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25" r:id="rId1"/>
  </p:sldMasterIdLst>
  <p:sldIdLst>
    <p:sldId id="256" r:id="rId2"/>
    <p:sldId id="312" r:id="rId3"/>
    <p:sldId id="258" r:id="rId4"/>
    <p:sldId id="287" r:id="rId5"/>
    <p:sldId id="315" r:id="rId6"/>
    <p:sldId id="259" r:id="rId7"/>
    <p:sldId id="289" r:id="rId8"/>
    <p:sldId id="316" r:id="rId9"/>
    <p:sldId id="317" r:id="rId10"/>
    <p:sldId id="318" r:id="rId11"/>
    <p:sldId id="319" r:id="rId12"/>
    <p:sldId id="320" r:id="rId13"/>
    <p:sldId id="323" r:id="rId14"/>
    <p:sldId id="260" r:id="rId15"/>
    <p:sldId id="303" r:id="rId16"/>
    <p:sldId id="321" r:id="rId17"/>
    <p:sldId id="261" r:id="rId18"/>
    <p:sldId id="322" r:id="rId19"/>
    <p:sldId id="30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g" initials="f" lastIdx="1" clrIdx="0">
    <p:extLst>
      <p:ext uri="{19B8F6BF-5375-455C-9EA6-DF929625EA0E}">
        <p15:presenceInfo xmlns:p15="http://schemas.microsoft.com/office/powerpoint/2012/main" userId="f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E85"/>
    <a:srgbClr val="FF9900"/>
    <a:srgbClr val="F86308"/>
    <a:srgbClr val="99CC00"/>
    <a:srgbClr val="996633"/>
    <a:srgbClr val="B2C4C9"/>
    <a:srgbClr val="796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66" d="100"/>
          <a:sy n="66" d="100"/>
        </p:scale>
        <p:origin x="150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3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039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66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33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59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1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7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83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8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789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05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6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032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61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70244-A40D-47E3-BBBC-28594DB7865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CEDB5F-C213-466A-8A32-CD93A2041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4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6" r:id="rId1"/>
    <p:sldLayoutId id="2147485027" r:id="rId2"/>
    <p:sldLayoutId id="2147485028" r:id="rId3"/>
    <p:sldLayoutId id="2147485029" r:id="rId4"/>
    <p:sldLayoutId id="2147485030" r:id="rId5"/>
    <p:sldLayoutId id="2147485031" r:id="rId6"/>
    <p:sldLayoutId id="2147485032" r:id="rId7"/>
    <p:sldLayoutId id="2147485033" r:id="rId8"/>
    <p:sldLayoutId id="2147485034" r:id="rId9"/>
    <p:sldLayoutId id="2147485035" r:id="rId10"/>
    <p:sldLayoutId id="2147485036" r:id="rId11"/>
    <p:sldLayoutId id="2147485037" r:id="rId12"/>
    <p:sldLayoutId id="2147485038" r:id="rId13"/>
    <p:sldLayoutId id="2147485039" r:id="rId14"/>
    <p:sldLayoutId id="2147485040" r:id="rId15"/>
    <p:sldLayoutId id="21474850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3698" y="2627586"/>
            <a:ext cx="9406757" cy="1996966"/>
          </a:xfrm>
          <a:blipFill>
            <a:blip r:embed="rId2"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Integrating Boundary and Center Correlation Filters </a:t>
            </a:r>
            <a:r>
              <a:rPr lang="en-US" altLang="zh-CN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Visual Tracking  with Aspect </a:t>
            </a:r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Ratio </a:t>
            </a:r>
            <a:r>
              <a:rPr lang="en-US" altLang="zh-CN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Variation</a:t>
            </a:r>
            <a:br>
              <a:rPr lang="en-US" altLang="zh-CN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zh-CN" altLang="en-US"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>
          <a:xfrm>
            <a:off x="8170207" y="5012086"/>
            <a:ext cx="4147918" cy="860400"/>
          </a:xfrm>
        </p:spPr>
        <p:txBody>
          <a:bodyPr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房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胜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男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2018.11.14</a:t>
            </a:r>
            <a:endParaRPr lang="en-US" altLang="zh-CN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77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619728" y="726462"/>
            <a:ext cx="9732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2.2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Near-orthogonality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between Boundary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  Center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CFs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788907" y="4459548"/>
            <a:ext cx="10065243" cy="5023424"/>
          </a:xfrm>
        </p:spPr>
        <p:txBody>
          <a:bodyPr/>
          <a:lstStyle/>
          <a:p>
            <a:pPr marL="0" indent="0">
              <a:buNone/>
            </a:pPr>
            <a:endParaRPr lang="zh-CN" altLang="en-US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44279" y="2185826"/>
            <a:ext cx="9816313" cy="307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center region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[w]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boundary CF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理论上来说，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left boundary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left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boundary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上的滤波响应需很大，而在其余区域需接近为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。因此，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[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[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x]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~=0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，说明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[x]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近似正交。又由于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的滤波响应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应该最大，所以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[w]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[x]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之间的角度很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小，推出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[w]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近似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正交。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4279" y="1539495"/>
            <a:ext cx="1126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and center CFs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complementary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can be integrated to boost tracking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zh-CN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可以用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确定目标初始位置，用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BCF refine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229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619728" y="726462"/>
            <a:ext cx="9732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2.2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Near-orthogonality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between Boundary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  Center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CFs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788907" y="4459548"/>
            <a:ext cx="10065243" cy="5023424"/>
          </a:xfrm>
        </p:spPr>
        <p:txBody>
          <a:bodyPr/>
          <a:lstStyle/>
          <a:p>
            <a:pPr marL="0" indent="0">
              <a:buNone/>
            </a:pPr>
            <a:endParaRPr lang="zh-CN" altLang="en-US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4597" y="1188127"/>
            <a:ext cx="9816313" cy="556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[w]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近似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正交作为约束项加入到模型中进行学习：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BCFs             CCF              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近似正交正则化项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分析：和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DSST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类尺度自适应方法区别：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DSST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也有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1D 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，但是它的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1D 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是尺度滤波器，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用四个边作为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1D CFs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DSST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1D 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输入是不同尺度的图像块（图像金字塔），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1D 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输入是以四个边为中心边的矩形区域。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DSST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1D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2D 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是分开训练的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loss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IBCCF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通过正交正则化约束项组成一个总体的模型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function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，联合训练。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06" y="1649792"/>
            <a:ext cx="5344271" cy="67636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4325257" y="2223235"/>
            <a:ext cx="2" cy="20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57" y="4591549"/>
            <a:ext cx="3743847" cy="2191056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5631539" y="2222713"/>
            <a:ext cx="2" cy="20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424057" y="2186920"/>
            <a:ext cx="2" cy="20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619728" y="726462"/>
            <a:ext cx="9732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2.3  ADMM optimization</a:t>
            </a:r>
          </a:p>
          <a:p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788907" y="4459548"/>
            <a:ext cx="10065243" cy="5023424"/>
          </a:xfrm>
        </p:spPr>
        <p:txBody>
          <a:bodyPr/>
          <a:lstStyle/>
          <a:p>
            <a:pPr marL="0" indent="0">
              <a:buNone/>
            </a:pPr>
            <a:endParaRPr lang="zh-CN" altLang="en-US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4597" y="1188127"/>
            <a:ext cx="9816313" cy="570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对于模型求解问题：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alternating direction method of multipliers (ADMM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交替方向乘子法，是机器学习中解决约束问题的最优化方法框架。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                         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转化为子问题的求解：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增广拉格朗日法：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数学数学！！！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06" y="1680939"/>
            <a:ext cx="5344271" cy="6763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17" y="3389652"/>
            <a:ext cx="4220164" cy="6954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38" y="5259397"/>
            <a:ext cx="4067743" cy="1000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941" y="3796255"/>
            <a:ext cx="432495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53" y="352209"/>
            <a:ext cx="4494331" cy="611051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41" y="860210"/>
            <a:ext cx="5563928" cy="50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5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5934819" y="3025053"/>
            <a:ext cx="2198807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  <a:r>
              <a:rPr lang="en-US" altLang="zh-CN" dirty="0" smtClean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Three</a:t>
            </a:r>
            <a:endParaRPr lang="zh-CN" altLang="en-US" dirty="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5736441" y="3683530"/>
            <a:ext cx="2595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Experiment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s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>
            <a:spLocks noChangeArrowheads="1"/>
          </p:cNvSpPr>
          <p:nvPr/>
        </p:nvSpPr>
        <p:spPr bwMode="auto">
          <a:xfrm>
            <a:off x="4355771" y="2689284"/>
            <a:ext cx="14253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 smtClean="0">
                <a:solidFill>
                  <a:schemeClr val="bg2">
                    <a:lumMod val="50000"/>
                  </a:schemeClr>
                </a:solidFill>
                <a:latin typeface="Kozuka Mincho Pr6N H" pitchFamily="18" charset="-128"/>
                <a:ea typeface="Kozuka Mincho Pr6N H" pitchFamily="18" charset="-128"/>
                <a:sym typeface="Kozuka Mincho Pr6N H" pitchFamily="18" charset="-128"/>
              </a:rPr>
              <a:t>03</a:t>
            </a:r>
            <a:endParaRPr lang="zh-CN" altLang="en-US" sz="9600" b="1" dirty="0">
              <a:solidFill>
                <a:schemeClr val="bg2">
                  <a:lumMod val="50000"/>
                </a:schemeClr>
              </a:solidFill>
              <a:latin typeface="Kozuka Mincho Pr6N H" pitchFamily="18" charset="-128"/>
              <a:ea typeface="Kozuka Mincho Pr6N H" pitchFamily="18" charset="-128"/>
              <a:sym typeface="Kozuka Mincho Pr6N H" pitchFamily="18" charset="-128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321919" y="4310382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321919" y="2892802"/>
            <a:ext cx="4302196" cy="1544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1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utoUpdateAnimBg="0"/>
      <p:bldP spid="6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7853" y="777358"/>
            <a:ext cx="1933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3.1   Settings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57853" y="1463665"/>
            <a:ext cx="101817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CCF</a:t>
            </a:r>
            <a:r>
              <a:rPr lang="zh-CN" altLang="en-US" dirty="0" smtClean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rgbClr val="231F2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基本设置同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HCF, </a:t>
            </a:r>
            <a:r>
              <a:rPr lang="zh-CN" altLang="en-US" dirty="0" smtClean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VGG-Net-19</a:t>
            </a:r>
            <a:r>
              <a:rPr lang="zh-CN" altLang="en-US" dirty="0" smtClean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layers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conv3-4, conv4-4 and conv5-4 </a:t>
            </a:r>
            <a:r>
              <a:rPr lang="zh-CN" altLang="en-US" dirty="0" smtClean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提取特征；</a:t>
            </a:r>
            <a:endParaRPr lang="en-US" altLang="zh-CN" dirty="0">
              <a:solidFill>
                <a:srgbClr val="231F2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combine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responses from different layers,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assign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weights of three layers in the center CF to 0.02, 0.5 and 1, 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BCFs:</a:t>
            </a:r>
          </a:p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omit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layer of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conv3-4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 the weights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layers of conv4-4 and conv5-4 both to 1. </a:t>
            </a:r>
            <a:endParaRPr lang="en-US" altLang="zh-CN" dirty="0" smtClean="0">
              <a:solidFill>
                <a:srgbClr val="231F2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231F2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rgbClr val="231F2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1.25fps on a PC equipping with a Intel Xeon(R) 3.3GHz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CPU, 32GB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RAM and NVIDIA GTX 1080 GPU.</a:t>
            </a:r>
            <a:b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7853" y="777358"/>
            <a:ext cx="1933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3.1   Results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77" y="1008190"/>
            <a:ext cx="3867690" cy="1324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4" y="2332350"/>
            <a:ext cx="11754120" cy="15745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04" y="4000101"/>
            <a:ext cx="349616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5934819" y="3181727"/>
            <a:ext cx="1983428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  <a:r>
              <a:rPr lang="en-US" altLang="zh-CN" dirty="0" smtClean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Four</a:t>
            </a:r>
            <a:endParaRPr lang="zh-CN" altLang="en-US" dirty="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5747309" y="3759895"/>
            <a:ext cx="22572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</a:rPr>
              <a:t>Thinking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</a:rPr>
              <a:t>s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>
            <a:spLocks noChangeArrowheads="1"/>
          </p:cNvSpPr>
          <p:nvPr/>
        </p:nvSpPr>
        <p:spPr bwMode="auto">
          <a:xfrm>
            <a:off x="4172694" y="2888040"/>
            <a:ext cx="14253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 smtClean="0">
                <a:solidFill>
                  <a:schemeClr val="bg2">
                    <a:lumMod val="50000"/>
                  </a:schemeClr>
                </a:solidFill>
                <a:latin typeface="Kozuka Mincho Pr6N H" pitchFamily="18" charset="-128"/>
                <a:ea typeface="Kozuka Mincho Pr6N H" pitchFamily="18" charset="-128"/>
                <a:sym typeface="Kozuka Mincho Pr6N H" pitchFamily="18" charset="-128"/>
              </a:rPr>
              <a:t>04</a:t>
            </a:r>
            <a:endParaRPr lang="zh-CN" altLang="en-US" sz="9600" b="1" dirty="0">
              <a:solidFill>
                <a:schemeClr val="bg2">
                  <a:lumMod val="50000"/>
                </a:schemeClr>
              </a:solidFill>
              <a:latin typeface="Kozuka Mincho Pr6N H" pitchFamily="18" charset="-128"/>
              <a:ea typeface="Kozuka Mincho Pr6N H" pitchFamily="18" charset="-128"/>
              <a:sym typeface="Kozuka Mincho Pr6N H" pitchFamily="18" charset="-128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321919" y="4310382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321919" y="2892802"/>
            <a:ext cx="4302196" cy="1544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119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utoUpdateAnimBg="0"/>
      <p:bldP spid="6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614309" y="708922"/>
            <a:ext cx="1004066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Boosting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的思想很强，四个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boundarys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分别先生成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boundary regions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，在此之上学习自己独立的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BCF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，但是训练的总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loss function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是考虑了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BCFs+CCF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两者近似正交限制项。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Since we only employ the basic HCF model as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center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 tracker, in the future, we will incorporate with spatial regularization and continuous convolution to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further improve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our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IBCCF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dirty="0" smtClean="0">
                <a:solidFill>
                  <a:srgbClr val="075E8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目前自己的实验过程</a:t>
            </a:r>
            <a:r>
              <a:rPr lang="en-US" altLang="zh-CN" sz="2400" dirty="0" err="1" smtClean="0">
                <a:solidFill>
                  <a:srgbClr val="075E8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ing</a:t>
            </a:r>
            <a:r>
              <a:rPr lang="zh-CN" altLang="en-US" sz="2400" dirty="0" smtClean="0">
                <a:solidFill>
                  <a:srgbClr val="075E8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solidFill>
                <a:srgbClr val="075E8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完全复现该文基于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HCF+BCF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用于红外；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将该文的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HCF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换成以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ECO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连续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框架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+BCF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思想用于红外；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 features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换成手工特征；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hedge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思想用在不同的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：如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HCF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不同层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feature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的结合；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BCF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CCF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的结合（因为一旦用了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ECO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框架，作者的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ADMM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求解过程就不能用了）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实验较多，可能要从最后的结果推原因。。。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09455" y="2716904"/>
            <a:ext cx="7315199" cy="132343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zh-CN" altLang="en-US" sz="8000" i="1" dirty="0" smtClean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谢  谢！</a:t>
            </a:r>
            <a:endParaRPr lang="zh-CN" altLang="en-US" sz="8000" i="1" dirty="0">
              <a:solidFill>
                <a:srgbClr val="00B0F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3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2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title"/>
          </p:nvPr>
        </p:nvSpPr>
        <p:spPr>
          <a:xfrm>
            <a:off x="1638299" y="406714"/>
            <a:ext cx="9795641" cy="1280890"/>
          </a:xfrm>
        </p:spPr>
        <p:txBody>
          <a:bodyPr>
            <a:no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IBCCF: Feng Li,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Yingjie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Yao,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Peihua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David Zhang,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Wangmeng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Ming-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Hsuan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Yang. "Integrating Boundary and Center Correlation Filters for Visual Tracking With Aspect Ratio Variation." ICCV workshop (2017)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内容占位符 45"/>
          <p:cNvSpPr>
            <a:spLocks noGrp="1"/>
          </p:cNvSpPr>
          <p:nvPr>
            <p:ph idx="1"/>
          </p:nvPr>
        </p:nvSpPr>
        <p:spPr>
          <a:xfrm>
            <a:off x="1638299" y="2337874"/>
            <a:ext cx="10290942" cy="4115478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作者简介：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Feng Li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：一作，哈尔滨工业大学学生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Wangmeng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Zuo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：哈尔滨工业大学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教授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Ming-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Hsuan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Yang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University of California, 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Merced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教授，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CV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大牛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文献概述：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IBCCF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：（首次）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专门解决目标跟踪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aspect ratio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问题，用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1D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边缘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2D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中心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结合，基于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HCF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改的。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【Chao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Ma,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Jia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-Bin Huang,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Xiaokang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Yang and Ming-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Hsuan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Yang. "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Hierarchical Convolutional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Features for Visual Tracking." ICCV (2015)】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STRCF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：对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Martin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大牛的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SRDCF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的改进，引入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时间正则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化（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SRDCF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已有空间正则化）。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Martin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Danelljan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Gustav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Häger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Fahad Khan, Michael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Felsberg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"Learning Spatially Regularized Correlation Filters for Visual Tracking." ICCV (2015). 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48" name="标题 43"/>
          <p:cNvSpPr txBox="1">
            <a:spLocks/>
          </p:cNvSpPr>
          <p:nvPr/>
        </p:nvSpPr>
        <p:spPr>
          <a:xfrm>
            <a:off x="1638299" y="1519985"/>
            <a:ext cx="97956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STRCF: Feng Li, Cheng Tian,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Wangmeng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Zhang, Ming-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Hsuan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Yang. "Learning Spatial-Temporal Regularized Correlation Filters for Visual Tracking." CVPR (2018)</a:t>
            </a:r>
          </a:p>
        </p:txBody>
      </p:sp>
    </p:spTree>
    <p:extLst>
      <p:ext uri="{BB962C8B-B14F-4D97-AF65-F5344CB8AC3E}">
        <p14:creationId xmlns:p14="http://schemas.microsoft.com/office/powerpoint/2010/main" val="21775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5811877" y="2940285"/>
            <a:ext cx="2113808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One</a:t>
            </a:r>
            <a:endParaRPr lang="zh-CN" altLang="en-US" i="1" dirty="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5404358" y="3663454"/>
            <a:ext cx="31227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>
            <a:spLocks noChangeArrowheads="1"/>
          </p:cNvSpPr>
          <p:nvPr/>
        </p:nvSpPr>
        <p:spPr bwMode="auto">
          <a:xfrm>
            <a:off x="4124311" y="2662548"/>
            <a:ext cx="14253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chemeClr val="bg2">
                    <a:lumMod val="50000"/>
                  </a:schemeClr>
                </a:solidFill>
                <a:latin typeface="Kozuka Mincho Pr6N H" pitchFamily="18" charset="-128"/>
                <a:ea typeface="Kozuka Mincho Pr6N H" pitchFamily="18" charset="-128"/>
                <a:sym typeface="Kozuka Mincho Pr6N H" pitchFamily="18" charset="-128"/>
              </a:rPr>
              <a:t>01</a:t>
            </a:r>
            <a:endParaRPr lang="zh-CN" altLang="en-US" sz="9600" b="1" dirty="0">
              <a:solidFill>
                <a:schemeClr val="bg2">
                  <a:lumMod val="50000"/>
                </a:schemeClr>
              </a:solidFill>
              <a:latin typeface="Kozuka Mincho Pr6N H" pitchFamily="18" charset="-128"/>
              <a:ea typeface="Kozuka Mincho Pr6N H" pitchFamily="18" charset="-128"/>
              <a:sym typeface="Kozuka Mincho Pr6N H" pitchFamily="18" charset="-128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321919" y="4310382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321919" y="2892802"/>
            <a:ext cx="4302196" cy="1544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748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utoUpdateAnimBg="0"/>
      <p:bldP spid="6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543800" y="4191000"/>
            <a:ext cx="681434" cy="71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41952" y="4792516"/>
            <a:ext cx="96905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纵横比变化在跟踪中很常见，致因有：平面内外旋转，变形，遮挡，尺度变化等；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前人针对尺度变化问题有很多研究，分为两大类方法：基于图像金字塔的如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SAMF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DSST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及其系列变体；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part-based 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类方法；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纵横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比变化问题还没有得到研究，解决了纵横比那么尺度问题也就随之解决了。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77" y="1474722"/>
            <a:ext cx="4296892" cy="310601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42861" y="701915"/>
            <a:ext cx="3697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1.1  Motivation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543800" y="4191000"/>
            <a:ext cx="681434" cy="71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41952" y="4792516"/>
            <a:ext cx="9690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210723" y="701915"/>
            <a:ext cx="3697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1.2  Contributions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1952" y="1437567"/>
            <a:ext cx="100773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、提出了一个先进的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IBCCF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模型，用来解决纵横比变化问题。除了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2D center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Correlation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CCF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）之外，通过引入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1D  Boundary Correlation Filters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BCFs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）来跟踪上、下、左、右边；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、用近似正交约束（正则化项）来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combine BCFs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CCF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，一起训练和优化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、提出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ADMM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优化算法解决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IBCCF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模型优化问题；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、在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OTB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VOT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Temple-color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数据集上进行大量实验分析。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4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5747309" y="2984396"/>
            <a:ext cx="188885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</a:t>
            </a:r>
            <a:r>
              <a:rPr lang="en-US" altLang="zh-CN" dirty="0" smtClean="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Two</a:t>
            </a:r>
            <a:endParaRPr lang="zh-CN" altLang="en-US" dirty="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5131212" y="3620609"/>
            <a:ext cx="38313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Propose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d method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>
            <a:spLocks noChangeArrowheads="1"/>
          </p:cNvSpPr>
          <p:nvPr/>
        </p:nvSpPr>
        <p:spPr bwMode="auto">
          <a:xfrm>
            <a:off x="4141036" y="2689284"/>
            <a:ext cx="14253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 smtClean="0">
                <a:solidFill>
                  <a:schemeClr val="bg2">
                    <a:lumMod val="50000"/>
                  </a:schemeClr>
                </a:solidFill>
                <a:latin typeface="Kozuka Mincho Pr6N H" pitchFamily="18" charset="-128"/>
                <a:ea typeface="Kozuka Mincho Pr6N H" pitchFamily="18" charset="-128"/>
                <a:sym typeface="Kozuka Mincho Pr6N H" pitchFamily="18" charset="-128"/>
              </a:rPr>
              <a:t>02</a:t>
            </a:r>
            <a:endParaRPr lang="zh-CN" altLang="en-US" sz="9600" b="1" dirty="0">
              <a:solidFill>
                <a:schemeClr val="bg2">
                  <a:lumMod val="50000"/>
                </a:schemeClr>
              </a:solidFill>
              <a:latin typeface="Kozuka Mincho Pr6N H" pitchFamily="18" charset="-128"/>
              <a:ea typeface="Kozuka Mincho Pr6N H" pitchFamily="18" charset="-128"/>
              <a:sym typeface="Kozuka Mincho Pr6N H" pitchFamily="18" charset="-128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321919" y="4310382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321919" y="2892802"/>
            <a:ext cx="4302196" cy="1544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56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utoUpdateAnimBg="0"/>
      <p:bldP spid="6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09344" y="697766"/>
            <a:ext cx="6470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2.1  Boundary Correlation Filters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580218" y="1461459"/>
            <a:ext cx="10065243" cy="5023424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传统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的目标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bbox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。第一帧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h,w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确定了目标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bbox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的尺寸，如果没有尺度自适应，那么跟踪过程中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bbox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大小固定；如果有尺度自适应，尺寸是 尺度因子*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h,w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BCFs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中，对于目标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bbox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，构建上下左右边模型：                                ，每个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1D BCF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分别用于预测各自的边。以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left boundary m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为例：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   left boundary image region X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为中心，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为宽和高的区域。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5946" y="2234717"/>
            <a:ext cx="1051035" cy="1240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96511" y="3391368"/>
            <a:ext cx="409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26981" y="2733750"/>
            <a:ext cx="409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59878" y="2850851"/>
            <a:ext cx="65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zh-CN" sz="1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流程图: 接点 19"/>
          <p:cNvSpPr/>
          <p:nvPr/>
        </p:nvSpPr>
        <p:spPr>
          <a:xfrm>
            <a:off x="2452067" y="2823301"/>
            <a:ext cx="45719" cy="550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26454"/>
              </p:ext>
            </p:extLst>
          </p:nvPr>
        </p:nvGraphicFramePr>
        <p:xfrm>
          <a:off x="6757493" y="3729922"/>
          <a:ext cx="1952403" cy="33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3" imgW="1002960" imgH="215640" progId="Equation.DSMT4">
                  <p:embed/>
                </p:oleObj>
              </mc:Choice>
              <mc:Fallback>
                <p:oleObj name="Equation" r:id="rId3" imgW="1002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7493" y="3729922"/>
                        <a:ext cx="1952403" cy="337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2426890" y="4712251"/>
            <a:ext cx="1051035" cy="1240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747455" y="5868902"/>
            <a:ext cx="409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77925" y="5211284"/>
            <a:ext cx="409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接点 24"/>
          <p:cNvSpPr/>
          <p:nvPr/>
        </p:nvSpPr>
        <p:spPr>
          <a:xfrm>
            <a:off x="2903011" y="5300835"/>
            <a:ext cx="45719" cy="550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623961" y="5300835"/>
            <a:ext cx="65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zh-CN" sz="1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流程图: 接点 30"/>
          <p:cNvSpPr/>
          <p:nvPr/>
        </p:nvSpPr>
        <p:spPr>
          <a:xfrm>
            <a:off x="2408495" y="5295990"/>
            <a:ext cx="45719" cy="5994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806779" y="4829230"/>
            <a:ext cx="1240221" cy="99071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062449" y="5156523"/>
            <a:ext cx="65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400" i="1" baseline="-25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1400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051665" y="5741647"/>
            <a:ext cx="65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4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1400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529050" y="5125928"/>
            <a:ext cx="65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400" i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1400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978785"/>
              </p:ext>
            </p:extLst>
          </p:nvPr>
        </p:nvGraphicFramePr>
        <p:xfrm>
          <a:off x="4416743" y="4389714"/>
          <a:ext cx="12842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5" imgW="660240" imgH="342720" progId="Equation.DSMT4">
                  <p:embed/>
                </p:oleObj>
              </mc:Choice>
              <mc:Fallback>
                <p:oleObj name="Equation" r:id="rId5" imgW="660240" imgH="342720" progId="Equation.DSMT4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6743" y="4389714"/>
                        <a:ext cx="1284287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05134"/>
              </p:ext>
            </p:extLst>
          </p:nvPr>
        </p:nvGraphicFramePr>
        <p:xfrm>
          <a:off x="4411360" y="4866319"/>
          <a:ext cx="914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Equation" r:id="rId7" imgW="469800" imgH="190440" progId="Equation.DSMT4">
                  <p:embed/>
                </p:oleObj>
              </mc:Choice>
              <mc:Fallback>
                <p:oleObj name="Equation" r:id="rId7" imgW="469800" imgH="190440" progId="Equation.DSMT4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1360" y="4866319"/>
                        <a:ext cx="91440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365817"/>
              </p:ext>
            </p:extLst>
          </p:nvPr>
        </p:nvGraphicFramePr>
        <p:xfrm>
          <a:off x="4428757" y="5229144"/>
          <a:ext cx="8397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Equation" r:id="rId9" imgW="431640" imgH="190440" progId="Equation.DSMT4">
                  <p:embed/>
                </p:oleObj>
              </mc:Choice>
              <mc:Fallback>
                <p:oleObj name="Equation" r:id="rId9" imgW="431640" imgH="190440" progId="Equation.DSMT4">
                  <p:embed/>
                  <p:pic>
                    <p:nvPicPr>
                      <p:cNvPr id="41" name="对象 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28757" y="5229144"/>
                        <a:ext cx="839787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8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09344" y="697766"/>
            <a:ext cx="6470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2.1  Boundary Correlation Filters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580218" y="1461459"/>
            <a:ext cx="10065243" cy="5023424"/>
          </a:xfrm>
        </p:spPr>
        <p:txBody>
          <a:bodyPr/>
          <a:lstStyle/>
          <a:p>
            <a:pPr marL="0" indent="0">
              <a:buNone/>
            </a:pPr>
            <a:endParaRPr lang="zh-CN" altLang="en-US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46837" y="1618433"/>
            <a:ext cx="1051035" cy="1240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867402" y="2775084"/>
            <a:ext cx="409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97872" y="2117466"/>
            <a:ext cx="409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流程图: 接点 28"/>
          <p:cNvSpPr/>
          <p:nvPr/>
        </p:nvSpPr>
        <p:spPr>
          <a:xfrm>
            <a:off x="6022958" y="2207017"/>
            <a:ext cx="45719" cy="550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743908" y="2207017"/>
            <a:ext cx="65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zh-CN" sz="1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流程图: 接点 33"/>
          <p:cNvSpPr/>
          <p:nvPr/>
        </p:nvSpPr>
        <p:spPr>
          <a:xfrm>
            <a:off x="5528442" y="2202172"/>
            <a:ext cx="45719" cy="5994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926726" y="1735412"/>
            <a:ext cx="1240221" cy="99071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2396" y="2052195"/>
            <a:ext cx="65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400" i="1" baseline="-25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1400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71612" y="2647829"/>
            <a:ext cx="65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4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1400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648997" y="2032110"/>
            <a:ext cx="65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400" i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1400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4873" y="3152268"/>
            <a:ext cx="103282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在获得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left boundary image region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之后，如何学习对应的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1D BCF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每个区域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可以看成是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multi-channel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（如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channel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1D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向量，维度为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为该区域的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1D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高斯分布标签，则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1D BCF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学习模型为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这里的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学习到的模型参数，注意和前面的区域宽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区分。根据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的闭合解求得：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其他边的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模型同理推得。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求得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BCF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之后，再将滤波器和输入区域特征卷积，得到响应图，取响应最大位置为预测边的位置。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76" y="4041101"/>
            <a:ext cx="4185743" cy="7601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857" y="3428485"/>
            <a:ext cx="1661604" cy="3552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652" y="5198717"/>
            <a:ext cx="2882458" cy="6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72406" y="694930"/>
            <a:ext cx="6470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2.1  Boundary Correlation Filters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788907" y="4459548"/>
            <a:ext cx="10065243" cy="5023424"/>
          </a:xfrm>
        </p:spPr>
        <p:txBody>
          <a:bodyPr/>
          <a:lstStyle/>
          <a:p>
            <a:pPr marL="0" indent="0">
              <a:buNone/>
            </a:pPr>
            <a:endParaRPr lang="zh-CN" altLang="en-US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70" y="1844718"/>
            <a:ext cx="7291229" cy="34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4865</TotalTime>
  <Words>1192</Words>
  <Application>Microsoft Office PowerPoint</Application>
  <PresentationFormat>宽屏</PresentationFormat>
  <Paragraphs>151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Kozuka Mincho Pr6N H</vt:lpstr>
      <vt:lpstr>黑体</vt:lpstr>
      <vt:lpstr>华文琥珀</vt:lpstr>
      <vt:lpstr>楷体</vt:lpstr>
      <vt:lpstr>宋体</vt:lpstr>
      <vt:lpstr>微软雅黑</vt:lpstr>
      <vt:lpstr>幼圆</vt:lpstr>
      <vt:lpstr>Arial</vt:lpstr>
      <vt:lpstr>Calibri</vt:lpstr>
      <vt:lpstr>Century Gothic</vt:lpstr>
      <vt:lpstr>Times New Roman</vt:lpstr>
      <vt:lpstr>Wingdings</vt:lpstr>
      <vt:lpstr>Wingdings 3</vt:lpstr>
      <vt:lpstr>丝状</vt:lpstr>
      <vt:lpstr>MathType 6.0 Equation</vt:lpstr>
      <vt:lpstr>Integrating Boundary and Center Correlation Filters for Visual Tracking  with Aspect Ratio Variation </vt:lpstr>
      <vt:lpstr>IBCCF: Feng Li, Yingjie Yao, Peihua Li, David Zhang, Wangmeng Zuo, Ming-Hsuan Yang. "Integrating Boundary and Center Correlation Filters for Visual Tracking With Aspect Ratio Variation." ICCV workshop (2017)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www.2345.com/?kvizca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</dc:creator>
  <cp:lastModifiedBy>fang</cp:lastModifiedBy>
  <cp:revision>264</cp:revision>
  <dcterms:created xsi:type="dcterms:W3CDTF">2017-10-28T13:05:32Z</dcterms:created>
  <dcterms:modified xsi:type="dcterms:W3CDTF">2018-11-14T06:43:55Z</dcterms:modified>
</cp:coreProperties>
</file>