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9"/>
  </p:notesMasterIdLst>
  <p:sldIdLst>
    <p:sldId id="301" r:id="rId3"/>
    <p:sldId id="413" r:id="rId4"/>
    <p:sldId id="409" r:id="rId5"/>
    <p:sldId id="415" r:id="rId6"/>
    <p:sldId id="414" r:id="rId7"/>
    <p:sldId id="407" r:id="rId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E01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86017" autoAdjust="0"/>
  </p:normalViewPr>
  <p:slideViewPr>
    <p:cSldViewPr>
      <p:cViewPr varScale="1">
        <p:scale>
          <a:sx n="81" d="100"/>
          <a:sy n="81" d="100"/>
        </p:scale>
        <p:origin x="1230" y="84"/>
      </p:cViewPr>
      <p:guideLst>
        <p:guide orient="horz" pos="1687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NIN
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car</c:v>
                </c:pt>
                <c:pt idx="1">
                  <c:v>bicycle</c:v>
                </c:pt>
                <c:pt idx="2">
                  <c:v>person</c:v>
                </c:pt>
                <c:pt idx="3">
                  <c:v>sky</c:v>
                </c:pt>
                <c:pt idx="4">
                  <c:v>plant</c:v>
                </c:pt>
                <c:pt idx="5">
                  <c:v>traffic light</c:v>
                </c:pt>
                <c:pt idx="6">
                  <c:v>road</c:v>
                </c:pt>
                <c:pt idx="7">
                  <c:v>sidewalk</c:v>
                </c:pt>
                <c:pt idx="8">
                  <c:v>building</c:v>
                </c:pt>
                <c:pt idx="9">
                  <c:v>fence</c:v>
                </c:pt>
                <c:pt idx="10">
                  <c:v>sign</c:v>
                </c:pt>
                <c:pt idx="11">
                  <c:v>pole</c:v>
                </c:pt>
                <c:pt idx="12">
                  <c:v>bus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75.5</c:v>
                </c:pt>
                <c:pt idx="1">
                  <c:v>34.89</c:v>
                </c:pt>
                <c:pt idx="2">
                  <c:v>50.07</c:v>
                </c:pt>
                <c:pt idx="3">
                  <c:v>81.81</c:v>
                </c:pt>
                <c:pt idx="4">
                  <c:v>77.23</c:v>
                </c:pt>
                <c:pt idx="5">
                  <c:v>23.71</c:v>
                </c:pt>
                <c:pt idx="6">
                  <c:v>94.73</c:v>
                </c:pt>
                <c:pt idx="7">
                  <c:v>60.12</c:v>
                </c:pt>
                <c:pt idx="8">
                  <c:v>66.540000000000006</c:v>
                </c:pt>
                <c:pt idx="9">
                  <c:v>33.56</c:v>
                </c:pt>
                <c:pt idx="10">
                  <c:v>19.28</c:v>
                </c:pt>
                <c:pt idx="11">
                  <c:v>34.07</c:v>
                </c:pt>
                <c:pt idx="12">
                  <c:v>26.13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14-446D-AD82-BDED17F5D0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MCAM
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car</c:v>
                </c:pt>
                <c:pt idx="1">
                  <c:v>bicycle</c:v>
                </c:pt>
                <c:pt idx="2">
                  <c:v>person</c:v>
                </c:pt>
                <c:pt idx="3">
                  <c:v>sky</c:v>
                </c:pt>
                <c:pt idx="4">
                  <c:v>plant</c:v>
                </c:pt>
                <c:pt idx="5">
                  <c:v>traffic light</c:v>
                </c:pt>
                <c:pt idx="6">
                  <c:v>road</c:v>
                </c:pt>
                <c:pt idx="7">
                  <c:v>sidewalk</c:v>
                </c:pt>
                <c:pt idx="8">
                  <c:v>building</c:v>
                </c:pt>
                <c:pt idx="9">
                  <c:v>fence</c:v>
                </c:pt>
                <c:pt idx="10">
                  <c:v>sign</c:v>
                </c:pt>
                <c:pt idx="11">
                  <c:v>pole</c:v>
                </c:pt>
                <c:pt idx="12">
                  <c:v>bus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84.17</c:v>
                </c:pt>
                <c:pt idx="1">
                  <c:v>41.49</c:v>
                </c:pt>
                <c:pt idx="2">
                  <c:v>49.01</c:v>
                </c:pt>
                <c:pt idx="3">
                  <c:v>79.3</c:v>
                </c:pt>
                <c:pt idx="4">
                  <c:v>77.069999999999993</c:v>
                </c:pt>
                <c:pt idx="5">
                  <c:v>23.84</c:v>
                </c:pt>
                <c:pt idx="6">
                  <c:v>94.67</c:v>
                </c:pt>
                <c:pt idx="7">
                  <c:v>58.21</c:v>
                </c:pt>
                <c:pt idx="8">
                  <c:v>64.42</c:v>
                </c:pt>
                <c:pt idx="9">
                  <c:v>42.03</c:v>
                </c:pt>
                <c:pt idx="10">
                  <c:v>21.21</c:v>
                </c:pt>
                <c:pt idx="11">
                  <c:v>34.46</c:v>
                </c:pt>
                <c:pt idx="12">
                  <c:v>43.85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14-446D-AD82-BDED17F5D0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MPAM
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car</c:v>
                </c:pt>
                <c:pt idx="1">
                  <c:v>bicycle</c:v>
                </c:pt>
                <c:pt idx="2">
                  <c:v>person</c:v>
                </c:pt>
                <c:pt idx="3">
                  <c:v>sky</c:v>
                </c:pt>
                <c:pt idx="4">
                  <c:v>plant</c:v>
                </c:pt>
                <c:pt idx="5">
                  <c:v>traffic light</c:v>
                </c:pt>
                <c:pt idx="6">
                  <c:v>road</c:v>
                </c:pt>
                <c:pt idx="7">
                  <c:v>sidewalk</c:v>
                </c:pt>
                <c:pt idx="8">
                  <c:v>building</c:v>
                </c:pt>
                <c:pt idx="9">
                  <c:v>fence</c:v>
                </c:pt>
                <c:pt idx="10">
                  <c:v>sign</c:v>
                </c:pt>
                <c:pt idx="11">
                  <c:v>pole</c:v>
                </c:pt>
                <c:pt idx="12">
                  <c:v>bus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83.91</c:v>
                </c:pt>
                <c:pt idx="1">
                  <c:v>41.15</c:v>
                </c:pt>
                <c:pt idx="2">
                  <c:v>47.22</c:v>
                </c:pt>
                <c:pt idx="3">
                  <c:v>81.75</c:v>
                </c:pt>
                <c:pt idx="4">
                  <c:v>78.14</c:v>
                </c:pt>
                <c:pt idx="5">
                  <c:v>21.69</c:v>
                </c:pt>
                <c:pt idx="6">
                  <c:v>93.89</c:v>
                </c:pt>
                <c:pt idx="7">
                  <c:v>47.66</c:v>
                </c:pt>
                <c:pt idx="8">
                  <c:v>66.650000000000006</c:v>
                </c:pt>
                <c:pt idx="9">
                  <c:v>42.1</c:v>
                </c:pt>
                <c:pt idx="10">
                  <c:v>22.35</c:v>
                </c:pt>
                <c:pt idx="11">
                  <c:v>36.450000000000003</c:v>
                </c:pt>
                <c:pt idx="12">
                  <c:v>45.1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14-446D-AD82-BDED17F5D0E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MPAM-特征加强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car</c:v>
                </c:pt>
                <c:pt idx="1">
                  <c:v>bicycle</c:v>
                </c:pt>
                <c:pt idx="2">
                  <c:v>person</c:v>
                </c:pt>
                <c:pt idx="3">
                  <c:v>sky</c:v>
                </c:pt>
                <c:pt idx="4">
                  <c:v>plant</c:v>
                </c:pt>
                <c:pt idx="5">
                  <c:v>traffic light</c:v>
                </c:pt>
                <c:pt idx="6">
                  <c:v>road</c:v>
                </c:pt>
                <c:pt idx="7">
                  <c:v>sidewalk</c:v>
                </c:pt>
                <c:pt idx="8">
                  <c:v>building</c:v>
                </c:pt>
                <c:pt idx="9">
                  <c:v>fence</c:v>
                </c:pt>
                <c:pt idx="10">
                  <c:v>sign</c:v>
                </c:pt>
                <c:pt idx="11">
                  <c:v>pole</c:v>
                </c:pt>
                <c:pt idx="12">
                  <c:v>bus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84.73</c:v>
                </c:pt>
                <c:pt idx="1">
                  <c:v>41.38</c:v>
                </c:pt>
                <c:pt idx="2">
                  <c:v>53.04</c:v>
                </c:pt>
                <c:pt idx="3">
                  <c:v>81.89</c:v>
                </c:pt>
                <c:pt idx="4">
                  <c:v>77.510000000000005</c:v>
                </c:pt>
                <c:pt idx="5">
                  <c:v>19.36</c:v>
                </c:pt>
                <c:pt idx="6">
                  <c:v>94.53</c:v>
                </c:pt>
                <c:pt idx="7">
                  <c:v>49.97</c:v>
                </c:pt>
                <c:pt idx="8">
                  <c:v>66.05</c:v>
                </c:pt>
                <c:pt idx="9">
                  <c:v>49.5</c:v>
                </c:pt>
                <c:pt idx="10">
                  <c:v>24.79</c:v>
                </c:pt>
                <c:pt idx="11">
                  <c:v>34.83</c:v>
                </c:pt>
                <c:pt idx="12">
                  <c:v>42.51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C14-446D-AD82-BDED17F5D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934096"/>
        <c:axId val="523935080"/>
      </c:lineChart>
      <c:catAx>
        <c:axId val="52393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935080"/>
        <c:crosses val="autoZero"/>
        <c:auto val="1"/>
        <c:lblAlgn val="ctr"/>
        <c:lblOffset val="100"/>
        <c:noMultiLvlLbl val="0"/>
      </c:catAx>
      <c:valAx>
        <c:axId val="523935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93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t>2018/12/20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00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418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13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465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EF782C1D-A86B-4EB7-B4DE-020FCE643B7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0509D979-6BA4-402C-A312-66FC024319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4DBAF725-5432-4E7D-AC2F-0F334E426B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109A7A7-B5F2-436D-95B8-D21743DD333E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000" y="224100"/>
            <a:ext cx="6561000" cy="486000"/>
          </a:xfrm>
        </p:spPr>
        <p:txBody>
          <a:bodyPr anchor="t"/>
          <a:lstStyle>
            <a:lvl1pPr algn="ctr"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06600" y="1871100"/>
            <a:ext cx="6129000" cy="2921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69000" y="720900"/>
            <a:ext cx="6571800" cy="999000"/>
          </a:xfrm>
        </p:spPr>
        <p:txBody>
          <a:bodyPr anchor="ctr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CAFCFA1-5E08-4BCE-8C40-6CAF0D70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47DB7-983E-49C0-AD03-9C706E15C57B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97F5954-133D-4B88-8350-A49F70CE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916052E-F923-4494-BBD7-4214EC68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55B8A-1025-499B-AB04-6BC80501BB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3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17665" y="399412"/>
            <a:ext cx="1164733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9775" y="399412"/>
            <a:ext cx="7105439" cy="4358879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C7A94-B708-4BDB-A1CC-9FE27276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2D612-26C0-448D-980E-4D3FC25E364A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2AC06-1EDE-4000-921C-D0C7113D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364DC-FC84-4039-9BA9-F84DC87A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56493-9881-4367-9AAD-E45492E2DD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6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79798" y="356937"/>
            <a:ext cx="8645128" cy="448270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AF91302-B4BB-44EF-B1ED-A928C1917B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50281-3CBE-454D-8433-88177F47EEE0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3F9FF8F-179E-4432-8532-A3C72405CE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B65F703-B57C-4631-9E31-44B8687E59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4D3F8-FFA2-4A63-994E-15872C3E57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6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t>‹#›</a:t>
            </a:fld>
            <a:endParaRPr lang="en-US" sz="1000" dirty="0"/>
          </a:p>
        </p:txBody>
      </p:sp>
      <p:grpSp>
        <p:nvGrpSpPr>
          <p:cNvPr id="8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/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/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>
            <a:extLst>
              <a:ext uri="{FF2B5EF4-FFF2-40B4-BE49-F238E27FC236}">
                <a16:creationId xmlns:a16="http://schemas.microsoft.com/office/drawing/2014/main" id="{1A0352D4-D1F9-401E-B879-7DED83EBB1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2D7C2F9-5095-4AB3-831F-74B447BF3ACF}"/>
              </a:ext>
            </a:extLst>
          </p:cNvPr>
          <p:cNvSpPr/>
          <p:nvPr userDrawn="1"/>
        </p:nvSpPr>
        <p:spPr>
          <a:xfrm>
            <a:off x="2194323" y="200025"/>
            <a:ext cx="4774406" cy="4774406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rgbClr val="79ACC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5E7B2D-59E7-44ED-8DE3-1AA97637B2B6}"/>
              </a:ext>
            </a:extLst>
          </p:cNvPr>
          <p:cNvSpPr/>
          <p:nvPr userDrawn="1"/>
        </p:nvSpPr>
        <p:spPr>
          <a:xfrm>
            <a:off x="510779" y="875110"/>
            <a:ext cx="1182290" cy="118229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3507364-16FE-4DCB-B15C-E3F27C6A9C54}"/>
              </a:ext>
            </a:extLst>
          </p:cNvPr>
          <p:cNvSpPr/>
          <p:nvPr userDrawn="1"/>
        </p:nvSpPr>
        <p:spPr>
          <a:xfrm>
            <a:off x="2025254" y="2928938"/>
            <a:ext cx="740569" cy="74056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D3E79C-FCC6-4E58-92D6-88AE6912334C}"/>
              </a:ext>
            </a:extLst>
          </p:cNvPr>
          <p:cNvSpPr/>
          <p:nvPr userDrawn="1"/>
        </p:nvSpPr>
        <p:spPr>
          <a:xfrm>
            <a:off x="6634163" y="1164432"/>
            <a:ext cx="1422797" cy="142279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86050" y="2932169"/>
            <a:ext cx="3714751" cy="336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86050" y="1777513"/>
            <a:ext cx="3714751" cy="1126082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38F51484-2CFD-4F90-9CB4-7EDF06CA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CF5CF-B670-4F52-8422-FB458B64237F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AE48C6CD-9237-4F6E-9606-7A38DCA9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5EFE46D3-2561-4D6E-9FBF-C4D910CF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046BB-C81C-4D56-92D5-E81C835B51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30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9400" y="1952100"/>
            <a:ext cx="3086100" cy="15525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270034" indent="0" algn="l">
              <a:spcBef>
                <a:spcPts val="0"/>
              </a:spcBef>
              <a:buNone/>
              <a:defRPr/>
            </a:lvl2pPr>
            <a:lvl3pPr marL="685800" indent="0" algn="l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C0E01-CDD4-4C4D-9B8D-E47ADF56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7380E-D3C2-4B95-84BB-B575CC5B2659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F2A91-D74A-4854-AC92-BA1F0166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A2508-E052-41AE-84A2-C4E38ABF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F4A8-EADF-4BA0-91D2-ADB39EEB25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8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8">
            <a:extLst>
              <a:ext uri="{FF2B5EF4-FFF2-40B4-BE49-F238E27FC236}">
                <a16:creationId xmlns:a16="http://schemas.microsoft.com/office/drawing/2014/main" id="{122A727D-737C-4277-9074-1E8950FB5D2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3737373" y="1104901"/>
            <a:ext cx="1669256" cy="1041797"/>
          </a:xfrm>
          <a:custGeom>
            <a:avLst/>
            <a:gdLst>
              <a:gd name="connsiteX0" fmla="*/ 0 w 2223821"/>
              <a:gd name="connsiteY0" fmla="*/ 0 h 1389888"/>
              <a:gd name="connsiteX1" fmla="*/ 2223821 w 2223821"/>
              <a:gd name="connsiteY1" fmla="*/ 0 h 1389888"/>
              <a:gd name="connsiteX2" fmla="*/ 2223821 w 2223821"/>
              <a:gd name="connsiteY2" fmla="*/ 1209578 h 1389888"/>
              <a:gd name="connsiteX3" fmla="*/ 1235874 w 2223821"/>
              <a:gd name="connsiteY3" fmla="*/ 1209578 h 1389888"/>
              <a:gd name="connsiteX4" fmla="*/ 1111911 w 2223821"/>
              <a:gd name="connsiteY4" fmla="*/ 1389888 h 1389888"/>
              <a:gd name="connsiteX5" fmla="*/ 987948 w 2223821"/>
              <a:gd name="connsiteY5" fmla="*/ 1209578 h 1389888"/>
              <a:gd name="connsiteX6" fmla="*/ 0 w 2223821"/>
              <a:gd name="connsiteY6" fmla="*/ 120957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3821" h="1389888">
                <a:moveTo>
                  <a:pt x="0" y="0"/>
                </a:moveTo>
                <a:lnTo>
                  <a:pt x="2223821" y="0"/>
                </a:lnTo>
                <a:lnTo>
                  <a:pt x="2223821" y="1209578"/>
                </a:lnTo>
                <a:lnTo>
                  <a:pt x="1235874" y="1209578"/>
                </a:lnTo>
                <a:lnTo>
                  <a:pt x="1111911" y="1389888"/>
                </a:lnTo>
                <a:lnTo>
                  <a:pt x="987948" y="1209578"/>
                </a:lnTo>
                <a:lnTo>
                  <a:pt x="0" y="1209578"/>
                </a:ln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zh-CN" sz="2550" kern="0" spc="300" noProof="1">
                <a:solidFill>
                  <a:prstClr val="white"/>
                </a:solidFill>
                <a:latin typeface="Bernard MT Condensed" panose="02050806060905020404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Chapter</a:t>
            </a:r>
            <a:r>
              <a:rPr lang="zh-CN" altLang="en-US" sz="2550" kern="0" spc="300" noProof="1">
                <a:solidFill>
                  <a:prstClr val="white"/>
                </a:solidFill>
                <a:latin typeface="Bernard MT Condensed" panose="02050806060905020404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2248" y="2166939"/>
            <a:ext cx="5839505" cy="907256"/>
          </a:xfrm>
        </p:spPr>
        <p:txBody>
          <a:bodyPr>
            <a:normAutofit/>
          </a:bodyPr>
          <a:lstStyle>
            <a:lvl1pPr algn="ctr">
              <a:defRPr sz="27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52248" y="3033544"/>
            <a:ext cx="5839505" cy="37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75BA3A5-8981-497D-8CAC-20730545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1707C-BE4D-425E-A865-F475033B7A69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E5EF78C-CB80-4956-8552-0193F7B9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9C266C3-977E-4B14-BFA5-7707FE45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DD00-2560-487A-95F3-22014C837F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7500" y="1998000"/>
            <a:ext cx="3086100" cy="15525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402431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78700" y="1998000"/>
            <a:ext cx="3086100" cy="15525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402431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834DDB4-1A48-4EE3-A93D-D7903740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1767A-0185-41EB-B15A-AE43C859A659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4CB0367-2AD9-4255-B725-ABD44CF0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61E7E7B-3064-4003-933A-0ABDF4E6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192D1-87EE-4458-B8FC-E0CFB3C273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0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0242DC7-4C01-49BC-879C-8606C8FA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3FAA5-67B3-46CE-9C0C-769641862754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E1074C1-D62D-4DA1-AC08-EB629FD7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F4C6B91-A0C5-4AA9-BA78-C498BA50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423B7-2BB1-40DB-B0AB-526A556F57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2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2677DC8-1977-41C9-AD41-817047452A3A}"/>
              </a:ext>
            </a:extLst>
          </p:cNvPr>
          <p:cNvSpPr/>
          <p:nvPr userDrawn="1"/>
        </p:nvSpPr>
        <p:spPr>
          <a:xfrm>
            <a:off x="3073003" y="1103710"/>
            <a:ext cx="2937272" cy="2936081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04487C1-0042-418E-B5E1-870EEDC8339A}"/>
              </a:ext>
            </a:extLst>
          </p:cNvPr>
          <p:cNvSpPr/>
          <p:nvPr userDrawn="1"/>
        </p:nvSpPr>
        <p:spPr>
          <a:xfrm>
            <a:off x="6878242" y="2571750"/>
            <a:ext cx="1182290" cy="118229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84F0E72-6051-4096-85D4-E21BF05F090A}"/>
              </a:ext>
            </a:extLst>
          </p:cNvPr>
          <p:cNvSpPr/>
          <p:nvPr userDrawn="1"/>
        </p:nvSpPr>
        <p:spPr>
          <a:xfrm>
            <a:off x="1746648" y="1083469"/>
            <a:ext cx="878681" cy="878681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6000" y="2170800"/>
            <a:ext cx="2713500" cy="831600"/>
          </a:xfrm>
        </p:spPr>
        <p:txBody>
          <a:bodyPr lIns="90000" tIns="46800" rIns="90000" bIns="46800">
            <a:normAutofit/>
          </a:bodyPr>
          <a:lstStyle>
            <a:lvl1pPr algn="ctr">
              <a:defRPr sz="495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日期占位符 2">
            <a:extLst>
              <a:ext uri="{FF2B5EF4-FFF2-40B4-BE49-F238E27FC236}">
                <a16:creationId xmlns:a16="http://schemas.microsoft.com/office/drawing/2014/main" id="{01CC6F82-827B-4F01-B514-A7273251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7CD6A-4AAC-40B2-B649-7715B06917AE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7" name="页脚占位符 3">
            <a:extLst>
              <a:ext uri="{FF2B5EF4-FFF2-40B4-BE49-F238E27FC236}">
                <a16:creationId xmlns:a16="http://schemas.microsoft.com/office/drawing/2014/main" id="{62BAD7F0-24A8-446B-8D19-E9E3E6AE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2FE6E484-D56E-4A99-9339-8EFFB411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EE0CC-E39A-4F5F-B80E-1AF6E1417D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5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D64075C-4577-4062-95FB-4C0C3DBF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500A4-34CE-4B9F-B66A-721264B0AC2A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F05A092-07DD-473F-960D-795DE112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2573E15-EFBA-422B-86D0-88C6EF91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6D0D9-ADD2-4E5B-B0FB-629671EEA9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908"/>
            <a:ext cx="9144000" cy="5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Tm="0">
    <p:pull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>
            <a:extLst>
              <a:ext uri="{FF2B5EF4-FFF2-40B4-BE49-F238E27FC236}">
                <a16:creationId xmlns:a16="http://schemas.microsoft.com/office/drawing/2014/main" id="{89FC8052-2D7A-4CB9-BB46-D838E273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6B495B68-73D3-4011-BB70-A0A0D2D120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295275"/>
            <a:ext cx="78867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B6CC85FB-35DC-420B-9940-AE45F8F7CB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956073"/>
            <a:ext cx="7886700" cy="3744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C5E7B-F597-418D-91C6-CAC82B7FA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8434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900" noProof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58E432C-817B-48A7-B718-CDE805F7131E}" type="datetimeFigureOut">
              <a:rPr lang="zh-CN" altLang="en-US"/>
              <a:pPr>
                <a:defRPr/>
              </a:pPr>
              <a:t>2018/12/20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F440E-859A-4730-B8FE-1197D91DA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434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900" noProof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8642F-623D-458B-9EA9-0689F6281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8434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900" noProof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240DDB-8920-43EA-A9C3-477D3C31C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36947" indent="-336947" algn="l" rtl="0" eaLnBrk="0" fontAlgn="base" hangingPunct="0">
        <a:lnSpc>
          <a:spcPct val="120000"/>
        </a:lnSpc>
        <a:spcBef>
          <a:spcPts val="75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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07169" algn="l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12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488061" y="4084256"/>
            <a:ext cx="762513" cy="73222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851036" y="4084256"/>
            <a:ext cx="466712" cy="448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1820266" y="1177039"/>
            <a:ext cx="55881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基于多波段注意力机制的语义分割</a:t>
            </a:r>
          </a:p>
        </p:txBody>
      </p:sp>
      <p:sp>
        <p:nvSpPr>
          <p:cNvPr id="77" name="圆角矩形 76"/>
          <p:cNvSpPr/>
          <p:nvPr/>
        </p:nvSpPr>
        <p:spPr>
          <a:xfrm>
            <a:off x="5263923" y="3033061"/>
            <a:ext cx="3240080" cy="373025"/>
          </a:xfrm>
          <a:prstGeom prst="roundRect">
            <a:avLst/>
          </a:prstGeom>
          <a:solidFill>
            <a:schemeClr val="accent2">
              <a:alpha val="52000"/>
            </a:schemeClr>
          </a:solidFill>
          <a:ln>
            <a:solidFill>
              <a:schemeClr val="accent2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张玮雯</a:t>
            </a:r>
          </a:p>
        </p:txBody>
      </p:sp>
      <p:grpSp>
        <p:nvGrpSpPr>
          <p:cNvPr id="79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8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2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/>
          <p:bldP spid="7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2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6" grpId="0"/>
          <p:bldP spid="77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2627784" y="340331"/>
            <a:ext cx="388843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基于多波段注意力机制的语义分割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16677" y="467861"/>
            <a:ext cx="1523362" cy="52721"/>
          </a:xfrm>
          <a:prstGeom prst="rect">
            <a:avLst/>
          </a:prstGeom>
        </p:spPr>
      </p:pic>
      <p:pic>
        <p:nvPicPr>
          <p:cNvPr id="84" name="Image 12" descr="Divider 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6876256" y="467860"/>
            <a:ext cx="1523362" cy="527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8D65033-A08F-408B-9203-36B8FD46285A}"/>
              </a:ext>
            </a:extLst>
          </p:cNvPr>
          <p:cNvSpPr/>
          <p:nvPr/>
        </p:nvSpPr>
        <p:spPr>
          <a:xfrm>
            <a:off x="30607" y="943017"/>
            <a:ext cx="679685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5C76EC-92CD-480B-B47C-38FA2D1B0196}"/>
              </a:ext>
            </a:extLst>
          </p:cNvPr>
          <p:cNvSpPr/>
          <p:nvPr/>
        </p:nvSpPr>
        <p:spPr>
          <a:xfrm>
            <a:off x="30606" y="1523612"/>
            <a:ext cx="679685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1D0A806-BC23-41BD-9183-7AAD2844CF18}"/>
              </a:ext>
            </a:extLst>
          </p:cNvPr>
          <p:cNvCxnSpPr>
            <a:stCxn id="7" idx="3"/>
          </p:cNvCxnSpPr>
          <p:nvPr/>
        </p:nvCxnSpPr>
        <p:spPr>
          <a:xfrm>
            <a:off x="710292" y="1087033"/>
            <a:ext cx="46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C6A2B7-8CB6-4FA7-9BF5-DDAEE35AD70A}"/>
              </a:ext>
            </a:extLst>
          </p:cNvPr>
          <p:cNvCxnSpPr>
            <a:stCxn id="8" idx="3"/>
          </p:cNvCxnSpPr>
          <p:nvPr/>
        </p:nvCxnSpPr>
        <p:spPr>
          <a:xfrm>
            <a:off x="710291" y="1667628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A44CC4E-C561-44B8-A687-0662358F01D1}"/>
              </a:ext>
            </a:extLst>
          </p:cNvPr>
          <p:cNvSpPr/>
          <p:nvPr/>
        </p:nvSpPr>
        <p:spPr>
          <a:xfrm>
            <a:off x="1206300" y="949898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ResNet101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CED7D7C-8EA9-40D6-9E45-CBAA75F7A2EE}"/>
              </a:ext>
            </a:extLst>
          </p:cNvPr>
          <p:cNvSpPr/>
          <p:nvPr/>
        </p:nvSpPr>
        <p:spPr>
          <a:xfrm>
            <a:off x="1196290" y="1523614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ResNet101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F534D03-1318-4754-AF04-01C595736CCC}"/>
              </a:ext>
            </a:extLst>
          </p:cNvPr>
          <p:cNvSpPr/>
          <p:nvPr/>
        </p:nvSpPr>
        <p:spPr>
          <a:xfrm>
            <a:off x="3441891" y="1003898"/>
            <a:ext cx="296080" cy="7423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cov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8AB01DB-F432-484F-9806-900E2DBCCA4E}"/>
              </a:ext>
            </a:extLst>
          </p:cNvPr>
          <p:cNvSpPr/>
          <p:nvPr/>
        </p:nvSpPr>
        <p:spPr>
          <a:xfrm>
            <a:off x="2983798" y="1231050"/>
            <a:ext cx="287169" cy="28803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＋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F32917C3-56B4-4F3D-AE4B-FD20D24CB46A}"/>
              </a:ext>
            </a:extLst>
          </p:cNvPr>
          <p:cNvCxnSpPr>
            <a:cxnSpLocks/>
            <a:stCxn id="12" idx="3"/>
            <a:endCxn id="14" idx="4"/>
          </p:cNvCxnSpPr>
          <p:nvPr/>
        </p:nvCxnSpPr>
        <p:spPr>
          <a:xfrm flipV="1">
            <a:off x="2497799" y="1519080"/>
            <a:ext cx="629584" cy="148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90091BD7-FA4C-4508-AF08-5F8C241EFBED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>
            <a:off x="2507809" y="1093913"/>
            <a:ext cx="619574" cy="1371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D88A5AC-2E58-40F1-A72B-FFC36C0A715F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3270967" y="1375065"/>
            <a:ext cx="17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44BF8DE-3ACC-418F-AD51-ABA182A2EDB3}"/>
              </a:ext>
            </a:extLst>
          </p:cNvPr>
          <p:cNvSpPr/>
          <p:nvPr/>
        </p:nvSpPr>
        <p:spPr>
          <a:xfrm>
            <a:off x="4292834" y="1237928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MPAM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F3D4F97-9E20-4223-8C0F-540CCABFECCE}"/>
              </a:ext>
            </a:extLst>
          </p:cNvPr>
          <p:cNvSpPr/>
          <p:nvPr/>
        </p:nvSpPr>
        <p:spPr>
          <a:xfrm>
            <a:off x="8076569" y="2976944"/>
            <a:ext cx="296080" cy="908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cov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8094332-DA5A-486B-A600-D1EEDAF31C01}"/>
              </a:ext>
            </a:extLst>
          </p:cNvPr>
          <p:cNvCxnSpPr>
            <a:cxnSpLocks/>
            <a:stCxn id="56" idx="3"/>
            <a:endCxn id="26" idx="1"/>
          </p:cNvCxnSpPr>
          <p:nvPr/>
        </p:nvCxnSpPr>
        <p:spPr>
          <a:xfrm flipV="1">
            <a:off x="7681343" y="3431271"/>
            <a:ext cx="395226" cy="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515E97E-2512-48C8-9C18-D4110E0A65A3}"/>
              </a:ext>
            </a:extLst>
          </p:cNvPr>
          <p:cNvCxnSpPr>
            <a:cxnSpLocks/>
          </p:cNvCxnSpPr>
          <p:nvPr/>
        </p:nvCxnSpPr>
        <p:spPr>
          <a:xfrm>
            <a:off x="8384231" y="3431271"/>
            <a:ext cx="211412" cy="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3B103BD-BC8F-4441-9373-645BEFC92349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3737971" y="1375065"/>
            <a:ext cx="554863" cy="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7E374182-C295-4527-96B6-7EB378AAD25E}"/>
              </a:ext>
            </a:extLst>
          </p:cNvPr>
          <p:cNvSpPr/>
          <p:nvPr/>
        </p:nvSpPr>
        <p:spPr>
          <a:xfrm>
            <a:off x="492467" y="3288286"/>
            <a:ext cx="679685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3C0E088-512A-492F-B3D0-7EF7361E59A2}"/>
              </a:ext>
            </a:extLst>
          </p:cNvPr>
          <p:cNvSpPr/>
          <p:nvPr/>
        </p:nvSpPr>
        <p:spPr>
          <a:xfrm>
            <a:off x="492468" y="4079741"/>
            <a:ext cx="679685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932507E-D983-4E3F-9CC7-7C1FB9390A6C}"/>
              </a:ext>
            </a:extLst>
          </p:cNvPr>
          <p:cNvSpPr/>
          <p:nvPr/>
        </p:nvSpPr>
        <p:spPr>
          <a:xfrm>
            <a:off x="259550" y="2526642"/>
            <a:ext cx="1145517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Vs and IR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44B74CB-8BA9-426D-8C05-5C3A2281A37D}"/>
              </a:ext>
            </a:extLst>
          </p:cNvPr>
          <p:cNvCxnSpPr/>
          <p:nvPr/>
        </p:nvCxnSpPr>
        <p:spPr>
          <a:xfrm>
            <a:off x="1172152" y="3432302"/>
            <a:ext cx="46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5FDE19D-713C-4265-98A8-4D3A3B07D2F1}"/>
              </a:ext>
            </a:extLst>
          </p:cNvPr>
          <p:cNvCxnSpPr/>
          <p:nvPr/>
        </p:nvCxnSpPr>
        <p:spPr>
          <a:xfrm>
            <a:off x="1172152" y="4223757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3A7B647-E31A-466B-A57B-65AED5D7C27F}"/>
              </a:ext>
            </a:extLst>
          </p:cNvPr>
          <p:cNvCxnSpPr/>
          <p:nvPr/>
        </p:nvCxnSpPr>
        <p:spPr>
          <a:xfrm>
            <a:off x="1405067" y="2670658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A03C902-9668-4199-BEF5-7C8098757845}"/>
              </a:ext>
            </a:extLst>
          </p:cNvPr>
          <p:cNvSpPr/>
          <p:nvPr/>
        </p:nvSpPr>
        <p:spPr>
          <a:xfrm>
            <a:off x="1865509" y="2398604"/>
            <a:ext cx="298043" cy="5931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3A352E7-E52E-4926-9121-87DE005DC9D7}"/>
              </a:ext>
            </a:extLst>
          </p:cNvPr>
          <p:cNvSpPr/>
          <p:nvPr/>
        </p:nvSpPr>
        <p:spPr>
          <a:xfrm>
            <a:off x="2176419" y="2399383"/>
            <a:ext cx="298043" cy="592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17A47D4-DDAD-45E4-BDFD-BA2579F1CEDD}"/>
              </a:ext>
            </a:extLst>
          </p:cNvPr>
          <p:cNvSpPr/>
          <p:nvPr/>
        </p:nvSpPr>
        <p:spPr>
          <a:xfrm>
            <a:off x="1851837" y="3135741"/>
            <a:ext cx="298043" cy="5931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0F85FBE-9A96-4EF3-AEB2-49773181AF63}"/>
              </a:ext>
            </a:extLst>
          </p:cNvPr>
          <p:cNvSpPr/>
          <p:nvPr/>
        </p:nvSpPr>
        <p:spPr>
          <a:xfrm>
            <a:off x="1851836" y="4006828"/>
            <a:ext cx="298043" cy="592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E6AD364-31A5-4F06-8808-0064E92DB926}"/>
              </a:ext>
            </a:extLst>
          </p:cNvPr>
          <p:cNvCxnSpPr/>
          <p:nvPr/>
        </p:nvCxnSpPr>
        <p:spPr>
          <a:xfrm>
            <a:off x="2474462" y="2670658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0AC3A26-A48B-40B3-925B-9A9843FC9E27}"/>
              </a:ext>
            </a:extLst>
          </p:cNvPr>
          <p:cNvSpPr/>
          <p:nvPr/>
        </p:nvSpPr>
        <p:spPr>
          <a:xfrm>
            <a:off x="4571999" y="2526642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PAM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73360DD-9E00-44F4-9BBC-A249B547F0DE}"/>
              </a:ext>
            </a:extLst>
          </p:cNvPr>
          <p:cNvSpPr/>
          <p:nvPr/>
        </p:nvSpPr>
        <p:spPr>
          <a:xfrm>
            <a:off x="4568427" y="3290429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PAM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6305D5CC-0BF2-4BD1-B069-94A6100917D4}"/>
              </a:ext>
            </a:extLst>
          </p:cNvPr>
          <p:cNvSpPr/>
          <p:nvPr/>
        </p:nvSpPr>
        <p:spPr>
          <a:xfrm>
            <a:off x="4568427" y="4082321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PAM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0F01EC6-19EC-4054-8923-D13E0B5C419F}"/>
              </a:ext>
            </a:extLst>
          </p:cNvPr>
          <p:cNvCxnSpPr/>
          <p:nvPr/>
        </p:nvCxnSpPr>
        <p:spPr>
          <a:xfrm>
            <a:off x="4104921" y="3432301"/>
            <a:ext cx="46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962B7EB-F38C-4406-9E6B-B4DEB2AD273C}"/>
              </a:ext>
            </a:extLst>
          </p:cNvPr>
          <p:cNvCxnSpPr/>
          <p:nvPr/>
        </p:nvCxnSpPr>
        <p:spPr>
          <a:xfrm>
            <a:off x="4101348" y="4237714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3EA23A5-F661-4082-BC32-CFE69137CF51}"/>
              </a:ext>
            </a:extLst>
          </p:cNvPr>
          <p:cNvCxnSpPr/>
          <p:nvPr/>
        </p:nvCxnSpPr>
        <p:spPr>
          <a:xfrm>
            <a:off x="5905121" y="2680365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50683B3-722C-423D-B352-5ED59C1C2077}"/>
              </a:ext>
            </a:extLst>
          </p:cNvPr>
          <p:cNvSpPr/>
          <p:nvPr/>
        </p:nvSpPr>
        <p:spPr>
          <a:xfrm>
            <a:off x="2925648" y="2536349"/>
            <a:ext cx="1145517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共有特征</a:t>
            </a:r>
            <a:r>
              <a:rPr lang="en-US" altLang="zh-CN" sz="1600" dirty="0"/>
              <a:t>A</a:t>
            </a:r>
            <a:endParaRPr lang="zh-CN" altLang="en-US" sz="16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C9D370B-FD90-4585-9143-C5A7E2D7BDE5}"/>
              </a:ext>
            </a:extLst>
          </p:cNvPr>
          <p:cNvCxnSpPr/>
          <p:nvPr/>
        </p:nvCxnSpPr>
        <p:spPr>
          <a:xfrm>
            <a:off x="5869936" y="3432301"/>
            <a:ext cx="46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131DD34-7D0C-41A3-9E36-9E90030AC94B}"/>
              </a:ext>
            </a:extLst>
          </p:cNvPr>
          <p:cNvSpPr/>
          <p:nvPr/>
        </p:nvSpPr>
        <p:spPr>
          <a:xfrm>
            <a:off x="2917832" y="3304179"/>
            <a:ext cx="115333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特征</a:t>
            </a:r>
            <a:r>
              <a:rPr lang="en-US" altLang="zh-CN" sz="1600" dirty="0"/>
              <a:t>B</a:t>
            </a:r>
            <a:endParaRPr lang="zh-CN" altLang="en-US" sz="16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BC1F19E-8EFB-4B93-A5B8-A3B51E530533}"/>
              </a:ext>
            </a:extLst>
          </p:cNvPr>
          <p:cNvSpPr/>
          <p:nvPr/>
        </p:nvSpPr>
        <p:spPr>
          <a:xfrm>
            <a:off x="2923090" y="4083918"/>
            <a:ext cx="1153333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特征</a:t>
            </a:r>
            <a:r>
              <a:rPr lang="en-US" altLang="zh-CN" sz="1600" dirty="0"/>
              <a:t>C</a:t>
            </a:r>
            <a:endParaRPr lang="zh-CN" altLang="en-US" sz="16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16528D5-0945-430B-9C73-46CD89B023D7}"/>
              </a:ext>
            </a:extLst>
          </p:cNvPr>
          <p:cNvCxnSpPr/>
          <p:nvPr/>
        </p:nvCxnSpPr>
        <p:spPr>
          <a:xfrm>
            <a:off x="2458570" y="3432301"/>
            <a:ext cx="46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90BDC63-BA11-46F9-8E6B-CA4B195D6C1F}"/>
              </a:ext>
            </a:extLst>
          </p:cNvPr>
          <p:cNvCxnSpPr/>
          <p:nvPr/>
        </p:nvCxnSpPr>
        <p:spPr>
          <a:xfrm>
            <a:off x="2450753" y="4238929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48DE82F-0B16-43EB-94BB-50DBBDA88F3A}"/>
              </a:ext>
            </a:extLst>
          </p:cNvPr>
          <p:cNvCxnSpPr/>
          <p:nvPr/>
        </p:nvCxnSpPr>
        <p:spPr>
          <a:xfrm>
            <a:off x="4071165" y="2691259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5727092F-C40E-415F-9928-F9ED08A61C4E}"/>
              </a:ext>
            </a:extLst>
          </p:cNvPr>
          <p:cNvSpPr/>
          <p:nvPr/>
        </p:nvSpPr>
        <p:spPr>
          <a:xfrm>
            <a:off x="3761793" y="2918616"/>
            <a:ext cx="1153333" cy="34153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独有特征</a:t>
            </a:r>
            <a:r>
              <a:rPr lang="en-US" altLang="zh-CN" sz="1100" dirty="0"/>
              <a:t>B-A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75A0C82-BA95-44A1-B4DB-532A29D2FBDD}"/>
              </a:ext>
            </a:extLst>
          </p:cNvPr>
          <p:cNvSpPr/>
          <p:nvPr/>
        </p:nvSpPr>
        <p:spPr>
          <a:xfrm>
            <a:off x="3737971" y="3717026"/>
            <a:ext cx="1153333" cy="3415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独有特征</a:t>
            </a:r>
            <a:r>
              <a:rPr lang="en-US" altLang="zh-CN" sz="1100" dirty="0"/>
              <a:t>C-A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86AB407-ADB2-46C0-8791-FE4897011CA0}"/>
              </a:ext>
            </a:extLst>
          </p:cNvPr>
          <p:cNvCxnSpPr/>
          <p:nvPr/>
        </p:nvCxnSpPr>
        <p:spPr>
          <a:xfrm>
            <a:off x="5869936" y="4237714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F94278B-4DA9-4F9F-A50F-5F2D87863DFD}"/>
              </a:ext>
            </a:extLst>
          </p:cNvPr>
          <p:cNvSpPr/>
          <p:nvPr/>
        </p:nvSpPr>
        <p:spPr>
          <a:xfrm>
            <a:off x="6732240" y="3062612"/>
            <a:ext cx="949103" cy="7393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concat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1B9D8B8-06E9-4B71-A497-6B06C9BAB2A1}"/>
              </a:ext>
            </a:extLst>
          </p:cNvPr>
          <p:cNvSpPr/>
          <p:nvPr/>
        </p:nvSpPr>
        <p:spPr>
          <a:xfrm>
            <a:off x="6023545" y="934402"/>
            <a:ext cx="296080" cy="908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cov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F718DD7-C1C2-40FE-A57A-802216AE7ADC}"/>
              </a:ext>
            </a:extLst>
          </p:cNvPr>
          <p:cNvCxnSpPr>
            <a:cxnSpLocks/>
          </p:cNvCxnSpPr>
          <p:nvPr/>
        </p:nvCxnSpPr>
        <p:spPr>
          <a:xfrm>
            <a:off x="6331207" y="1388729"/>
            <a:ext cx="211412" cy="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4FAD55E-6027-4880-9FF9-10C5A3B483BA}"/>
              </a:ext>
            </a:extLst>
          </p:cNvPr>
          <p:cNvCxnSpPr>
            <a:cxnSpLocks/>
          </p:cNvCxnSpPr>
          <p:nvPr/>
        </p:nvCxnSpPr>
        <p:spPr>
          <a:xfrm flipV="1">
            <a:off x="5596126" y="1387865"/>
            <a:ext cx="395226" cy="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83296"/>
      </p:ext>
    </p:extLst>
  </p:cSld>
  <p:clrMapOvr>
    <a:masterClrMapping/>
  </p:clrMapOvr>
  <p:transition spd="slow" advTm="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3D56B629-F620-4A79-AE2A-F24E196B3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45739"/>
              </p:ext>
            </p:extLst>
          </p:nvPr>
        </p:nvGraphicFramePr>
        <p:xfrm>
          <a:off x="0" y="591530"/>
          <a:ext cx="9073008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841">
                  <a:extLst>
                    <a:ext uri="{9D8B030D-6E8A-4147-A177-3AD203B41FA5}">
                      <a16:colId xmlns:a16="http://schemas.microsoft.com/office/drawing/2014/main" val="97348141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95309736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771605527"/>
                    </a:ext>
                  </a:extLst>
                </a:gridCol>
                <a:gridCol w="621335">
                  <a:extLst>
                    <a:ext uri="{9D8B030D-6E8A-4147-A177-3AD203B41FA5}">
                      <a16:colId xmlns:a16="http://schemas.microsoft.com/office/drawing/2014/main" val="17146943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75285490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3321897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450503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459277703"/>
                    </a:ext>
                  </a:extLst>
                </a:gridCol>
                <a:gridCol w="746817">
                  <a:extLst>
                    <a:ext uri="{9D8B030D-6E8A-4147-A177-3AD203B41FA5}">
                      <a16:colId xmlns:a16="http://schemas.microsoft.com/office/drawing/2014/main" val="23921235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17985332"/>
                    </a:ext>
                  </a:extLst>
                </a:gridCol>
                <a:gridCol w="549327">
                  <a:extLst>
                    <a:ext uri="{9D8B030D-6E8A-4147-A177-3AD203B41FA5}">
                      <a16:colId xmlns:a16="http://schemas.microsoft.com/office/drawing/2014/main" val="136946853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98729797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4143188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99933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bicycle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sky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traffic 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sidewalk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03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 err="1">
                          <a:effectLst/>
                        </a:rPr>
                        <a:t>Deeplab-</a:t>
                      </a:r>
                      <a:r>
                        <a:rPr lang="en-US" sz="1100" b="1" dirty="0" err="1">
                          <a:effectLst/>
                        </a:rPr>
                        <a:t>ResNet</a:t>
                      </a:r>
                      <a:r>
                        <a:rPr lang="zh-CN" alt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（可见光）</a:t>
                      </a:r>
                      <a:endParaRPr lang="en-U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50.95/86.6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75.3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29.22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32.5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74.34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77.62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32.45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91.5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35.58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66.14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32.17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27.14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28.86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59.5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8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 err="1">
                          <a:effectLst/>
                        </a:rPr>
                        <a:t>Deeplab-ResNet</a:t>
                      </a:r>
                      <a:r>
                        <a:rPr lang="zh-CN" altLang="en-US" sz="1100" b="1" dirty="0">
                          <a:effectLst/>
                        </a:rPr>
                        <a:t>（红外）</a:t>
                      </a:r>
                      <a:endParaRPr lang="en-US" altLang="zh-CN" sz="1100" dirty="0">
                        <a:effectLst/>
                      </a:endParaRPr>
                    </a:p>
                    <a:p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39.90/80.54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52.29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47.48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72.64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69.28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14.81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85.26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38.21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59.12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9.67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9.24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39.89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733419"/>
                  </a:ext>
                </a:extLst>
              </a:tr>
              <a:tr h="441672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</a:rPr>
                        <a:t>NIN</a:t>
                      </a:r>
                      <a:endParaRPr lang="en-US" sz="1100" dirty="0">
                        <a:effectLst/>
                      </a:endParaRPr>
                    </a:p>
                    <a:p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52.13/87.18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sng" dirty="0">
                          <a:effectLst/>
                        </a:rPr>
                        <a:t>75.5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sng" dirty="0">
                          <a:effectLst/>
                        </a:rPr>
                        <a:t>34.89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sng" dirty="0">
                          <a:effectLst/>
                        </a:rPr>
                        <a:t>50.07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sng" dirty="0">
                          <a:effectLst/>
                        </a:rPr>
                        <a:t>81.81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none" dirty="0">
                          <a:effectLst/>
                        </a:rPr>
                        <a:t>77.23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none" dirty="0">
                          <a:effectLst/>
                        </a:rPr>
                        <a:t>23.71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sng" dirty="0">
                          <a:effectLst/>
                        </a:rPr>
                        <a:t>94.73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sng" dirty="0">
                          <a:effectLst/>
                        </a:rPr>
                        <a:t>60.12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sng" dirty="0">
                          <a:effectLst/>
                        </a:rPr>
                        <a:t>66.54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sng" dirty="0">
                          <a:effectLst/>
                        </a:rPr>
                        <a:t>33.56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19.28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u="sng" dirty="0">
                          <a:effectLst/>
                        </a:rPr>
                        <a:t>34.07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26.13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784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sng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sng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sng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sng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sng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sng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sng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sng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u="sng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83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effectLst/>
                        </a:rPr>
                        <a:t>MCAM</a:t>
                      </a:r>
                      <a:endParaRPr lang="zh-CN" altLang="en-US" sz="1100" dirty="0">
                        <a:effectLst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54.9/87.95</a:t>
                      </a:r>
                      <a:r>
                        <a:rPr lang="zh-CN" altLang="en-US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84.17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41.49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i="0" u="none" dirty="0">
                          <a:effectLst/>
                        </a:rPr>
                        <a:t>49.01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i="0" u="none" dirty="0">
                          <a:effectLst/>
                        </a:rPr>
                        <a:t>79.30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77.07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23.84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94.67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58.21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42.03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21.21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34.46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43.85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15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MCAM_l3 </a:t>
                      </a:r>
                      <a:r>
                        <a:rPr lang="en-US" altLang="zh-CN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53.00/86.51</a:t>
                      </a:r>
                      <a:r>
                        <a:rPr lang="zh-CN" altLang="en-US" sz="900" dirty="0"/>
                        <a:t> </a:t>
                      </a:r>
                      <a:endParaRPr lang="zh-CN" altLang="en-U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79.68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44.61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52.01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79.97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76.56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33.35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93.83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51.17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63.36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30.86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27.18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30.01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26.43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3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effectLst/>
                        </a:rPr>
                        <a:t>M</a:t>
                      </a:r>
                      <a:r>
                        <a:rPr lang="en-US" sz="1100" b="1" dirty="0">
                          <a:effectLst/>
                        </a:rPr>
                        <a:t>PAM</a:t>
                      </a:r>
                      <a:endParaRPr lang="en-US" sz="1100" dirty="0">
                        <a:effectLst/>
                      </a:endParaRPr>
                    </a:p>
                    <a:p>
                      <a:r>
                        <a:rPr lang="en-US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54.47/88.33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83.91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41.15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81.75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78.14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21.69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93.89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47.66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66.65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42.10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22.35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36.45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659682"/>
                  </a:ext>
                </a:extLst>
              </a:tr>
              <a:tr h="155808">
                <a:tc>
                  <a:txBody>
                    <a:bodyPr/>
                    <a:lstStyle/>
                    <a:p>
                      <a:endParaRPr lang="en-US" sz="1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00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84396"/>
      </p:ext>
    </p:extLst>
  </p:cSld>
  <p:clrMapOvr>
    <a:masterClrMapping/>
  </p:clrMapOvr>
  <p:transition spd="slow" advTm="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7B69EF40-F65A-45E2-AEF2-D43C04B47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5607735"/>
              </p:ext>
            </p:extLst>
          </p:nvPr>
        </p:nvGraphicFramePr>
        <p:xfrm>
          <a:off x="827584" y="195486"/>
          <a:ext cx="7957392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8301776"/>
      </p:ext>
    </p:extLst>
  </p:cSld>
  <p:clrMapOvr>
    <a:masterClrMapping/>
  </p:clrMapOvr>
  <p:transition spd="slow" advTm="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3D56B629-F620-4A79-AE2A-F24E196B3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58260"/>
              </p:ext>
            </p:extLst>
          </p:nvPr>
        </p:nvGraphicFramePr>
        <p:xfrm>
          <a:off x="35496" y="699542"/>
          <a:ext cx="9073008" cy="4316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116">
                  <a:extLst>
                    <a:ext uri="{9D8B030D-6E8A-4147-A177-3AD203B41FA5}">
                      <a16:colId xmlns:a16="http://schemas.microsoft.com/office/drawing/2014/main" val="973481413"/>
                    </a:ext>
                  </a:extLst>
                </a:gridCol>
                <a:gridCol w="522781">
                  <a:extLst>
                    <a:ext uri="{9D8B030D-6E8A-4147-A177-3AD203B41FA5}">
                      <a16:colId xmlns:a16="http://schemas.microsoft.com/office/drawing/2014/main" val="395309736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771605527"/>
                    </a:ext>
                  </a:extLst>
                </a:gridCol>
                <a:gridCol w="621335">
                  <a:extLst>
                    <a:ext uri="{9D8B030D-6E8A-4147-A177-3AD203B41FA5}">
                      <a16:colId xmlns:a16="http://schemas.microsoft.com/office/drawing/2014/main" val="171469439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75285490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3321897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450503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459277703"/>
                    </a:ext>
                  </a:extLst>
                </a:gridCol>
                <a:gridCol w="746817">
                  <a:extLst>
                    <a:ext uri="{9D8B030D-6E8A-4147-A177-3AD203B41FA5}">
                      <a16:colId xmlns:a16="http://schemas.microsoft.com/office/drawing/2014/main" val="23921235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17985332"/>
                    </a:ext>
                  </a:extLst>
                </a:gridCol>
                <a:gridCol w="549327">
                  <a:extLst>
                    <a:ext uri="{9D8B030D-6E8A-4147-A177-3AD203B41FA5}">
                      <a16:colId xmlns:a16="http://schemas.microsoft.com/office/drawing/2014/main" val="136946853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98729797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4143188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99933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effectLst/>
                        </a:rPr>
                        <a:t>Miou</a:t>
                      </a:r>
                      <a:r>
                        <a:rPr lang="en-US" altLang="zh-CN" sz="1100" dirty="0">
                          <a:effectLst/>
                        </a:rPr>
                        <a:t> / </a:t>
                      </a:r>
                      <a:r>
                        <a:rPr lang="en-US" altLang="zh-CN" sz="1100" dirty="0" err="1">
                          <a:effectLst/>
                        </a:rPr>
                        <a:t>Pacc</a:t>
                      </a:r>
                      <a:endParaRPr lang="zh-CN" altLang="en-US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bicycle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sky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plant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traffic 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sidewalk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fence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bus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03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effectLst/>
                        </a:rPr>
                        <a:t>M</a:t>
                      </a:r>
                      <a:r>
                        <a:rPr lang="en-US" sz="1100" b="1" dirty="0">
                          <a:effectLst/>
                        </a:rPr>
                        <a:t>PAM</a:t>
                      </a:r>
                      <a:endParaRPr lang="en-US" sz="1100" dirty="0">
                        <a:effectLst/>
                      </a:endParaRPr>
                    </a:p>
                    <a:p>
                      <a:r>
                        <a:rPr lang="en-US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54.47/88.33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83.91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41.15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47.22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81.75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78.14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21.69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solidFill>
                            <a:schemeClr val="tx1"/>
                          </a:solidFill>
                          <a:effectLst/>
                        </a:rPr>
                        <a:t>93.89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solidFill>
                            <a:schemeClr val="tx1"/>
                          </a:solidFill>
                          <a:effectLst/>
                        </a:rPr>
                        <a:t>47.66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66.65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42.10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22.35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36.45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chemeClr val="tx1"/>
                          </a:solidFill>
                          <a:effectLst/>
                        </a:rPr>
                        <a:t>45.10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659682"/>
                  </a:ext>
                </a:extLst>
              </a:tr>
              <a:tr h="155808">
                <a:tc>
                  <a:txBody>
                    <a:bodyPr/>
                    <a:lstStyle/>
                    <a:p>
                      <a:endParaRPr lang="en-US" sz="1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00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effectLst/>
                        </a:rPr>
                        <a:t>M</a:t>
                      </a:r>
                      <a:r>
                        <a:rPr lang="en-US" sz="1100" b="1" dirty="0">
                          <a:effectLst/>
                        </a:rPr>
                        <a:t>PAM</a:t>
                      </a:r>
                      <a:r>
                        <a:rPr lang="en-US" altLang="zh-CN" sz="1100" b="1" dirty="0">
                          <a:effectLst/>
                        </a:rPr>
                        <a:t>-</a:t>
                      </a:r>
                      <a:r>
                        <a:rPr lang="zh-CN" altLang="en-US" sz="1100" b="1" dirty="0">
                          <a:effectLst/>
                        </a:rPr>
                        <a:t>特征加强</a:t>
                      </a:r>
                    </a:p>
                    <a:p>
                      <a:r>
                        <a:rPr lang="en-US" altLang="zh-CN" sz="1100" b="1" dirty="0">
                          <a:solidFill>
                            <a:srgbClr val="FF0000"/>
                          </a:solidFill>
                          <a:effectLst/>
                        </a:rPr>
                        <a:t>55.39/88.37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84.73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41.38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53.04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81.89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77.51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19.36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94.53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49.97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66.05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49.50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0"/>
                          </a:solidFill>
                          <a:effectLst/>
                        </a:rPr>
                        <a:t>24.79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34.83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42.51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09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effectLst/>
                        </a:rPr>
                        <a:t>MPAM-</a:t>
                      </a:r>
                      <a:r>
                        <a:rPr lang="zh-CN" altLang="en-US" sz="1100" b="1" dirty="0">
                          <a:effectLst/>
                        </a:rPr>
                        <a:t>特征加强</a:t>
                      </a:r>
                      <a:r>
                        <a:rPr lang="en-US" altLang="zh-CN" sz="1100" b="1" dirty="0">
                          <a:effectLst/>
                        </a:rPr>
                        <a:t>-</a:t>
                      </a:r>
                      <a:r>
                        <a:rPr lang="en-US" altLang="zh-CN" sz="1100" b="1" dirty="0" err="1">
                          <a:effectLst/>
                        </a:rPr>
                        <a:t>noA</a:t>
                      </a:r>
                      <a:endParaRPr lang="zh-CN" altLang="en-US" sz="1100" b="1" dirty="0">
                        <a:effectLst/>
                      </a:endParaRPr>
                    </a:p>
                    <a:p>
                      <a:r>
                        <a:rPr lang="en-US" altLang="zh-CN" sz="1100" dirty="0"/>
                        <a:t>56.8/87.89</a:t>
                      </a:r>
                      <a:endParaRPr lang="en-US" altLang="zh-CN" sz="11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86.23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44.01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69.89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77.27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33.11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94.52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57.22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62.68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46.36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24.84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effectLst/>
                        </a:rPr>
                        <a:t>37.74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effectLst/>
                        </a:rPr>
                        <a:t>64.03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29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effectLst/>
                        </a:rPr>
                        <a:t>MPAM-</a:t>
                      </a:r>
                      <a:r>
                        <a:rPr lang="zh-CN" altLang="en-US" sz="1100" b="1" dirty="0">
                          <a:effectLst/>
                        </a:rPr>
                        <a:t>特征加强</a:t>
                      </a:r>
                      <a:r>
                        <a:rPr lang="en-US" altLang="zh-CN" sz="1100" b="1" dirty="0">
                          <a:effectLst/>
                        </a:rPr>
                        <a:t>-NIN</a:t>
                      </a:r>
                      <a:endParaRPr lang="zh-CN" altLang="en-US" sz="1100" b="1" dirty="0">
                        <a:effectLst/>
                      </a:endParaRPr>
                    </a:p>
                    <a:p>
                      <a:r>
                        <a:rPr lang="en-US" altLang="zh-CN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53.42/87.59</a:t>
                      </a:r>
                      <a:r>
                        <a:rPr lang="zh-CN" altLang="en-US" sz="1100" b="0" dirty="0"/>
                        <a:t> </a:t>
                      </a:r>
                      <a:endParaRPr lang="en-US" altLang="zh-CN" sz="11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62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effectLst/>
                        </a:rPr>
                        <a:t>MPAM-</a:t>
                      </a:r>
                      <a:r>
                        <a:rPr lang="zh-CN" altLang="en-US" sz="1100" b="1" dirty="0">
                          <a:effectLst/>
                        </a:rPr>
                        <a:t>特征加强</a:t>
                      </a:r>
                      <a:r>
                        <a:rPr lang="en-US" altLang="zh-CN" sz="1100" b="1" dirty="0">
                          <a:effectLst/>
                        </a:rPr>
                        <a:t>-</a:t>
                      </a:r>
                      <a:r>
                        <a:rPr lang="zh-CN" altLang="en-US" sz="1100" dirty="0"/>
                        <a:t> 两两</a:t>
                      </a:r>
                      <a:r>
                        <a:rPr lang="en-US" altLang="zh-CN" sz="1100" dirty="0"/>
                        <a:t>NIN</a:t>
                      </a:r>
                      <a:r>
                        <a:rPr lang="zh-CN" altLang="en-US" sz="1100" dirty="0"/>
                        <a:t>再级联 </a:t>
                      </a:r>
                      <a:endParaRPr lang="en-US" altLang="zh-CN" sz="1100" b="1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52.34/86.90</a:t>
                      </a:r>
                      <a:r>
                        <a:rPr lang="zh-CN" altLang="en-US" sz="800" b="0" dirty="0"/>
                        <a:t> </a:t>
                      </a:r>
                      <a:endParaRPr lang="en-US" altLang="zh-CN" sz="8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16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effectLst/>
                        </a:rPr>
                        <a:t>MPAM-</a:t>
                      </a:r>
                      <a:r>
                        <a:rPr lang="zh-CN" altLang="en-US" sz="1100" b="1" dirty="0">
                          <a:effectLst/>
                        </a:rPr>
                        <a:t>特征加强</a:t>
                      </a:r>
                      <a:r>
                        <a:rPr lang="en-US" altLang="zh-CN" sz="1100" b="1" dirty="0">
                          <a:effectLst/>
                        </a:rPr>
                        <a:t>-</a:t>
                      </a:r>
                      <a:r>
                        <a:rPr lang="zh-CN" altLang="en-US" sz="1100" dirty="0"/>
                        <a:t> 两独有级联再和共有相加  </a:t>
                      </a:r>
                      <a:endParaRPr lang="en-US" altLang="zh-CN" sz="11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1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546316"/>
                  </a:ext>
                </a:extLst>
              </a:tr>
            </a:tbl>
          </a:graphicData>
        </a:graphic>
      </p:graphicFrame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59FAE2C-993B-4D2D-B83B-12920DC6946E}"/>
              </a:ext>
            </a:extLst>
          </p:cNvPr>
          <p:cNvSpPr/>
          <p:nvPr/>
        </p:nvSpPr>
        <p:spPr>
          <a:xfrm>
            <a:off x="8872230" y="3455607"/>
            <a:ext cx="296080" cy="908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cov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09B855B-6C7F-468B-AEAB-11F1B3BA66A1}"/>
              </a:ext>
            </a:extLst>
          </p:cNvPr>
          <p:cNvCxnSpPr>
            <a:cxnSpLocks/>
            <a:stCxn id="62" idx="3"/>
            <a:endCxn id="32" idx="1"/>
          </p:cNvCxnSpPr>
          <p:nvPr/>
        </p:nvCxnSpPr>
        <p:spPr>
          <a:xfrm flipV="1">
            <a:off x="8477004" y="3909934"/>
            <a:ext cx="395226" cy="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E586F3C-856F-4990-A2C5-8F116906C389}"/>
              </a:ext>
            </a:extLst>
          </p:cNvPr>
          <p:cNvCxnSpPr>
            <a:cxnSpLocks/>
          </p:cNvCxnSpPr>
          <p:nvPr/>
        </p:nvCxnSpPr>
        <p:spPr>
          <a:xfrm>
            <a:off x="9179892" y="3909934"/>
            <a:ext cx="211412" cy="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A021603-F32A-436A-B97F-9F6EC2EC7428}"/>
              </a:ext>
            </a:extLst>
          </p:cNvPr>
          <p:cNvSpPr/>
          <p:nvPr/>
        </p:nvSpPr>
        <p:spPr>
          <a:xfrm>
            <a:off x="1288128" y="3766949"/>
            <a:ext cx="679685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9610BE1-2BC5-4DA4-976B-A3FBD139738B}"/>
              </a:ext>
            </a:extLst>
          </p:cNvPr>
          <p:cNvSpPr/>
          <p:nvPr/>
        </p:nvSpPr>
        <p:spPr>
          <a:xfrm>
            <a:off x="1288129" y="4558404"/>
            <a:ext cx="679685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C7CE21E-20FB-4E69-BC94-A67E326ABBA2}"/>
              </a:ext>
            </a:extLst>
          </p:cNvPr>
          <p:cNvSpPr/>
          <p:nvPr/>
        </p:nvSpPr>
        <p:spPr>
          <a:xfrm>
            <a:off x="1055211" y="3005305"/>
            <a:ext cx="1145517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Vs and IR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9D454C6-D04B-4A6A-B54B-2E9AEB3C5294}"/>
              </a:ext>
            </a:extLst>
          </p:cNvPr>
          <p:cNvCxnSpPr/>
          <p:nvPr/>
        </p:nvCxnSpPr>
        <p:spPr>
          <a:xfrm>
            <a:off x="1967813" y="3910965"/>
            <a:ext cx="46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7789715-5BC0-41EE-B9AA-709E7ADBCC01}"/>
              </a:ext>
            </a:extLst>
          </p:cNvPr>
          <p:cNvCxnSpPr/>
          <p:nvPr/>
        </p:nvCxnSpPr>
        <p:spPr>
          <a:xfrm>
            <a:off x="1967813" y="4702420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C1B2F7B-9049-4470-97AF-DDCADEA8ACAA}"/>
              </a:ext>
            </a:extLst>
          </p:cNvPr>
          <p:cNvCxnSpPr/>
          <p:nvPr/>
        </p:nvCxnSpPr>
        <p:spPr>
          <a:xfrm>
            <a:off x="2200728" y="3149321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F6DE80A0-B8EC-42EA-9446-02A8DBEE5877}"/>
              </a:ext>
            </a:extLst>
          </p:cNvPr>
          <p:cNvSpPr/>
          <p:nvPr/>
        </p:nvSpPr>
        <p:spPr>
          <a:xfrm>
            <a:off x="2661170" y="2877267"/>
            <a:ext cx="298043" cy="5931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B3B84EC-39AD-4D63-9029-387D634DC2DC}"/>
              </a:ext>
            </a:extLst>
          </p:cNvPr>
          <p:cNvSpPr/>
          <p:nvPr/>
        </p:nvSpPr>
        <p:spPr>
          <a:xfrm>
            <a:off x="2972080" y="2878046"/>
            <a:ext cx="298043" cy="592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FB4DB6-194E-40C4-8954-DE5C4F1EDF3C}"/>
              </a:ext>
            </a:extLst>
          </p:cNvPr>
          <p:cNvSpPr/>
          <p:nvPr/>
        </p:nvSpPr>
        <p:spPr>
          <a:xfrm>
            <a:off x="2647498" y="3614404"/>
            <a:ext cx="298043" cy="5931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348243-4A2C-4992-80C8-9F923EC47044}"/>
              </a:ext>
            </a:extLst>
          </p:cNvPr>
          <p:cNvSpPr/>
          <p:nvPr/>
        </p:nvSpPr>
        <p:spPr>
          <a:xfrm>
            <a:off x="2647497" y="4485491"/>
            <a:ext cx="298043" cy="592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047D6CF-1A75-41DF-8D3C-16D7FCFDE718}"/>
              </a:ext>
            </a:extLst>
          </p:cNvPr>
          <p:cNvCxnSpPr/>
          <p:nvPr/>
        </p:nvCxnSpPr>
        <p:spPr>
          <a:xfrm>
            <a:off x="3270123" y="3149321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547AC7E7-CDB4-4132-B0AE-51399A99A543}"/>
              </a:ext>
            </a:extLst>
          </p:cNvPr>
          <p:cNvSpPr/>
          <p:nvPr/>
        </p:nvSpPr>
        <p:spPr>
          <a:xfrm>
            <a:off x="5367660" y="3005305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PAM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E13C729-B618-40ED-9BC8-142A4297DC7C}"/>
              </a:ext>
            </a:extLst>
          </p:cNvPr>
          <p:cNvSpPr/>
          <p:nvPr/>
        </p:nvSpPr>
        <p:spPr>
          <a:xfrm>
            <a:off x="5364088" y="3769092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PAM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B718449-7514-42B2-B6FB-67BBA334B3CF}"/>
              </a:ext>
            </a:extLst>
          </p:cNvPr>
          <p:cNvSpPr/>
          <p:nvPr/>
        </p:nvSpPr>
        <p:spPr>
          <a:xfrm>
            <a:off x="5364088" y="4560984"/>
            <a:ext cx="1301509" cy="2880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PAM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102992F-98AC-4CA6-A60E-56FCC1ACA7AB}"/>
              </a:ext>
            </a:extLst>
          </p:cNvPr>
          <p:cNvCxnSpPr/>
          <p:nvPr/>
        </p:nvCxnSpPr>
        <p:spPr>
          <a:xfrm>
            <a:off x="4900582" y="3910964"/>
            <a:ext cx="46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D0B8AC6-6F17-4D4E-8E49-5FC4B920D888}"/>
              </a:ext>
            </a:extLst>
          </p:cNvPr>
          <p:cNvCxnSpPr/>
          <p:nvPr/>
        </p:nvCxnSpPr>
        <p:spPr>
          <a:xfrm>
            <a:off x="4897009" y="4716377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BE2ABE-1528-469D-9C5E-711CB76CA2DB}"/>
              </a:ext>
            </a:extLst>
          </p:cNvPr>
          <p:cNvCxnSpPr/>
          <p:nvPr/>
        </p:nvCxnSpPr>
        <p:spPr>
          <a:xfrm>
            <a:off x="6700782" y="3159028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D4844157-0FE0-4CE5-AC23-BC0CF4CB7C09}"/>
              </a:ext>
            </a:extLst>
          </p:cNvPr>
          <p:cNvSpPr/>
          <p:nvPr/>
        </p:nvSpPr>
        <p:spPr>
          <a:xfrm>
            <a:off x="3721309" y="3015012"/>
            <a:ext cx="1145517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共有特征</a:t>
            </a:r>
            <a:r>
              <a:rPr lang="en-US" altLang="zh-CN" sz="1600" dirty="0"/>
              <a:t>A</a:t>
            </a:r>
            <a:endParaRPr lang="zh-CN" altLang="en-US" sz="16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4965B49-D9E1-4572-9DD1-48684B0DA920}"/>
              </a:ext>
            </a:extLst>
          </p:cNvPr>
          <p:cNvCxnSpPr/>
          <p:nvPr/>
        </p:nvCxnSpPr>
        <p:spPr>
          <a:xfrm>
            <a:off x="6665597" y="3910964"/>
            <a:ext cx="46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4C4D877-9974-4FD5-BB5F-F584FEA149D4}"/>
              </a:ext>
            </a:extLst>
          </p:cNvPr>
          <p:cNvSpPr/>
          <p:nvPr/>
        </p:nvSpPr>
        <p:spPr>
          <a:xfrm>
            <a:off x="3713493" y="3782842"/>
            <a:ext cx="1153333" cy="288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特征</a:t>
            </a:r>
            <a:r>
              <a:rPr lang="en-US" altLang="zh-CN" sz="1600" dirty="0"/>
              <a:t>B</a:t>
            </a:r>
            <a:endParaRPr lang="zh-CN" altLang="en-US" sz="16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C6C039A-E700-49E4-A51A-0EE9C91D0B73}"/>
              </a:ext>
            </a:extLst>
          </p:cNvPr>
          <p:cNvSpPr/>
          <p:nvPr/>
        </p:nvSpPr>
        <p:spPr>
          <a:xfrm>
            <a:off x="3718751" y="4562581"/>
            <a:ext cx="1153333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特征</a:t>
            </a:r>
            <a:r>
              <a:rPr lang="en-US" altLang="zh-CN" sz="1600" dirty="0"/>
              <a:t>C</a:t>
            </a:r>
            <a:endParaRPr lang="zh-CN" altLang="en-US" sz="16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1CC16A0-277E-465F-9DAD-D2861DD47E20}"/>
              </a:ext>
            </a:extLst>
          </p:cNvPr>
          <p:cNvCxnSpPr/>
          <p:nvPr/>
        </p:nvCxnSpPr>
        <p:spPr>
          <a:xfrm>
            <a:off x="3254231" y="3910964"/>
            <a:ext cx="467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587F3DD-6BCF-4DC5-A05A-9D37E928535F}"/>
              </a:ext>
            </a:extLst>
          </p:cNvPr>
          <p:cNvCxnSpPr/>
          <p:nvPr/>
        </p:nvCxnSpPr>
        <p:spPr>
          <a:xfrm>
            <a:off x="3246414" y="4717592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EAB84E6-C85A-4405-A6F1-09EC1B7B49F3}"/>
              </a:ext>
            </a:extLst>
          </p:cNvPr>
          <p:cNvCxnSpPr/>
          <p:nvPr/>
        </p:nvCxnSpPr>
        <p:spPr>
          <a:xfrm>
            <a:off x="4866826" y="3169922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524190F6-7F6B-4343-95C7-6F2DC870026C}"/>
              </a:ext>
            </a:extLst>
          </p:cNvPr>
          <p:cNvSpPr/>
          <p:nvPr/>
        </p:nvSpPr>
        <p:spPr>
          <a:xfrm>
            <a:off x="4557454" y="3397279"/>
            <a:ext cx="1153333" cy="34153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独有特征</a:t>
            </a:r>
            <a:r>
              <a:rPr lang="en-US" altLang="zh-CN" sz="1100" dirty="0"/>
              <a:t>B-A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7C855644-790B-4D12-A8B4-777AFD3F2DBD}"/>
              </a:ext>
            </a:extLst>
          </p:cNvPr>
          <p:cNvSpPr/>
          <p:nvPr/>
        </p:nvSpPr>
        <p:spPr>
          <a:xfrm>
            <a:off x="4533632" y="4195689"/>
            <a:ext cx="1153333" cy="3415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独有特征</a:t>
            </a:r>
            <a:r>
              <a:rPr lang="en-US" altLang="zh-CN" sz="1100" dirty="0"/>
              <a:t>C-A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DA883E4-7CBF-4319-9577-A9CEE1F06E03}"/>
              </a:ext>
            </a:extLst>
          </p:cNvPr>
          <p:cNvCxnSpPr/>
          <p:nvPr/>
        </p:nvCxnSpPr>
        <p:spPr>
          <a:xfrm>
            <a:off x="6665597" y="4716377"/>
            <a:ext cx="46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DF94957-1350-40A4-939B-D6D50930942C}"/>
              </a:ext>
            </a:extLst>
          </p:cNvPr>
          <p:cNvSpPr/>
          <p:nvPr/>
        </p:nvSpPr>
        <p:spPr>
          <a:xfrm>
            <a:off x="7527901" y="3541275"/>
            <a:ext cx="949103" cy="7393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concat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252978"/>
      </p:ext>
    </p:extLst>
  </p:cSld>
  <p:clrMapOvr>
    <a:masterClrMapping/>
  </p:clrMapOvr>
  <p:transition spd="slow" advTm="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4745E187-9984-43C6-B2B3-CC95119E8B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644879" y="1053704"/>
            <a:ext cx="740569" cy="740569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defRPr/>
            </a:pPr>
            <a:endParaRPr lang="zh-CN" altLang="en-US" sz="1350" noProof="1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747" name="标题 7">
            <a:extLst>
              <a:ext uri="{FF2B5EF4-FFF2-40B4-BE49-F238E27FC236}">
                <a16:creationId xmlns:a16="http://schemas.microsoft.com/office/drawing/2014/main" id="{7797C910-551B-48FE-B453-DB3A0781E05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186113" y="2170510"/>
            <a:ext cx="2713435" cy="83224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THANKS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4113824"/>
  <p:tag name="MH_LIBRARY" val="GRAPHIC"/>
  <p:tag name="MH_ORDER" val="Freeform 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18"/>
  <p:tag name="KSO_WM_TAG_VERSION" val="1.0"/>
  <p:tag name="KSO_WM_SLIDE_ID" val="custom160118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18_29*i*0"/>
  <p:tag name="KSO_WM_TEMPLATE_CATEGORY" val="custom"/>
  <p:tag name="KSO_WM_TEMPLATE_INDEX" val="1601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8"/>
  <p:tag name="KSO_WM_UNIT_TYPE" val="a"/>
  <p:tag name="KSO_WM_UNIT_INDEX" val="1"/>
  <p:tag name="KSO_WM_UNIT_ID" val="custom160118_30*a*1"/>
  <p:tag name="KSO_WM_UNIT_CLEAR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PRESET_TEXT" val="THANKS"/>
</p:tagLst>
</file>

<file path=ppt/theme/theme1.xml><?xml version="1.0" encoding="utf-8"?>
<a:theme xmlns:a="http://schemas.openxmlformats.org/drawingml/2006/main" name="Office 主题​​">
  <a:themeElements>
    <a:clrScheme name="自定义 223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3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2CBEBB"/>
      </a:accent1>
      <a:accent2>
        <a:srgbClr val="40D096"/>
      </a:accent2>
      <a:accent3>
        <a:srgbClr val="CAD40A"/>
      </a:accent3>
      <a:accent4>
        <a:srgbClr val="FFBE16"/>
      </a:accent4>
      <a:accent5>
        <a:srgbClr val="FF7F41"/>
      </a:accent5>
      <a:accent6>
        <a:srgbClr val="FFC000"/>
      </a:accent6>
      <a:hlink>
        <a:srgbClr val="00B0F0"/>
      </a:hlink>
      <a:folHlink>
        <a:srgbClr val="7F7F7F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283</Words>
  <Application>Microsoft Office PowerPoint</Application>
  <PresentationFormat>全屏显示(16:9)</PresentationFormat>
  <Paragraphs>219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黑体</vt:lpstr>
      <vt:lpstr>华文隶书</vt:lpstr>
      <vt:lpstr>华文细黑</vt:lpstr>
      <vt:lpstr>宋体</vt:lpstr>
      <vt:lpstr>微软雅黑</vt:lpstr>
      <vt:lpstr>Arial</vt:lpstr>
      <vt:lpstr>Bernard MT Condensed</vt:lpstr>
      <vt:lpstr>Calibri</vt:lpstr>
      <vt:lpstr>Microsoft New Tai Lue</vt:lpstr>
      <vt:lpstr>Wingdings</vt:lpstr>
      <vt:lpstr>Office 主题​​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meng kang</cp:lastModifiedBy>
  <cp:revision>855</cp:revision>
  <dcterms:created xsi:type="dcterms:W3CDTF">2015-04-24T01:01:00Z</dcterms:created>
  <dcterms:modified xsi:type="dcterms:W3CDTF">2018-12-20T07:52:46Z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