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21"/>
  </p:notesMasterIdLst>
  <p:sldIdLst>
    <p:sldId id="301" r:id="rId3"/>
    <p:sldId id="413" r:id="rId4"/>
    <p:sldId id="409" r:id="rId5"/>
    <p:sldId id="415" r:id="rId6"/>
    <p:sldId id="414" r:id="rId7"/>
    <p:sldId id="416" r:id="rId8"/>
    <p:sldId id="417" r:id="rId9"/>
    <p:sldId id="419" r:id="rId10"/>
    <p:sldId id="418" r:id="rId11"/>
    <p:sldId id="420" r:id="rId12"/>
    <p:sldId id="421" r:id="rId13"/>
    <p:sldId id="422" r:id="rId14"/>
    <p:sldId id="424" r:id="rId15"/>
    <p:sldId id="423" r:id="rId16"/>
    <p:sldId id="425" r:id="rId17"/>
    <p:sldId id="426" r:id="rId18"/>
    <p:sldId id="427" r:id="rId19"/>
    <p:sldId id="407" r:id="rId2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3E01"/>
    <a:srgbClr val="E8EAE9"/>
    <a:srgbClr val="FCFCFC"/>
    <a:srgbClr val="CCD0D1"/>
    <a:srgbClr val="D7D9E1"/>
    <a:srgbClr val="D5D8E3"/>
    <a:srgbClr val="DADBDE"/>
    <a:srgbClr val="D9DDE7"/>
    <a:srgbClr val="ECECEC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86017" autoAdjust="0"/>
  </p:normalViewPr>
  <p:slideViewPr>
    <p:cSldViewPr>
      <p:cViewPr varScale="1">
        <p:scale>
          <a:sx n="98" d="100"/>
          <a:sy n="98" d="100"/>
        </p:scale>
        <p:origin x="1186" y="72"/>
      </p:cViewPr>
      <p:guideLst>
        <p:guide orient="horz" pos="1687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NIN
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car</c:v>
                </c:pt>
                <c:pt idx="1">
                  <c:v>bicycle</c:v>
                </c:pt>
                <c:pt idx="2">
                  <c:v>person</c:v>
                </c:pt>
                <c:pt idx="3">
                  <c:v>sky</c:v>
                </c:pt>
                <c:pt idx="4">
                  <c:v>plant</c:v>
                </c:pt>
                <c:pt idx="5">
                  <c:v>traffic light</c:v>
                </c:pt>
                <c:pt idx="6">
                  <c:v>road</c:v>
                </c:pt>
                <c:pt idx="7">
                  <c:v>sidewalk</c:v>
                </c:pt>
                <c:pt idx="8">
                  <c:v>building</c:v>
                </c:pt>
                <c:pt idx="9">
                  <c:v>fence</c:v>
                </c:pt>
                <c:pt idx="10">
                  <c:v>sign</c:v>
                </c:pt>
                <c:pt idx="11">
                  <c:v>pole</c:v>
                </c:pt>
                <c:pt idx="12">
                  <c:v>bus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75.5</c:v>
                </c:pt>
                <c:pt idx="1">
                  <c:v>34.89</c:v>
                </c:pt>
                <c:pt idx="2">
                  <c:v>50.07</c:v>
                </c:pt>
                <c:pt idx="3">
                  <c:v>81.81</c:v>
                </c:pt>
                <c:pt idx="4">
                  <c:v>77.23</c:v>
                </c:pt>
                <c:pt idx="5">
                  <c:v>23.71</c:v>
                </c:pt>
                <c:pt idx="6">
                  <c:v>94.73</c:v>
                </c:pt>
                <c:pt idx="7">
                  <c:v>60.12</c:v>
                </c:pt>
                <c:pt idx="8">
                  <c:v>66.540000000000006</c:v>
                </c:pt>
                <c:pt idx="9">
                  <c:v>33.56</c:v>
                </c:pt>
                <c:pt idx="10">
                  <c:v>19.28</c:v>
                </c:pt>
                <c:pt idx="11">
                  <c:v>34.07</c:v>
                </c:pt>
                <c:pt idx="12">
                  <c:v>26.13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14-446D-AD82-BDED17F5D0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MCAM
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car</c:v>
                </c:pt>
                <c:pt idx="1">
                  <c:v>bicycle</c:v>
                </c:pt>
                <c:pt idx="2">
                  <c:v>person</c:v>
                </c:pt>
                <c:pt idx="3">
                  <c:v>sky</c:v>
                </c:pt>
                <c:pt idx="4">
                  <c:v>plant</c:v>
                </c:pt>
                <c:pt idx="5">
                  <c:v>traffic light</c:v>
                </c:pt>
                <c:pt idx="6">
                  <c:v>road</c:v>
                </c:pt>
                <c:pt idx="7">
                  <c:v>sidewalk</c:v>
                </c:pt>
                <c:pt idx="8">
                  <c:v>building</c:v>
                </c:pt>
                <c:pt idx="9">
                  <c:v>fence</c:v>
                </c:pt>
                <c:pt idx="10">
                  <c:v>sign</c:v>
                </c:pt>
                <c:pt idx="11">
                  <c:v>pole</c:v>
                </c:pt>
                <c:pt idx="12">
                  <c:v>bus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84.17</c:v>
                </c:pt>
                <c:pt idx="1">
                  <c:v>41.49</c:v>
                </c:pt>
                <c:pt idx="2">
                  <c:v>49.01</c:v>
                </c:pt>
                <c:pt idx="3">
                  <c:v>79.3</c:v>
                </c:pt>
                <c:pt idx="4">
                  <c:v>77.069999999999993</c:v>
                </c:pt>
                <c:pt idx="5">
                  <c:v>23.84</c:v>
                </c:pt>
                <c:pt idx="6">
                  <c:v>94.67</c:v>
                </c:pt>
                <c:pt idx="7">
                  <c:v>58.21</c:v>
                </c:pt>
                <c:pt idx="8">
                  <c:v>64.42</c:v>
                </c:pt>
                <c:pt idx="9">
                  <c:v>42.03</c:v>
                </c:pt>
                <c:pt idx="10">
                  <c:v>21.21</c:v>
                </c:pt>
                <c:pt idx="11">
                  <c:v>34.46</c:v>
                </c:pt>
                <c:pt idx="12">
                  <c:v>43.85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14-446D-AD82-BDED17F5D0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MPAM
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car</c:v>
                </c:pt>
                <c:pt idx="1">
                  <c:v>bicycle</c:v>
                </c:pt>
                <c:pt idx="2">
                  <c:v>person</c:v>
                </c:pt>
                <c:pt idx="3">
                  <c:v>sky</c:v>
                </c:pt>
                <c:pt idx="4">
                  <c:v>plant</c:v>
                </c:pt>
                <c:pt idx="5">
                  <c:v>traffic light</c:v>
                </c:pt>
                <c:pt idx="6">
                  <c:v>road</c:v>
                </c:pt>
                <c:pt idx="7">
                  <c:v>sidewalk</c:v>
                </c:pt>
                <c:pt idx="8">
                  <c:v>building</c:v>
                </c:pt>
                <c:pt idx="9">
                  <c:v>fence</c:v>
                </c:pt>
                <c:pt idx="10">
                  <c:v>sign</c:v>
                </c:pt>
                <c:pt idx="11">
                  <c:v>pole</c:v>
                </c:pt>
                <c:pt idx="12">
                  <c:v>bus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83.91</c:v>
                </c:pt>
                <c:pt idx="1">
                  <c:v>41.15</c:v>
                </c:pt>
                <c:pt idx="2">
                  <c:v>47.22</c:v>
                </c:pt>
                <c:pt idx="3">
                  <c:v>81.75</c:v>
                </c:pt>
                <c:pt idx="4">
                  <c:v>78.14</c:v>
                </c:pt>
                <c:pt idx="5">
                  <c:v>21.69</c:v>
                </c:pt>
                <c:pt idx="6">
                  <c:v>93.89</c:v>
                </c:pt>
                <c:pt idx="7">
                  <c:v>47.66</c:v>
                </c:pt>
                <c:pt idx="8">
                  <c:v>66.650000000000006</c:v>
                </c:pt>
                <c:pt idx="9">
                  <c:v>42.1</c:v>
                </c:pt>
                <c:pt idx="10">
                  <c:v>22.35</c:v>
                </c:pt>
                <c:pt idx="11">
                  <c:v>36.450000000000003</c:v>
                </c:pt>
                <c:pt idx="12">
                  <c:v>45.1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14-446D-AD82-BDED17F5D0E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MPAM-特征加强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car</c:v>
                </c:pt>
                <c:pt idx="1">
                  <c:v>bicycle</c:v>
                </c:pt>
                <c:pt idx="2">
                  <c:v>person</c:v>
                </c:pt>
                <c:pt idx="3">
                  <c:v>sky</c:v>
                </c:pt>
                <c:pt idx="4">
                  <c:v>plant</c:v>
                </c:pt>
                <c:pt idx="5">
                  <c:v>traffic light</c:v>
                </c:pt>
                <c:pt idx="6">
                  <c:v>road</c:v>
                </c:pt>
                <c:pt idx="7">
                  <c:v>sidewalk</c:v>
                </c:pt>
                <c:pt idx="8">
                  <c:v>building</c:v>
                </c:pt>
                <c:pt idx="9">
                  <c:v>fence</c:v>
                </c:pt>
                <c:pt idx="10">
                  <c:v>sign</c:v>
                </c:pt>
                <c:pt idx="11">
                  <c:v>pole</c:v>
                </c:pt>
                <c:pt idx="12">
                  <c:v>bus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84.73</c:v>
                </c:pt>
                <c:pt idx="1">
                  <c:v>41.38</c:v>
                </c:pt>
                <c:pt idx="2">
                  <c:v>53.04</c:v>
                </c:pt>
                <c:pt idx="3">
                  <c:v>81.89</c:v>
                </c:pt>
                <c:pt idx="4">
                  <c:v>77.510000000000005</c:v>
                </c:pt>
                <c:pt idx="5">
                  <c:v>19.36</c:v>
                </c:pt>
                <c:pt idx="6">
                  <c:v>94.53</c:v>
                </c:pt>
                <c:pt idx="7">
                  <c:v>49.97</c:v>
                </c:pt>
                <c:pt idx="8">
                  <c:v>66.05</c:v>
                </c:pt>
                <c:pt idx="9">
                  <c:v>49.5</c:v>
                </c:pt>
                <c:pt idx="10">
                  <c:v>24.79</c:v>
                </c:pt>
                <c:pt idx="11">
                  <c:v>34.83</c:v>
                </c:pt>
                <c:pt idx="12">
                  <c:v>42.51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C14-446D-AD82-BDED17F5D0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934096"/>
        <c:axId val="523935080"/>
      </c:lineChart>
      <c:catAx>
        <c:axId val="523934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935080"/>
        <c:crosses val="autoZero"/>
        <c:auto val="1"/>
        <c:lblAlgn val="ctr"/>
        <c:lblOffset val="100"/>
        <c:noMultiLvlLbl val="0"/>
      </c:catAx>
      <c:valAx>
        <c:axId val="523935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934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t>2018/12/26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仅独有</a:t>
            </a:r>
            <a:r>
              <a:rPr lang="en-US" altLang="zh-CN" dirty="0"/>
              <a:t>】</a:t>
            </a:r>
            <a:r>
              <a:rPr lang="zh-CN" altLang="en-US" dirty="0"/>
              <a:t>对</a:t>
            </a:r>
            <a:r>
              <a:rPr lang="en-US" altLang="zh-CN" dirty="0"/>
              <a:t>bus</a:t>
            </a:r>
            <a:r>
              <a:rPr lang="zh-CN" altLang="en-US" dirty="0"/>
              <a:t>的判断更准确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4cpartSUM</a:t>
            </a:r>
            <a:r>
              <a:rPr lang="en-US" altLang="zh-CN" dirty="0"/>
              <a:t>】</a:t>
            </a:r>
            <a:r>
              <a:rPr lang="zh-CN" altLang="en-US" dirty="0"/>
              <a:t>对</a:t>
            </a:r>
            <a:r>
              <a:rPr lang="en-US" altLang="zh-CN" dirty="0"/>
              <a:t>person</a:t>
            </a:r>
            <a:r>
              <a:rPr lang="zh-CN" altLang="en-US" dirty="0"/>
              <a:t>判断更准</a:t>
            </a:r>
            <a:endParaRPr lang="en-US" altLang="zh-CN" dirty="0"/>
          </a:p>
          <a:p>
            <a:r>
              <a:rPr lang="zh-CN" altLang="en-US" dirty="0"/>
              <a:t>都对</a:t>
            </a:r>
            <a:r>
              <a:rPr lang="en-US" altLang="zh-CN" dirty="0"/>
              <a:t>person</a:t>
            </a:r>
            <a:r>
              <a:rPr lang="zh-CN" altLang="en-US" dirty="0"/>
              <a:t>无法独立分割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665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【4cpartSUM】</a:t>
            </a:r>
            <a:r>
              <a:rPr lang="zh-CN" altLang="en-US" dirty="0"/>
              <a:t>对</a:t>
            </a:r>
            <a:r>
              <a:rPr lang="en-US" altLang="zh-CN" dirty="0"/>
              <a:t>person</a:t>
            </a:r>
            <a:r>
              <a:rPr lang="zh-CN" altLang="en-US" dirty="0"/>
              <a:t>判断更准确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仅独有</a:t>
            </a:r>
            <a:r>
              <a:rPr lang="en-US" altLang="zh-CN" dirty="0"/>
              <a:t>】</a:t>
            </a:r>
            <a:r>
              <a:rPr lang="zh-CN" altLang="en-US" dirty="0"/>
              <a:t>对</a:t>
            </a:r>
            <a:r>
              <a:rPr lang="en-US" altLang="zh-CN" dirty="0"/>
              <a:t>traffic light</a:t>
            </a:r>
            <a:r>
              <a:rPr lang="zh-CN" altLang="en-US" dirty="0"/>
              <a:t>判断更准确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678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【4cpartSUM】</a:t>
            </a:r>
            <a:r>
              <a:rPr lang="zh-CN" altLang="en-US" dirty="0"/>
              <a:t>对</a:t>
            </a:r>
            <a:r>
              <a:rPr lang="en-US" altLang="zh-CN" dirty="0"/>
              <a:t>person</a:t>
            </a:r>
            <a:r>
              <a:rPr lang="zh-CN" altLang="en-US" dirty="0"/>
              <a:t>判断更准确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仅独有</a:t>
            </a:r>
            <a:r>
              <a:rPr lang="en-US" altLang="zh-CN" dirty="0"/>
              <a:t>】</a:t>
            </a:r>
            <a:r>
              <a:rPr lang="zh-CN" altLang="en-US" dirty="0"/>
              <a:t>对</a:t>
            </a:r>
            <a:r>
              <a:rPr lang="en-US" altLang="zh-CN" dirty="0"/>
              <a:t>traffic light</a:t>
            </a:r>
            <a:r>
              <a:rPr lang="zh-CN" altLang="en-US" dirty="0"/>
              <a:t>判断更准确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952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仅独有</a:t>
            </a:r>
            <a:r>
              <a:rPr lang="en-US" altLang="zh-CN" dirty="0"/>
              <a:t>】</a:t>
            </a:r>
            <a:r>
              <a:rPr lang="zh-CN" altLang="en-US" dirty="0"/>
              <a:t>对</a:t>
            </a:r>
            <a:r>
              <a:rPr lang="en-US" altLang="zh-CN" dirty="0"/>
              <a:t>sidewalk</a:t>
            </a:r>
            <a:r>
              <a:rPr lang="zh-CN" altLang="en-US" dirty="0"/>
              <a:t>判断更准确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185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仅独有</a:t>
            </a:r>
            <a:r>
              <a:rPr lang="en-US" altLang="zh-CN" dirty="0"/>
              <a:t>】</a:t>
            </a:r>
            <a:r>
              <a:rPr lang="zh-CN" altLang="en-US" dirty="0"/>
              <a:t>对</a:t>
            </a:r>
            <a:r>
              <a:rPr lang="en-US" altLang="zh-CN" dirty="0"/>
              <a:t>sidewalk</a:t>
            </a:r>
            <a:r>
              <a:rPr lang="zh-CN" altLang="en-US" dirty="0"/>
              <a:t>判断更准确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706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仅独有</a:t>
            </a:r>
            <a:r>
              <a:rPr lang="en-US" altLang="zh-CN" dirty="0"/>
              <a:t>】</a:t>
            </a:r>
            <a:r>
              <a:rPr lang="zh-CN" altLang="en-US" dirty="0"/>
              <a:t>对</a:t>
            </a:r>
            <a:r>
              <a:rPr lang="en-US" altLang="zh-CN" dirty="0"/>
              <a:t>person</a:t>
            </a:r>
            <a:r>
              <a:rPr lang="zh-CN" altLang="en-US" dirty="0"/>
              <a:t>的判断缺失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595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仅独有</a:t>
            </a:r>
            <a:r>
              <a:rPr lang="en-US" altLang="zh-CN" dirty="0"/>
              <a:t>】</a:t>
            </a:r>
            <a:r>
              <a:rPr lang="zh-CN" altLang="en-US" dirty="0"/>
              <a:t>对</a:t>
            </a:r>
            <a:r>
              <a:rPr lang="en-US" altLang="zh-CN" dirty="0"/>
              <a:t>person</a:t>
            </a:r>
            <a:r>
              <a:rPr lang="zh-CN" altLang="en-US" dirty="0"/>
              <a:t>的判断缺失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720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【4cpartSUM】</a:t>
            </a:r>
            <a:r>
              <a:rPr lang="zh-CN" altLang="en-US" dirty="0"/>
              <a:t>分割的更好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532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EF782C1D-A86B-4EB7-B4DE-020FCE643B7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0509D979-6BA4-402C-A312-66FC024319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4DBAF725-5432-4E7D-AC2F-0F334E426B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109A7A7-B5F2-436D-95B8-D21743DD333E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009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418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138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465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526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616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car</a:t>
            </a:r>
            <a:r>
              <a:rPr lang="zh-CN" altLang="en-US" dirty="0"/>
              <a:t>聚集在一起的容易分成</a:t>
            </a:r>
            <a:r>
              <a:rPr lang="en-US" altLang="zh-CN" dirty="0"/>
              <a:t>bus</a:t>
            </a:r>
          </a:p>
          <a:p>
            <a:r>
              <a:rPr lang="zh-CN" altLang="en-US" dirty="0"/>
              <a:t>【4c级联】中</a:t>
            </a:r>
            <a:r>
              <a:rPr lang="en-US" altLang="zh-CN" dirty="0"/>
              <a:t>road</a:t>
            </a:r>
            <a:r>
              <a:rPr lang="zh-CN" altLang="en-US" dirty="0"/>
              <a:t>和</a:t>
            </a:r>
            <a:r>
              <a:rPr lang="en-US" altLang="zh-CN" dirty="0"/>
              <a:t>building</a:t>
            </a:r>
            <a:r>
              <a:rPr lang="zh-CN" altLang="en-US" dirty="0"/>
              <a:t>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490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仅独有</a:t>
            </a:r>
            <a:r>
              <a:rPr lang="en-US" altLang="zh-CN" dirty="0"/>
              <a:t>】</a:t>
            </a:r>
            <a:r>
              <a:rPr lang="zh-CN" altLang="en-US" dirty="0"/>
              <a:t>对是否是</a:t>
            </a:r>
            <a:r>
              <a:rPr lang="en-US" altLang="zh-CN" dirty="0"/>
              <a:t>bus</a:t>
            </a:r>
            <a:r>
              <a:rPr lang="zh-CN" altLang="en-US" dirty="0"/>
              <a:t>的敏感度更高，误判率低</a:t>
            </a:r>
            <a:endParaRPr lang="en-US" altLang="zh-CN" dirty="0"/>
          </a:p>
          <a:p>
            <a:r>
              <a:rPr lang="en-US" altLang="zh-CN" dirty="0"/>
              <a:t>【4cpartSUM】</a:t>
            </a:r>
            <a:r>
              <a:rPr lang="zh-CN" altLang="en-US" dirty="0"/>
              <a:t>对</a:t>
            </a:r>
            <a:r>
              <a:rPr lang="en-US" altLang="zh-CN" dirty="0"/>
              <a:t>sky</a:t>
            </a:r>
            <a:r>
              <a:rPr lang="zh-CN" altLang="en-US" dirty="0"/>
              <a:t>准确度高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49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9000" y="224100"/>
            <a:ext cx="6561000" cy="486000"/>
          </a:xfrm>
        </p:spPr>
        <p:txBody>
          <a:bodyPr anchor="t"/>
          <a:lstStyle>
            <a:lvl1pPr algn="ctr"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06600" y="1871100"/>
            <a:ext cx="6129000" cy="29214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69000" y="720900"/>
            <a:ext cx="6571800" cy="999000"/>
          </a:xfrm>
        </p:spPr>
        <p:txBody>
          <a:bodyPr anchor="ctr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CAFCFA1-5E08-4BCE-8C40-6CAF0D70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47DB7-983E-49C0-AD03-9C706E15C57B}" type="datetimeFigureOut">
              <a:rPr lang="zh-CN" altLang="en-US"/>
              <a:pPr>
                <a:defRPr/>
              </a:pPr>
              <a:t>2018/12/26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97F5954-133D-4B88-8350-A49F70CE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916052E-F923-4494-BBD7-4214EC68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55B8A-1025-499B-AB04-6BC80501BB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13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17665" y="399412"/>
            <a:ext cx="1164733" cy="4358879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9775" y="399412"/>
            <a:ext cx="7105439" cy="4358879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C7A94-B708-4BDB-A1CC-9FE27276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2D612-26C0-448D-980E-4D3FC25E364A}" type="datetimeFigureOut">
              <a:rPr lang="zh-CN" altLang="en-US"/>
              <a:pPr>
                <a:defRPr/>
              </a:pPr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2AC06-1EDE-4000-921C-D0C7113D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364DC-FC84-4039-9BA9-F84DC87A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56493-9881-4367-9AAD-E45492E2DD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65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79798" y="356937"/>
            <a:ext cx="8645128" cy="448270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1AF91302-B4BB-44EF-B1ED-A928C1917B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50281-3CBE-454D-8433-88177F47EEE0}" type="datetimeFigureOut">
              <a:rPr lang="zh-CN" altLang="en-US"/>
              <a:pPr>
                <a:defRPr/>
              </a:pPr>
              <a:t>2018/12/26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3F9FF8F-179E-4432-8532-A3C72405CE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B65F703-B57C-4631-9E31-44B8687E59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4D3F8-FFA2-4A63-994E-15872C3E57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66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8500361" y="241918"/>
            <a:ext cx="365983" cy="215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10"/>
          <p:cNvSpPr/>
          <p:nvPr userDrawn="1"/>
        </p:nvSpPr>
        <p:spPr>
          <a:xfrm rot="10610802">
            <a:off x="8504736" y="316259"/>
            <a:ext cx="366581" cy="19639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/>
          <p:nvPr userDrawn="1"/>
        </p:nvSpPr>
        <p:spPr>
          <a:xfrm>
            <a:off x="8519485" y="204940"/>
            <a:ext cx="337081" cy="350586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  <p:grpSp>
        <p:nvGrpSpPr>
          <p:cNvPr id="8" name="Group 5"/>
          <p:cNvGrpSpPr/>
          <p:nvPr userDrawn="1"/>
        </p:nvGrpSpPr>
        <p:grpSpPr>
          <a:xfrm>
            <a:off x="347419" y="4731991"/>
            <a:ext cx="224082" cy="221156"/>
            <a:chOff x="4328868" y="5502988"/>
            <a:chExt cx="500307" cy="493774"/>
          </a:xfrm>
        </p:grpSpPr>
        <p:sp>
          <p:nvSpPr>
            <p:cNvPr id="9" name="Freeform 7">
              <a:hlinkClick r:id="" action="ppaction://hlinkshowjump?jump=previousslide"/>
            </p:cNvPr>
            <p:cNvSpPr/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11" name="Group 9"/>
          <p:cNvGrpSpPr/>
          <p:nvPr userDrawn="1"/>
        </p:nvGrpSpPr>
        <p:grpSpPr>
          <a:xfrm flipH="1">
            <a:off x="933709" y="4731991"/>
            <a:ext cx="224082" cy="221156"/>
            <a:chOff x="4328868" y="5502988"/>
            <a:chExt cx="500307" cy="493774"/>
          </a:xfrm>
        </p:grpSpPr>
        <p:sp>
          <p:nvSpPr>
            <p:cNvPr id="12" name="Freeform 10">
              <a:hlinkClick r:id="" action="ppaction://hlinkshowjump?jump=nextslide"/>
            </p:cNvPr>
            <p:cNvSpPr/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cxnSp>
        <p:nvCxnSpPr>
          <p:cNvPr id="14" name="Straight Connector 3"/>
          <p:cNvCxnSpPr/>
          <p:nvPr userDrawn="1"/>
        </p:nvCxnSpPr>
        <p:spPr>
          <a:xfrm>
            <a:off x="552709" y="4845350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>
            <a:extLst>
              <a:ext uri="{FF2B5EF4-FFF2-40B4-BE49-F238E27FC236}">
                <a16:creationId xmlns:a16="http://schemas.microsoft.com/office/drawing/2014/main" id="{1A0352D4-D1F9-401E-B879-7DED83EBB1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B2D7C2F9-5095-4AB3-831F-74B447BF3ACF}"/>
              </a:ext>
            </a:extLst>
          </p:cNvPr>
          <p:cNvSpPr/>
          <p:nvPr userDrawn="1"/>
        </p:nvSpPr>
        <p:spPr>
          <a:xfrm>
            <a:off x="2194323" y="200025"/>
            <a:ext cx="4774406" cy="4774406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rgbClr val="79ACC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5E7B2D-59E7-44ED-8DE3-1AA97637B2B6}"/>
              </a:ext>
            </a:extLst>
          </p:cNvPr>
          <p:cNvSpPr/>
          <p:nvPr userDrawn="1"/>
        </p:nvSpPr>
        <p:spPr>
          <a:xfrm>
            <a:off x="510779" y="875110"/>
            <a:ext cx="1182290" cy="118229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3507364-16FE-4DCB-B15C-E3F27C6A9C54}"/>
              </a:ext>
            </a:extLst>
          </p:cNvPr>
          <p:cNvSpPr/>
          <p:nvPr userDrawn="1"/>
        </p:nvSpPr>
        <p:spPr>
          <a:xfrm>
            <a:off x="2025254" y="2928938"/>
            <a:ext cx="740569" cy="74056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D3E79C-FCC6-4E58-92D6-88AE6912334C}"/>
              </a:ext>
            </a:extLst>
          </p:cNvPr>
          <p:cNvSpPr/>
          <p:nvPr userDrawn="1"/>
        </p:nvSpPr>
        <p:spPr>
          <a:xfrm>
            <a:off x="6634163" y="1164432"/>
            <a:ext cx="1422797" cy="142279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86050" y="2932169"/>
            <a:ext cx="3714751" cy="336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86050" y="1777513"/>
            <a:ext cx="3714751" cy="1126082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38F51484-2CFD-4F90-9CB4-7EDF06CA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CF5CF-B670-4F52-8422-FB458B64237F}" type="datetimeFigureOut">
              <a:rPr lang="zh-CN" altLang="en-US"/>
              <a:pPr>
                <a:defRPr/>
              </a:pPr>
              <a:t>2018/12/26</a:t>
            </a:fld>
            <a:endParaRPr lang="zh-CN" altLang="en-US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AE48C6CD-9237-4F6E-9606-7A38DCA9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5EFE46D3-2561-4D6E-9FBF-C4D910CF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046BB-C81C-4D56-92D5-E81C835B51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30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9400" y="1952100"/>
            <a:ext cx="3086100" cy="15525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270034" indent="0" algn="l">
              <a:spcBef>
                <a:spcPts val="0"/>
              </a:spcBef>
              <a:buNone/>
              <a:defRPr/>
            </a:lvl2pPr>
            <a:lvl3pPr marL="685800" indent="0" algn="l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C0E01-CDD4-4C4D-9B8D-E47ADF56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7380E-D3C2-4B95-84BB-B575CC5B2659}" type="datetimeFigureOut">
              <a:rPr lang="zh-CN" altLang="en-US"/>
              <a:pPr>
                <a:defRPr/>
              </a:pPr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F2A91-D74A-4854-AC92-BA1F0166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A2508-E052-41AE-84A2-C4E38ABF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F4A8-EADF-4BA0-91D2-ADB39EEB25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08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8">
            <a:extLst>
              <a:ext uri="{FF2B5EF4-FFF2-40B4-BE49-F238E27FC236}">
                <a16:creationId xmlns:a16="http://schemas.microsoft.com/office/drawing/2014/main" id="{122A727D-737C-4277-9074-1E8950FB5D2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3737373" y="1104901"/>
            <a:ext cx="1669256" cy="1041797"/>
          </a:xfrm>
          <a:custGeom>
            <a:avLst/>
            <a:gdLst>
              <a:gd name="connsiteX0" fmla="*/ 0 w 2223821"/>
              <a:gd name="connsiteY0" fmla="*/ 0 h 1389888"/>
              <a:gd name="connsiteX1" fmla="*/ 2223821 w 2223821"/>
              <a:gd name="connsiteY1" fmla="*/ 0 h 1389888"/>
              <a:gd name="connsiteX2" fmla="*/ 2223821 w 2223821"/>
              <a:gd name="connsiteY2" fmla="*/ 1209578 h 1389888"/>
              <a:gd name="connsiteX3" fmla="*/ 1235874 w 2223821"/>
              <a:gd name="connsiteY3" fmla="*/ 1209578 h 1389888"/>
              <a:gd name="connsiteX4" fmla="*/ 1111911 w 2223821"/>
              <a:gd name="connsiteY4" fmla="*/ 1389888 h 1389888"/>
              <a:gd name="connsiteX5" fmla="*/ 987948 w 2223821"/>
              <a:gd name="connsiteY5" fmla="*/ 1209578 h 1389888"/>
              <a:gd name="connsiteX6" fmla="*/ 0 w 2223821"/>
              <a:gd name="connsiteY6" fmla="*/ 1209578 h 138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3821" h="1389888">
                <a:moveTo>
                  <a:pt x="0" y="0"/>
                </a:moveTo>
                <a:lnTo>
                  <a:pt x="2223821" y="0"/>
                </a:lnTo>
                <a:lnTo>
                  <a:pt x="2223821" y="1209578"/>
                </a:lnTo>
                <a:lnTo>
                  <a:pt x="1235874" y="1209578"/>
                </a:lnTo>
                <a:lnTo>
                  <a:pt x="1111911" y="1389888"/>
                </a:lnTo>
                <a:lnTo>
                  <a:pt x="987948" y="1209578"/>
                </a:lnTo>
                <a:lnTo>
                  <a:pt x="0" y="1209578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eaLnBrk="1" fontAlgn="auto" hangingPunct="1">
              <a:buFont typeface="Arial" panose="020B0604020202020204" pitchFamily="34" charset="0"/>
              <a:buNone/>
              <a:defRPr/>
            </a:pPr>
            <a:r>
              <a:rPr lang="en-US" altLang="zh-CN" sz="2550" kern="0" spc="300" noProof="1">
                <a:solidFill>
                  <a:prstClr val="white"/>
                </a:solidFill>
                <a:latin typeface="Bernard MT Condensed" panose="02050806060905020404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Chapter</a:t>
            </a:r>
            <a:r>
              <a:rPr lang="zh-CN" altLang="en-US" sz="2550" kern="0" spc="300" noProof="1">
                <a:solidFill>
                  <a:prstClr val="white"/>
                </a:solidFill>
                <a:latin typeface="Bernard MT Condensed" panose="02050806060905020404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2248" y="2166939"/>
            <a:ext cx="5839505" cy="907256"/>
          </a:xfrm>
        </p:spPr>
        <p:txBody>
          <a:bodyPr>
            <a:normAutofit/>
          </a:bodyPr>
          <a:lstStyle>
            <a:lvl1pPr algn="ctr">
              <a:defRPr sz="27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52248" y="3033544"/>
            <a:ext cx="5839505" cy="37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75BA3A5-8981-497D-8CAC-20730545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1707C-BE4D-425E-A865-F475033B7A69}" type="datetimeFigureOut">
              <a:rPr lang="zh-CN" altLang="en-US"/>
              <a:pPr>
                <a:defRPr/>
              </a:pPr>
              <a:t>2018/12/26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E5EF78C-CB80-4956-8552-0193F7B9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9C266C3-977E-4B14-BFA5-7707FE45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DD00-2560-487A-95F3-22014C837F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7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7500" y="1998000"/>
            <a:ext cx="3086100" cy="15525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/>
            </a:lvl1pPr>
            <a:lvl2pPr marL="402431" indent="0">
              <a:buFont typeface="Arial" panose="020B0604020202020204" pitchFamily="34" charset="0"/>
              <a:buNone/>
              <a:defRPr/>
            </a:lvl2pPr>
            <a:lvl3pPr marL="685800" indent="0">
              <a:buFont typeface="Arial" panose="020B0604020202020204" pitchFamily="34" charset="0"/>
              <a:buNone/>
              <a:defRPr/>
            </a:lvl3pPr>
            <a:lvl4pPr marL="1028700" indent="0">
              <a:buFont typeface="Arial" panose="020B0604020202020204" pitchFamily="34" charset="0"/>
              <a:buNone/>
              <a:defRPr/>
            </a:lvl4pPr>
            <a:lvl5pPr marL="13716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78700" y="1998000"/>
            <a:ext cx="3086100" cy="15525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/>
            </a:lvl1pPr>
            <a:lvl2pPr marL="402431" indent="0">
              <a:buFont typeface="Arial" panose="020B0604020202020204" pitchFamily="34" charset="0"/>
              <a:buNone/>
              <a:defRPr/>
            </a:lvl2pPr>
            <a:lvl3pPr marL="685800" indent="0">
              <a:buFont typeface="Arial" panose="020B0604020202020204" pitchFamily="34" charset="0"/>
              <a:buNone/>
              <a:defRPr/>
            </a:lvl3pPr>
            <a:lvl4pPr marL="1028700" indent="0">
              <a:buFont typeface="Arial" panose="020B0604020202020204" pitchFamily="34" charset="0"/>
              <a:buNone/>
              <a:defRPr/>
            </a:lvl4pPr>
            <a:lvl5pPr marL="13716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834DDB4-1A48-4EE3-A93D-D7903740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1767A-0185-41EB-B15A-AE43C859A659}" type="datetimeFigureOut">
              <a:rPr lang="zh-CN" altLang="en-US"/>
              <a:pPr>
                <a:defRPr/>
              </a:pPr>
              <a:t>2018/12/26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4CB0367-2AD9-4255-B725-ABD44CF0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61E7E7B-3064-4003-933A-0ABDF4E6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192D1-87EE-4458-B8FC-E0CFB3C273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0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0242DC7-4C01-49BC-879C-8606C8FA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3FAA5-67B3-46CE-9C0C-769641862754}" type="datetimeFigureOut">
              <a:rPr lang="zh-CN" altLang="en-US"/>
              <a:pPr>
                <a:defRPr/>
              </a:pPr>
              <a:t>2018/12/26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E1074C1-D62D-4DA1-AC08-EB629FD7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F4C6B91-A0C5-4AA9-BA78-C498BA50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423B7-2BB1-40DB-B0AB-526A556F57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2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2677DC8-1977-41C9-AD41-817047452A3A}"/>
              </a:ext>
            </a:extLst>
          </p:cNvPr>
          <p:cNvSpPr/>
          <p:nvPr userDrawn="1"/>
        </p:nvSpPr>
        <p:spPr>
          <a:xfrm>
            <a:off x="3073003" y="1103710"/>
            <a:ext cx="2937272" cy="2936081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04487C1-0042-418E-B5E1-870EEDC8339A}"/>
              </a:ext>
            </a:extLst>
          </p:cNvPr>
          <p:cNvSpPr/>
          <p:nvPr userDrawn="1"/>
        </p:nvSpPr>
        <p:spPr>
          <a:xfrm>
            <a:off x="6878242" y="2571750"/>
            <a:ext cx="1182290" cy="118229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84F0E72-6051-4096-85D4-E21BF05F090A}"/>
              </a:ext>
            </a:extLst>
          </p:cNvPr>
          <p:cNvSpPr/>
          <p:nvPr userDrawn="1"/>
        </p:nvSpPr>
        <p:spPr>
          <a:xfrm>
            <a:off x="1746648" y="1083469"/>
            <a:ext cx="878681" cy="878681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6000" y="2170800"/>
            <a:ext cx="2713500" cy="831600"/>
          </a:xfrm>
        </p:spPr>
        <p:txBody>
          <a:bodyPr lIns="90000" tIns="46800" rIns="90000" bIns="46800">
            <a:normAutofit/>
          </a:bodyPr>
          <a:lstStyle>
            <a:lvl1pPr algn="ctr">
              <a:defRPr sz="495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日期占位符 2">
            <a:extLst>
              <a:ext uri="{FF2B5EF4-FFF2-40B4-BE49-F238E27FC236}">
                <a16:creationId xmlns:a16="http://schemas.microsoft.com/office/drawing/2014/main" id="{01CC6F82-827B-4F01-B514-A7273251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7CD6A-4AAC-40B2-B649-7715B06917AE}" type="datetimeFigureOut">
              <a:rPr lang="zh-CN" altLang="en-US"/>
              <a:pPr>
                <a:defRPr/>
              </a:pPr>
              <a:t>2018/12/26</a:t>
            </a:fld>
            <a:endParaRPr lang="zh-CN" altLang="en-US"/>
          </a:p>
        </p:txBody>
      </p:sp>
      <p:sp>
        <p:nvSpPr>
          <p:cNvPr id="7" name="页脚占位符 3">
            <a:extLst>
              <a:ext uri="{FF2B5EF4-FFF2-40B4-BE49-F238E27FC236}">
                <a16:creationId xmlns:a16="http://schemas.microsoft.com/office/drawing/2014/main" id="{62BAD7F0-24A8-446B-8D19-E9E3E6AE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2FE6E484-D56E-4A99-9339-8EFFB411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EE0CC-E39A-4F5F-B80E-1AF6E1417D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5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D64075C-4577-4062-95FB-4C0C3DBF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500A4-34CE-4B9F-B66A-721264B0AC2A}" type="datetimeFigureOut">
              <a:rPr lang="zh-CN" altLang="en-US"/>
              <a:pPr>
                <a:defRPr/>
              </a:pPr>
              <a:t>2018/12/26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1F05A092-07DD-473F-960D-795DE112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2573E15-EFBA-422B-86D0-88C6EF91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6D0D9-ADD2-4E5B-B0FB-629671EEA9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8908"/>
            <a:ext cx="9144000" cy="51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 advTm="0">
    <p:pull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>
            <a:extLst>
              <a:ext uri="{FF2B5EF4-FFF2-40B4-BE49-F238E27FC236}">
                <a16:creationId xmlns:a16="http://schemas.microsoft.com/office/drawing/2014/main" id="{89FC8052-2D7A-4CB9-BB46-D838E2733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6B495B68-73D3-4011-BB70-A0A0D2D120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295275"/>
            <a:ext cx="7886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B6CC85FB-35DC-420B-9940-AE45F8F7CB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956073"/>
            <a:ext cx="7886700" cy="3744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DC5E7B-F597-418D-91C6-CAC82B7FA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8434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900" noProof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58E432C-817B-48A7-B718-CDE805F7131E}" type="datetimeFigureOut">
              <a:rPr lang="zh-CN" altLang="en-US"/>
              <a:pPr>
                <a:defRPr/>
              </a:pPr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F440E-859A-4730-B8FE-1197D91DA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434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900" noProof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8642F-623D-458B-9EA9-0689F6281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434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900" noProof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A240DDB-8920-43EA-A9C3-477D3C31CE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6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36947" indent="-336947" algn="l" rtl="0" eaLnBrk="0" fontAlgn="base" hangingPunct="0">
        <a:lnSpc>
          <a:spcPct val="120000"/>
        </a:lnSpc>
        <a:spcBef>
          <a:spcPts val="75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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07169" algn="l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488061" y="4084256"/>
            <a:ext cx="762513" cy="73222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851036" y="4084256"/>
            <a:ext cx="466712" cy="448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矩形 75"/>
          <p:cNvSpPr/>
          <p:nvPr/>
        </p:nvSpPr>
        <p:spPr>
          <a:xfrm>
            <a:off x="1820266" y="1177039"/>
            <a:ext cx="55881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基于多波段注意力机制的语义分割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5263923" y="3033061"/>
            <a:ext cx="3240080" cy="373025"/>
          </a:xfrm>
          <a:prstGeom prst="roundRect">
            <a:avLst/>
          </a:prstGeom>
          <a:solidFill>
            <a:schemeClr val="accent2">
              <a:alpha val="52000"/>
            </a:schemeClr>
          </a:solidFill>
          <a:ln>
            <a:solidFill>
              <a:schemeClr val="accent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张玮雯</a:t>
            </a:r>
          </a:p>
        </p:txBody>
      </p:sp>
      <p:grpSp>
        <p:nvGrpSpPr>
          <p:cNvPr id="79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80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20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6" grpId="0"/>
          <p:bldP spid="7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20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6" grpId="0"/>
          <p:bldP spid="77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25B849E-8846-4AD3-8A91-D990A4D7C0CA}"/>
              </a:ext>
            </a:extLst>
          </p:cNvPr>
          <p:cNvSpPr/>
          <p:nvPr/>
        </p:nvSpPr>
        <p:spPr>
          <a:xfrm>
            <a:off x="2123728" y="4659982"/>
            <a:ext cx="5036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424</a:t>
            </a:r>
            <a:r>
              <a:rPr lang="zh-CN" altLang="en-US" dirty="0"/>
              <a:t>【4c级联】【仅独有特征】【4cpartSUM】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B55803-9907-4F34-8721-237F59BD0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3" y="2704559"/>
            <a:ext cx="2400000" cy="18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7DD8D2-31E3-41B3-B36F-A704FA0CA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81" y="2712331"/>
            <a:ext cx="2400000" cy="180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7E1132-C934-4D23-BA34-06F9A2008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949" y="2712331"/>
            <a:ext cx="2400000" cy="180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DE34D43-9B64-4FC7-8F2E-477CC42ED6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391" y="698966"/>
            <a:ext cx="2400000" cy="180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B14A3F5-84B3-4F6E-BEFA-F2902D1C71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3" y="707875"/>
            <a:ext cx="2400000" cy="180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1C245AE-8C80-4608-9ED0-3ABB1DFDCA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02" y="707875"/>
            <a:ext cx="2400000" cy="1800000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00D9EED9-E72A-461B-BF24-37B2FC7D8DA7}"/>
              </a:ext>
            </a:extLst>
          </p:cNvPr>
          <p:cNvSpPr/>
          <p:nvPr/>
        </p:nvSpPr>
        <p:spPr>
          <a:xfrm>
            <a:off x="2550633" y="3075806"/>
            <a:ext cx="576064" cy="86409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87D08FD-91F7-4D56-B8D1-56F101AAB19F}"/>
              </a:ext>
            </a:extLst>
          </p:cNvPr>
          <p:cNvSpPr/>
          <p:nvPr/>
        </p:nvSpPr>
        <p:spPr>
          <a:xfrm>
            <a:off x="5121013" y="3147426"/>
            <a:ext cx="576064" cy="86409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87EAA45-E57C-4542-9FB8-02DB110593A1}"/>
              </a:ext>
            </a:extLst>
          </p:cNvPr>
          <p:cNvSpPr/>
          <p:nvPr/>
        </p:nvSpPr>
        <p:spPr>
          <a:xfrm>
            <a:off x="7629885" y="3079633"/>
            <a:ext cx="576064" cy="86409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3028E02-22AA-4FDD-BA12-EB4F5DC7D8B9}"/>
              </a:ext>
            </a:extLst>
          </p:cNvPr>
          <p:cNvSpPr/>
          <p:nvPr/>
        </p:nvSpPr>
        <p:spPr>
          <a:xfrm>
            <a:off x="7629885" y="1199771"/>
            <a:ext cx="576064" cy="86409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D4BFAD8-FDA0-4C6C-9092-07DC9F7EAC52}"/>
              </a:ext>
            </a:extLst>
          </p:cNvPr>
          <p:cNvSpPr/>
          <p:nvPr/>
        </p:nvSpPr>
        <p:spPr>
          <a:xfrm>
            <a:off x="1280874" y="3363838"/>
            <a:ext cx="576064" cy="64768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01CB50B-1059-40BE-BD41-EAA94CE94F86}"/>
              </a:ext>
            </a:extLst>
          </p:cNvPr>
          <p:cNvSpPr/>
          <p:nvPr/>
        </p:nvSpPr>
        <p:spPr>
          <a:xfrm>
            <a:off x="3882365" y="3375941"/>
            <a:ext cx="576064" cy="64768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8BE1D09-22FB-4AED-99D6-76DEABBCBF40}"/>
              </a:ext>
            </a:extLst>
          </p:cNvPr>
          <p:cNvSpPr/>
          <p:nvPr/>
        </p:nvSpPr>
        <p:spPr>
          <a:xfrm>
            <a:off x="6430794" y="1416183"/>
            <a:ext cx="576064" cy="64768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D589530-56F5-4DE3-A31C-1F673D2BA058}"/>
              </a:ext>
            </a:extLst>
          </p:cNvPr>
          <p:cNvSpPr/>
          <p:nvPr/>
        </p:nvSpPr>
        <p:spPr>
          <a:xfrm>
            <a:off x="6516216" y="3375941"/>
            <a:ext cx="576064" cy="64768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048129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25B849E-8846-4AD3-8A91-D990A4D7C0CA}"/>
              </a:ext>
            </a:extLst>
          </p:cNvPr>
          <p:cNvSpPr/>
          <p:nvPr/>
        </p:nvSpPr>
        <p:spPr>
          <a:xfrm>
            <a:off x="2123728" y="4659982"/>
            <a:ext cx="5036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450</a:t>
            </a:r>
            <a:r>
              <a:rPr lang="zh-CN" altLang="en-US" dirty="0"/>
              <a:t>【4c级联】【仅独有特征】【4cpartSUM】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973FAF-3344-4A9E-A6C3-9AAF49F29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3" y="2677517"/>
            <a:ext cx="2400000" cy="18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B501B5-1247-4AB1-A4FB-E4F034506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86" y="2712331"/>
            <a:ext cx="2400000" cy="18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ADED7CB-6D63-4F87-BADE-F6601E5CED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59" y="2686281"/>
            <a:ext cx="2400000" cy="180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99F287E-4E88-4B55-910C-62EA5D55F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391" y="681925"/>
            <a:ext cx="2400000" cy="180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AC8115C-4220-4BE8-B43F-848DB8BD69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3" y="665983"/>
            <a:ext cx="2400000" cy="180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9258248-8283-44F4-A382-E441AE7344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317" y="666988"/>
            <a:ext cx="2400000" cy="1800000"/>
          </a:xfrm>
          <a:prstGeom prst="rect">
            <a:avLst/>
          </a:prstGeom>
        </p:spPr>
      </p:pic>
      <p:sp>
        <p:nvSpPr>
          <p:cNvPr id="29" name="椭圆 28">
            <a:extLst>
              <a:ext uri="{FF2B5EF4-FFF2-40B4-BE49-F238E27FC236}">
                <a16:creationId xmlns:a16="http://schemas.microsoft.com/office/drawing/2014/main" id="{2575F003-C1E4-4927-8176-1A54F53BC004}"/>
              </a:ext>
            </a:extLst>
          </p:cNvPr>
          <p:cNvSpPr/>
          <p:nvPr/>
        </p:nvSpPr>
        <p:spPr>
          <a:xfrm>
            <a:off x="7236297" y="1314935"/>
            <a:ext cx="1152798" cy="114426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034588E-2E17-48EF-A668-32406174DBD4}"/>
              </a:ext>
            </a:extLst>
          </p:cNvPr>
          <p:cNvSpPr/>
          <p:nvPr/>
        </p:nvSpPr>
        <p:spPr>
          <a:xfrm>
            <a:off x="7092279" y="3374340"/>
            <a:ext cx="1296815" cy="125959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C73F1A7-F637-4E7C-9BB8-FBDED2B6A522}"/>
              </a:ext>
            </a:extLst>
          </p:cNvPr>
          <p:cNvSpPr/>
          <p:nvPr/>
        </p:nvSpPr>
        <p:spPr>
          <a:xfrm>
            <a:off x="7852793" y="534274"/>
            <a:ext cx="495672" cy="59731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6F76DB44-75DE-4016-989F-44DE3CE72B46}"/>
              </a:ext>
            </a:extLst>
          </p:cNvPr>
          <p:cNvSpPr/>
          <p:nvPr/>
        </p:nvSpPr>
        <p:spPr>
          <a:xfrm>
            <a:off x="5266229" y="2606852"/>
            <a:ext cx="495672" cy="59731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83246E8-F0C3-4F5F-BE64-A94059AD9BCF}"/>
              </a:ext>
            </a:extLst>
          </p:cNvPr>
          <p:cNvSpPr/>
          <p:nvPr/>
        </p:nvSpPr>
        <p:spPr>
          <a:xfrm>
            <a:off x="7819745" y="2606852"/>
            <a:ext cx="495672" cy="59731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F8CF15D-7E16-4DAE-98CF-EAE2662ADF18}"/>
              </a:ext>
            </a:extLst>
          </p:cNvPr>
          <p:cNvSpPr/>
          <p:nvPr/>
        </p:nvSpPr>
        <p:spPr>
          <a:xfrm>
            <a:off x="2707946" y="2558319"/>
            <a:ext cx="495672" cy="59731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EBF4D171-C98F-429D-B57E-35876C031B27}"/>
              </a:ext>
            </a:extLst>
          </p:cNvPr>
          <p:cNvSpPr/>
          <p:nvPr/>
        </p:nvSpPr>
        <p:spPr>
          <a:xfrm>
            <a:off x="4553742" y="3364862"/>
            <a:ext cx="1296815" cy="125959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EFDC468-8B4F-4A27-ABAB-9257D134BA54}"/>
              </a:ext>
            </a:extLst>
          </p:cNvPr>
          <p:cNvSpPr/>
          <p:nvPr/>
        </p:nvSpPr>
        <p:spPr>
          <a:xfrm>
            <a:off x="1900942" y="3309158"/>
            <a:ext cx="1296815" cy="125959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273865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25B849E-8846-4AD3-8A91-D990A4D7C0CA}"/>
              </a:ext>
            </a:extLst>
          </p:cNvPr>
          <p:cNvSpPr/>
          <p:nvPr/>
        </p:nvSpPr>
        <p:spPr>
          <a:xfrm>
            <a:off x="2123728" y="4659982"/>
            <a:ext cx="5036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450</a:t>
            </a:r>
            <a:r>
              <a:rPr lang="zh-CN" altLang="en-US" dirty="0"/>
              <a:t>【4c级联】【仅独有特征】【4cpartSUM】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973FAF-3344-4A9E-A6C3-9AAF49F29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3" y="2677517"/>
            <a:ext cx="2400000" cy="18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B501B5-1247-4AB1-A4FB-E4F034506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86" y="2712331"/>
            <a:ext cx="2400000" cy="18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ADED7CB-6D63-4F87-BADE-F6601E5CED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59" y="2686281"/>
            <a:ext cx="2400000" cy="180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99F287E-4E88-4B55-910C-62EA5D55F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391" y="681925"/>
            <a:ext cx="2400000" cy="180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AC8115C-4220-4BE8-B43F-848DB8BD69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3" y="665983"/>
            <a:ext cx="2400000" cy="180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9258248-8283-44F4-A382-E441AE7344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317" y="666988"/>
            <a:ext cx="2400000" cy="1800000"/>
          </a:xfrm>
          <a:prstGeom prst="rect">
            <a:avLst/>
          </a:prstGeom>
        </p:spPr>
      </p:pic>
      <p:sp>
        <p:nvSpPr>
          <p:cNvPr id="29" name="椭圆 28">
            <a:extLst>
              <a:ext uri="{FF2B5EF4-FFF2-40B4-BE49-F238E27FC236}">
                <a16:creationId xmlns:a16="http://schemas.microsoft.com/office/drawing/2014/main" id="{2575F003-C1E4-4927-8176-1A54F53BC004}"/>
              </a:ext>
            </a:extLst>
          </p:cNvPr>
          <p:cNvSpPr/>
          <p:nvPr/>
        </p:nvSpPr>
        <p:spPr>
          <a:xfrm>
            <a:off x="7236297" y="1314935"/>
            <a:ext cx="1152798" cy="114426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034588E-2E17-48EF-A668-32406174DBD4}"/>
              </a:ext>
            </a:extLst>
          </p:cNvPr>
          <p:cNvSpPr/>
          <p:nvPr/>
        </p:nvSpPr>
        <p:spPr>
          <a:xfrm>
            <a:off x="7092279" y="3374340"/>
            <a:ext cx="1296815" cy="125959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C73F1A7-F637-4E7C-9BB8-FBDED2B6A522}"/>
              </a:ext>
            </a:extLst>
          </p:cNvPr>
          <p:cNvSpPr/>
          <p:nvPr/>
        </p:nvSpPr>
        <p:spPr>
          <a:xfrm>
            <a:off x="7852793" y="534274"/>
            <a:ext cx="495672" cy="59731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6F76DB44-75DE-4016-989F-44DE3CE72B46}"/>
              </a:ext>
            </a:extLst>
          </p:cNvPr>
          <p:cNvSpPr/>
          <p:nvPr/>
        </p:nvSpPr>
        <p:spPr>
          <a:xfrm>
            <a:off x="5266229" y="2606852"/>
            <a:ext cx="495672" cy="59731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83246E8-F0C3-4F5F-BE64-A94059AD9BCF}"/>
              </a:ext>
            </a:extLst>
          </p:cNvPr>
          <p:cNvSpPr/>
          <p:nvPr/>
        </p:nvSpPr>
        <p:spPr>
          <a:xfrm>
            <a:off x="7819745" y="2606852"/>
            <a:ext cx="495672" cy="59731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F8CF15D-7E16-4DAE-98CF-EAE2662ADF18}"/>
              </a:ext>
            </a:extLst>
          </p:cNvPr>
          <p:cNvSpPr/>
          <p:nvPr/>
        </p:nvSpPr>
        <p:spPr>
          <a:xfrm>
            <a:off x="2707946" y="2558319"/>
            <a:ext cx="495672" cy="59731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EBF4D171-C98F-429D-B57E-35876C031B27}"/>
              </a:ext>
            </a:extLst>
          </p:cNvPr>
          <p:cNvSpPr/>
          <p:nvPr/>
        </p:nvSpPr>
        <p:spPr>
          <a:xfrm>
            <a:off x="4553742" y="3364862"/>
            <a:ext cx="1296815" cy="125959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EFDC468-8B4F-4A27-ABAB-9257D134BA54}"/>
              </a:ext>
            </a:extLst>
          </p:cNvPr>
          <p:cNvSpPr/>
          <p:nvPr/>
        </p:nvSpPr>
        <p:spPr>
          <a:xfrm>
            <a:off x="1900942" y="3309158"/>
            <a:ext cx="1296815" cy="125959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923335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25B849E-8846-4AD3-8A91-D990A4D7C0CA}"/>
              </a:ext>
            </a:extLst>
          </p:cNvPr>
          <p:cNvSpPr/>
          <p:nvPr/>
        </p:nvSpPr>
        <p:spPr>
          <a:xfrm>
            <a:off x="2123728" y="4659982"/>
            <a:ext cx="5036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466</a:t>
            </a:r>
            <a:r>
              <a:rPr lang="zh-CN" altLang="en-US" dirty="0"/>
              <a:t>【4c级联】【仅独有特征】【4cpartSUM】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C12105-4904-4BAE-B728-98F085678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86" y="2677518"/>
            <a:ext cx="2400000" cy="1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37F3B2-7887-4119-9DB8-C906C5DED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317" y="2677518"/>
            <a:ext cx="2400000" cy="180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2AF3632-764C-4409-B04C-E9C5B08867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391" y="2677518"/>
            <a:ext cx="2400000" cy="180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30E9868-8DA8-4928-B31E-B34DCF6EF8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391" y="680519"/>
            <a:ext cx="2400000" cy="180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6B7ACD5-8CD1-4644-9E6A-D400CFC30A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680519"/>
            <a:ext cx="2400000" cy="180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50DDB32-AE9F-49A9-88C1-1F47978F23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97" y="665982"/>
            <a:ext cx="2400000" cy="1800000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33184289-6AC4-4914-991E-91C3173AD6C5}"/>
              </a:ext>
            </a:extLst>
          </p:cNvPr>
          <p:cNvSpPr/>
          <p:nvPr/>
        </p:nvSpPr>
        <p:spPr>
          <a:xfrm>
            <a:off x="7460427" y="1416879"/>
            <a:ext cx="870858" cy="7747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41658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25B849E-8846-4AD3-8A91-D990A4D7C0CA}"/>
              </a:ext>
            </a:extLst>
          </p:cNvPr>
          <p:cNvSpPr/>
          <p:nvPr/>
        </p:nvSpPr>
        <p:spPr>
          <a:xfrm>
            <a:off x="2123728" y="4659982"/>
            <a:ext cx="5036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450</a:t>
            </a:r>
            <a:r>
              <a:rPr lang="zh-CN" altLang="en-US" dirty="0"/>
              <a:t>【4c级联】【仅独有特征】【4cpartSUM】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C12105-4904-4BAE-B728-98F085678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86" y="2677518"/>
            <a:ext cx="2400000" cy="1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37F3B2-7887-4119-9DB8-C906C5DED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317" y="2677518"/>
            <a:ext cx="2400000" cy="180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2AF3632-764C-4409-B04C-E9C5B08867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391" y="2677518"/>
            <a:ext cx="2400000" cy="180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30E9868-8DA8-4928-B31E-B34DCF6EF8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391" y="680519"/>
            <a:ext cx="2400000" cy="180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6B7ACD5-8CD1-4644-9E6A-D400CFC30A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680519"/>
            <a:ext cx="2400000" cy="180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50DDB32-AE9F-49A9-88C1-1F47978F23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97" y="665982"/>
            <a:ext cx="24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72749"/>
      </p:ext>
    </p:extLst>
  </p:cSld>
  <p:clrMapOvr>
    <a:masterClrMapping/>
  </p:clrMapOvr>
  <p:transition spd="slow" advTm="0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25B849E-8846-4AD3-8A91-D990A4D7C0CA}"/>
              </a:ext>
            </a:extLst>
          </p:cNvPr>
          <p:cNvSpPr/>
          <p:nvPr/>
        </p:nvSpPr>
        <p:spPr>
          <a:xfrm>
            <a:off x="2123728" y="4659982"/>
            <a:ext cx="5036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469</a:t>
            </a:r>
            <a:r>
              <a:rPr lang="zh-CN" altLang="en-US" dirty="0"/>
              <a:t>【4c级联】【仅独有特征】【4cpartSUM】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B03321-B768-4A8A-AB6C-58847E619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2686383"/>
            <a:ext cx="2400000" cy="180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1E375F-CCAE-4001-A5F3-3099B1AFF6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97" y="2686383"/>
            <a:ext cx="2400000" cy="180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869C036-78C8-4993-BB4A-CD7C0538E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391" y="2697494"/>
            <a:ext cx="2400000" cy="180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F18996F-76BA-42D6-88DB-B81283E4D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12" y="651445"/>
            <a:ext cx="2400000" cy="180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8A6A0C2-4888-405F-B084-FDD17A6C5A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712784"/>
            <a:ext cx="2400000" cy="180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9748B7C-2C4F-4C1B-8F9E-737BBB72D7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440" y="712784"/>
            <a:ext cx="2400000" cy="1800000"/>
          </a:xfrm>
          <a:prstGeom prst="rect">
            <a:avLst/>
          </a:prstGeom>
        </p:spPr>
      </p:pic>
      <p:sp>
        <p:nvSpPr>
          <p:cNvPr id="21" name="椭圆 20">
            <a:extLst>
              <a:ext uri="{FF2B5EF4-FFF2-40B4-BE49-F238E27FC236}">
                <a16:creationId xmlns:a16="http://schemas.microsoft.com/office/drawing/2014/main" id="{5B2667BD-FDC6-4405-A3AC-45482D390E55}"/>
              </a:ext>
            </a:extLst>
          </p:cNvPr>
          <p:cNvSpPr/>
          <p:nvPr/>
        </p:nvSpPr>
        <p:spPr>
          <a:xfrm>
            <a:off x="3851920" y="3445067"/>
            <a:ext cx="870858" cy="7747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6320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25B849E-8846-4AD3-8A91-D990A4D7C0CA}"/>
              </a:ext>
            </a:extLst>
          </p:cNvPr>
          <p:cNvSpPr/>
          <p:nvPr/>
        </p:nvSpPr>
        <p:spPr>
          <a:xfrm>
            <a:off x="2123728" y="4659982"/>
            <a:ext cx="5036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490</a:t>
            </a:r>
            <a:r>
              <a:rPr lang="zh-CN" altLang="en-US" dirty="0"/>
              <a:t>【4c级联】【仅独有特征】【4cpartSUM】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BB1B36-1EF8-46D8-AEAB-B04B6A2F5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2675272"/>
            <a:ext cx="2400000" cy="1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564DCF-5A4E-447E-9418-1223023E50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440" y="2686383"/>
            <a:ext cx="2400000" cy="180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BD20394-EB1E-44E2-962A-F943B1D94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71" y="2686383"/>
            <a:ext cx="2400000" cy="18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DAF6AF0-969E-4EA5-A0D2-51DDB8847C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71" y="712784"/>
            <a:ext cx="2400000" cy="180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AAADA2F-20BD-4CAC-A5F1-74B41C90AB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702723"/>
            <a:ext cx="2400000" cy="180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7A30295-7A55-4814-B688-0A1A51132F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440" y="712784"/>
            <a:ext cx="2400000" cy="1800000"/>
          </a:xfrm>
          <a:prstGeom prst="rect">
            <a:avLst/>
          </a:prstGeom>
        </p:spPr>
      </p:pic>
      <p:sp>
        <p:nvSpPr>
          <p:cNvPr id="21" name="椭圆 20">
            <a:extLst>
              <a:ext uri="{FF2B5EF4-FFF2-40B4-BE49-F238E27FC236}">
                <a16:creationId xmlns:a16="http://schemas.microsoft.com/office/drawing/2014/main" id="{60B48D43-3468-492B-9712-C8BB5207400A}"/>
              </a:ext>
            </a:extLst>
          </p:cNvPr>
          <p:cNvSpPr/>
          <p:nvPr/>
        </p:nvSpPr>
        <p:spPr>
          <a:xfrm>
            <a:off x="3491880" y="3075806"/>
            <a:ext cx="870858" cy="7747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788823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25B849E-8846-4AD3-8A91-D990A4D7C0CA}"/>
              </a:ext>
            </a:extLst>
          </p:cNvPr>
          <p:cNvSpPr/>
          <p:nvPr/>
        </p:nvSpPr>
        <p:spPr>
          <a:xfrm>
            <a:off x="2123728" y="4659982"/>
            <a:ext cx="5036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528</a:t>
            </a:r>
            <a:r>
              <a:rPr lang="zh-CN" altLang="en-US" dirty="0"/>
              <a:t>【4c级联】【仅独有特征】【4cpartSUM】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8BB01819-8657-4472-8D82-F0AC96134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90" y="623963"/>
            <a:ext cx="2400000" cy="1800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4BE312A-7C85-4F85-B3C2-878D51779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569" y="633442"/>
            <a:ext cx="2400000" cy="1800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BCE0927-AC12-405E-BB9B-CEF2BB7F61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90" y="2719538"/>
            <a:ext cx="2400000" cy="1800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C377C7B-29F3-445D-ADB5-EA07DA877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569" y="2728546"/>
            <a:ext cx="2400000" cy="1800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1AE8774A-2553-4E72-8B1A-7FD4128142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71" y="2728546"/>
            <a:ext cx="2400000" cy="18000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650D780A-EFE8-4703-A8D8-7AD6A3F672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71" y="633442"/>
            <a:ext cx="24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17402"/>
      </p:ext>
    </p:extLst>
  </p:cSld>
  <p:clrMapOvr>
    <a:masterClrMapping/>
  </p:clrMapOvr>
  <p:transition spd="slow" advTm="0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4745E187-9984-43C6-B2B3-CC95119E8BD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644879" y="1053704"/>
            <a:ext cx="740569" cy="74056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defRPr/>
            </a:pPr>
            <a:endParaRPr lang="zh-CN" altLang="en-US" sz="1350" noProof="1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747" name="标题 7">
            <a:extLst>
              <a:ext uri="{FF2B5EF4-FFF2-40B4-BE49-F238E27FC236}">
                <a16:creationId xmlns:a16="http://schemas.microsoft.com/office/drawing/2014/main" id="{7797C910-551B-48FE-B453-DB3A0781E05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3186113" y="2170510"/>
            <a:ext cx="2713435" cy="83224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THANKS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627784" y="340331"/>
            <a:ext cx="388843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基于多波段注意力机制的语义分割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16677" y="467861"/>
            <a:ext cx="1523362" cy="52721"/>
          </a:xfrm>
          <a:prstGeom prst="rect">
            <a:avLst/>
          </a:prstGeom>
        </p:spPr>
      </p:pic>
      <p:pic>
        <p:nvPicPr>
          <p:cNvPr id="84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6876256" y="467860"/>
            <a:ext cx="1523362" cy="5272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8D65033-A08F-408B-9203-36B8FD46285A}"/>
              </a:ext>
            </a:extLst>
          </p:cNvPr>
          <p:cNvSpPr/>
          <p:nvPr/>
        </p:nvSpPr>
        <p:spPr>
          <a:xfrm>
            <a:off x="30607" y="943017"/>
            <a:ext cx="679685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5C76EC-92CD-480B-B47C-38FA2D1B0196}"/>
              </a:ext>
            </a:extLst>
          </p:cNvPr>
          <p:cNvSpPr/>
          <p:nvPr/>
        </p:nvSpPr>
        <p:spPr>
          <a:xfrm>
            <a:off x="30606" y="1523612"/>
            <a:ext cx="679685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1D0A806-BC23-41BD-9183-7AAD2844CF18}"/>
              </a:ext>
            </a:extLst>
          </p:cNvPr>
          <p:cNvCxnSpPr>
            <a:stCxn id="7" idx="3"/>
          </p:cNvCxnSpPr>
          <p:nvPr/>
        </p:nvCxnSpPr>
        <p:spPr>
          <a:xfrm>
            <a:off x="710292" y="1087033"/>
            <a:ext cx="467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C6A2B7-8CB6-4FA7-9BF5-DDAEE35AD70A}"/>
              </a:ext>
            </a:extLst>
          </p:cNvPr>
          <p:cNvCxnSpPr>
            <a:stCxn id="8" idx="3"/>
          </p:cNvCxnSpPr>
          <p:nvPr/>
        </p:nvCxnSpPr>
        <p:spPr>
          <a:xfrm>
            <a:off x="710291" y="1667628"/>
            <a:ext cx="46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A44CC4E-C561-44B8-A687-0662358F01D1}"/>
              </a:ext>
            </a:extLst>
          </p:cNvPr>
          <p:cNvSpPr/>
          <p:nvPr/>
        </p:nvSpPr>
        <p:spPr>
          <a:xfrm>
            <a:off x="1206300" y="949898"/>
            <a:ext cx="1301509" cy="2880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ResNet101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CED7D7C-8EA9-40D6-9E45-CBAA75F7A2EE}"/>
              </a:ext>
            </a:extLst>
          </p:cNvPr>
          <p:cNvSpPr/>
          <p:nvPr/>
        </p:nvSpPr>
        <p:spPr>
          <a:xfrm>
            <a:off x="1196290" y="1523614"/>
            <a:ext cx="1301509" cy="2880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ResNet101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F534D03-1318-4754-AF04-01C595736CCC}"/>
              </a:ext>
            </a:extLst>
          </p:cNvPr>
          <p:cNvSpPr/>
          <p:nvPr/>
        </p:nvSpPr>
        <p:spPr>
          <a:xfrm>
            <a:off x="3441891" y="1003898"/>
            <a:ext cx="296080" cy="742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cov</a:t>
            </a:r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C8AB01DB-F432-484F-9806-900E2DBCCA4E}"/>
              </a:ext>
            </a:extLst>
          </p:cNvPr>
          <p:cNvSpPr/>
          <p:nvPr/>
        </p:nvSpPr>
        <p:spPr>
          <a:xfrm>
            <a:off x="2983798" y="1231050"/>
            <a:ext cx="287169" cy="28803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＋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F32917C3-56B4-4F3D-AE4B-FD20D24CB46A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2497799" y="1519080"/>
            <a:ext cx="629584" cy="1485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90091BD7-FA4C-4508-AF08-5F8C241EFBED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>
            <a:off x="2507809" y="1093913"/>
            <a:ext cx="619574" cy="1371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D88A5AC-2E58-40F1-A72B-FFC36C0A715F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3270967" y="1375065"/>
            <a:ext cx="170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44BF8DE-3ACC-418F-AD51-ABA182A2EDB3}"/>
              </a:ext>
            </a:extLst>
          </p:cNvPr>
          <p:cNvSpPr/>
          <p:nvPr/>
        </p:nvSpPr>
        <p:spPr>
          <a:xfrm>
            <a:off x="4292834" y="1237928"/>
            <a:ext cx="1301509" cy="2880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MPAM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F3D4F97-9E20-4223-8C0F-540CCABFECCE}"/>
              </a:ext>
            </a:extLst>
          </p:cNvPr>
          <p:cNvSpPr/>
          <p:nvPr/>
        </p:nvSpPr>
        <p:spPr>
          <a:xfrm>
            <a:off x="8076569" y="2976944"/>
            <a:ext cx="296080" cy="908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cov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8094332-DA5A-486B-A600-D1EEDAF31C01}"/>
              </a:ext>
            </a:extLst>
          </p:cNvPr>
          <p:cNvCxnSpPr>
            <a:cxnSpLocks/>
            <a:stCxn id="56" idx="3"/>
            <a:endCxn id="26" idx="1"/>
          </p:cNvCxnSpPr>
          <p:nvPr/>
        </p:nvCxnSpPr>
        <p:spPr>
          <a:xfrm flipV="1">
            <a:off x="7681343" y="3431271"/>
            <a:ext cx="395226" cy="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515E97E-2512-48C8-9C18-D4110E0A65A3}"/>
              </a:ext>
            </a:extLst>
          </p:cNvPr>
          <p:cNvCxnSpPr>
            <a:cxnSpLocks/>
          </p:cNvCxnSpPr>
          <p:nvPr/>
        </p:nvCxnSpPr>
        <p:spPr>
          <a:xfrm>
            <a:off x="8384231" y="3431271"/>
            <a:ext cx="211412" cy="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3B103BD-BC8F-4441-9373-645BEFC92349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>
            <a:off x="3737971" y="1375065"/>
            <a:ext cx="554863" cy="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7E374182-C295-4527-96B6-7EB378AAD25E}"/>
              </a:ext>
            </a:extLst>
          </p:cNvPr>
          <p:cNvSpPr/>
          <p:nvPr/>
        </p:nvSpPr>
        <p:spPr>
          <a:xfrm>
            <a:off x="492467" y="3288286"/>
            <a:ext cx="679685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VS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3C0E088-512A-492F-B3D0-7EF7361E59A2}"/>
              </a:ext>
            </a:extLst>
          </p:cNvPr>
          <p:cNvSpPr/>
          <p:nvPr/>
        </p:nvSpPr>
        <p:spPr>
          <a:xfrm>
            <a:off x="492468" y="4079741"/>
            <a:ext cx="679685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932507E-D983-4E3F-9CC7-7C1FB9390A6C}"/>
              </a:ext>
            </a:extLst>
          </p:cNvPr>
          <p:cNvSpPr/>
          <p:nvPr/>
        </p:nvSpPr>
        <p:spPr>
          <a:xfrm>
            <a:off x="259550" y="2526642"/>
            <a:ext cx="1145517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Vs and IR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44B74CB-8BA9-426D-8C05-5C3A2281A37D}"/>
              </a:ext>
            </a:extLst>
          </p:cNvPr>
          <p:cNvCxnSpPr/>
          <p:nvPr/>
        </p:nvCxnSpPr>
        <p:spPr>
          <a:xfrm>
            <a:off x="1172152" y="3432302"/>
            <a:ext cx="467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5FDE19D-713C-4265-98A8-4D3A3B07D2F1}"/>
              </a:ext>
            </a:extLst>
          </p:cNvPr>
          <p:cNvCxnSpPr/>
          <p:nvPr/>
        </p:nvCxnSpPr>
        <p:spPr>
          <a:xfrm>
            <a:off x="1172152" y="4223757"/>
            <a:ext cx="46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3A7B647-E31A-466B-A57B-65AED5D7C27F}"/>
              </a:ext>
            </a:extLst>
          </p:cNvPr>
          <p:cNvCxnSpPr/>
          <p:nvPr/>
        </p:nvCxnSpPr>
        <p:spPr>
          <a:xfrm>
            <a:off x="1405067" y="2670658"/>
            <a:ext cx="46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A03C902-9668-4199-BEF5-7C8098757845}"/>
              </a:ext>
            </a:extLst>
          </p:cNvPr>
          <p:cNvSpPr/>
          <p:nvPr/>
        </p:nvSpPr>
        <p:spPr>
          <a:xfrm>
            <a:off x="1865509" y="2398604"/>
            <a:ext cx="298043" cy="5931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VS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3A352E7-E52E-4926-9121-87DE005DC9D7}"/>
              </a:ext>
            </a:extLst>
          </p:cNvPr>
          <p:cNvSpPr/>
          <p:nvPr/>
        </p:nvSpPr>
        <p:spPr>
          <a:xfrm>
            <a:off x="2176419" y="2399383"/>
            <a:ext cx="298043" cy="5923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17A47D4-DDAD-45E4-BDFD-BA2579F1CEDD}"/>
              </a:ext>
            </a:extLst>
          </p:cNvPr>
          <p:cNvSpPr/>
          <p:nvPr/>
        </p:nvSpPr>
        <p:spPr>
          <a:xfrm>
            <a:off x="1851837" y="3135741"/>
            <a:ext cx="298043" cy="5931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VS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0F85FBE-9A96-4EF3-AEB2-49773181AF63}"/>
              </a:ext>
            </a:extLst>
          </p:cNvPr>
          <p:cNvSpPr/>
          <p:nvPr/>
        </p:nvSpPr>
        <p:spPr>
          <a:xfrm>
            <a:off x="1851836" y="4006828"/>
            <a:ext cx="298043" cy="5923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E6AD364-31A5-4F06-8808-0064E92DB926}"/>
              </a:ext>
            </a:extLst>
          </p:cNvPr>
          <p:cNvCxnSpPr/>
          <p:nvPr/>
        </p:nvCxnSpPr>
        <p:spPr>
          <a:xfrm>
            <a:off x="2474462" y="2670658"/>
            <a:ext cx="46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20AC3A26-A48B-40B3-925B-9A9843FC9E27}"/>
              </a:ext>
            </a:extLst>
          </p:cNvPr>
          <p:cNvSpPr/>
          <p:nvPr/>
        </p:nvSpPr>
        <p:spPr>
          <a:xfrm>
            <a:off x="4571999" y="2526642"/>
            <a:ext cx="1301509" cy="2880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PAM</a:t>
            </a:r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73360DD-9E00-44F4-9BBC-A249B547F0DE}"/>
              </a:ext>
            </a:extLst>
          </p:cNvPr>
          <p:cNvSpPr/>
          <p:nvPr/>
        </p:nvSpPr>
        <p:spPr>
          <a:xfrm>
            <a:off x="4568427" y="3290429"/>
            <a:ext cx="1301509" cy="2880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PAM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6305D5CC-0BF2-4BD1-B069-94A6100917D4}"/>
              </a:ext>
            </a:extLst>
          </p:cNvPr>
          <p:cNvSpPr/>
          <p:nvPr/>
        </p:nvSpPr>
        <p:spPr>
          <a:xfrm>
            <a:off x="4568427" y="4082321"/>
            <a:ext cx="1301509" cy="2880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PAM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0F01EC6-19EC-4054-8923-D13E0B5C419F}"/>
              </a:ext>
            </a:extLst>
          </p:cNvPr>
          <p:cNvCxnSpPr/>
          <p:nvPr/>
        </p:nvCxnSpPr>
        <p:spPr>
          <a:xfrm>
            <a:off x="4104921" y="3432301"/>
            <a:ext cx="467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962B7EB-F38C-4406-9E6B-B4DEB2AD273C}"/>
              </a:ext>
            </a:extLst>
          </p:cNvPr>
          <p:cNvCxnSpPr/>
          <p:nvPr/>
        </p:nvCxnSpPr>
        <p:spPr>
          <a:xfrm>
            <a:off x="4101348" y="4237714"/>
            <a:ext cx="46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3EA23A5-F661-4082-BC32-CFE69137CF51}"/>
              </a:ext>
            </a:extLst>
          </p:cNvPr>
          <p:cNvCxnSpPr/>
          <p:nvPr/>
        </p:nvCxnSpPr>
        <p:spPr>
          <a:xfrm>
            <a:off x="5905121" y="2680365"/>
            <a:ext cx="46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850683B3-722C-423D-B352-5ED59C1C2077}"/>
              </a:ext>
            </a:extLst>
          </p:cNvPr>
          <p:cNvSpPr/>
          <p:nvPr/>
        </p:nvSpPr>
        <p:spPr>
          <a:xfrm>
            <a:off x="2925648" y="2536349"/>
            <a:ext cx="1145517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共有特征</a:t>
            </a:r>
            <a:r>
              <a:rPr lang="en-US" altLang="zh-CN" sz="1600" dirty="0"/>
              <a:t>A</a:t>
            </a:r>
            <a:endParaRPr lang="zh-CN" altLang="en-US" sz="16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C9D370B-FD90-4585-9143-C5A7E2D7BDE5}"/>
              </a:ext>
            </a:extLst>
          </p:cNvPr>
          <p:cNvCxnSpPr/>
          <p:nvPr/>
        </p:nvCxnSpPr>
        <p:spPr>
          <a:xfrm>
            <a:off x="5869936" y="3432301"/>
            <a:ext cx="467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B131DD34-7D0C-41A3-9E36-9E90030AC94B}"/>
              </a:ext>
            </a:extLst>
          </p:cNvPr>
          <p:cNvSpPr/>
          <p:nvPr/>
        </p:nvSpPr>
        <p:spPr>
          <a:xfrm>
            <a:off x="2917832" y="3304179"/>
            <a:ext cx="115333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特征</a:t>
            </a:r>
            <a:r>
              <a:rPr lang="en-US" altLang="zh-CN" sz="1600" dirty="0"/>
              <a:t>B</a:t>
            </a:r>
            <a:endParaRPr lang="zh-CN" altLang="en-US" sz="16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BC1F19E-8EFB-4B93-A5B8-A3B51E530533}"/>
              </a:ext>
            </a:extLst>
          </p:cNvPr>
          <p:cNvSpPr/>
          <p:nvPr/>
        </p:nvSpPr>
        <p:spPr>
          <a:xfrm>
            <a:off x="2923090" y="4083918"/>
            <a:ext cx="1153333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特征</a:t>
            </a:r>
            <a:r>
              <a:rPr lang="en-US" altLang="zh-CN" sz="1600" dirty="0"/>
              <a:t>C</a:t>
            </a:r>
            <a:endParaRPr lang="zh-CN" altLang="en-US" sz="1600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16528D5-0945-430B-9C73-46CD89B023D7}"/>
              </a:ext>
            </a:extLst>
          </p:cNvPr>
          <p:cNvCxnSpPr/>
          <p:nvPr/>
        </p:nvCxnSpPr>
        <p:spPr>
          <a:xfrm>
            <a:off x="2458570" y="3432301"/>
            <a:ext cx="467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90BDC63-BA11-46F9-8E6B-CA4B195D6C1F}"/>
              </a:ext>
            </a:extLst>
          </p:cNvPr>
          <p:cNvCxnSpPr/>
          <p:nvPr/>
        </p:nvCxnSpPr>
        <p:spPr>
          <a:xfrm>
            <a:off x="2450753" y="4238929"/>
            <a:ext cx="46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48DE82F-0B16-43EB-94BB-50DBBDA88F3A}"/>
              </a:ext>
            </a:extLst>
          </p:cNvPr>
          <p:cNvCxnSpPr/>
          <p:nvPr/>
        </p:nvCxnSpPr>
        <p:spPr>
          <a:xfrm>
            <a:off x="4071165" y="2691259"/>
            <a:ext cx="46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5727092F-C40E-415F-9928-F9ED08A61C4E}"/>
              </a:ext>
            </a:extLst>
          </p:cNvPr>
          <p:cNvSpPr/>
          <p:nvPr/>
        </p:nvSpPr>
        <p:spPr>
          <a:xfrm>
            <a:off x="3761793" y="2918616"/>
            <a:ext cx="1153333" cy="34153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独有特征</a:t>
            </a:r>
            <a:r>
              <a:rPr lang="en-US" altLang="zh-CN" sz="1100" dirty="0"/>
              <a:t>B-A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E75A0C82-BA95-44A1-B4DB-532A29D2FBDD}"/>
              </a:ext>
            </a:extLst>
          </p:cNvPr>
          <p:cNvSpPr/>
          <p:nvPr/>
        </p:nvSpPr>
        <p:spPr>
          <a:xfrm>
            <a:off x="3737971" y="3717026"/>
            <a:ext cx="1153333" cy="34153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独有特征</a:t>
            </a:r>
            <a:r>
              <a:rPr lang="en-US" altLang="zh-CN" sz="1100" dirty="0"/>
              <a:t>C-A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86AB407-ADB2-46C0-8791-FE4897011CA0}"/>
              </a:ext>
            </a:extLst>
          </p:cNvPr>
          <p:cNvCxnSpPr/>
          <p:nvPr/>
        </p:nvCxnSpPr>
        <p:spPr>
          <a:xfrm>
            <a:off x="5869936" y="4237714"/>
            <a:ext cx="46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F94278B-4DA9-4F9F-A50F-5F2D87863DFD}"/>
              </a:ext>
            </a:extLst>
          </p:cNvPr>
          <p:cNvSpPr/>
          <p:nvPr/>
        </p:nvSpPr>
        <p:spPr>
          <a:xfrm>
            <a:off x="6732240" y="3062612"/>
            <a:ext cx="949103" cy="7393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concat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1B9D8B8-06E9-4B71-A497-6B06C9BAB2A1}"/>
              </a:ext>
            </a:extLst>
          </p:cNvPr>
          <p:cNvSpPr/>
          <p:nvPr/>
        </p:nvSpPr>
        <p:spPr>
          <a:xfrm>
            <a:off x="6023545" y="934402"/>
            <a:ext cx="296080" cy="908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cov</a:t>
            </a:r>
            <a:endParaRPr lang="zh-CN" altLang="en-US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F718DD7-C1C2-40FE-A57A-802216AE7ADC}"/>
              </a:ext>
            </a:extLst>
          </p:cNvPr>
          <p:cNvCxnSpPr>
            <a:cxnSpLocks/>
          </p:cNvCxnSpPr>
          <p:nvPr/>
        </p:nvCxnSpPr>
        <p:spPr>
          <a:xfrm>
            <a:off x="6331207" y="1388729"/>
            <a:ext cx="211412" cy="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4FAD55E-6027-4880-9FF9-10C5A3B483BA}"/>
              </a:ext>
            </a:extLst>
          </p:cNvPr>
          <p:cNvCxnSpPr>
            <a:cxnSpLocks/>
          </p:cNvCxnSpPr>
          <p:nvPr/>
        </p:nvCxnSpPr>
        <p:spPr>
          <a:xfrm flipV="1">
            <a:off x="5596126" y="1387865"/>
            <a:ext cx="395226" cy="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883296"/>
      </p:ext>
    </p:extLst>
  </p:cSld>
  <p:clrMapOvr>
    <a:masterClrMapping/>
  </p:clrMapOvr>
  <p:transition spd="slow" advTm="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3D56B629-F620-4A79-AE2A-F24E196B3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45739"/>
              </p:ext>
            </p:extLst>
          </p:nvPr>
        </p:nvGraphicFramePr>
        <p:xfrm>
          <a:off x="0" y="591530"/>
          <a:ext cx="9073008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841">
                  <a:extLst>
                    <a:ext uri="{9D8B030D-6E8A-4147-A177-3AD203B41FA5}">
                      <a16:colId xmlns:a16="http://schemas.microsoft.com/office/drawing/2014/main" val="97348141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95309736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771605527"/>
                    </a:ext>
                  </a:extLst>
                </a:gridCol>
                <a:gridCol w="621335">
                  <a:extLst>
                    <a:ext uri="{9D8B030D-6E8A-4147-A177-3AD203B41FA5}">
                      <a16:colId xmlns:a16="http://schemas.microsoft.com/office/drawing/2014/main" val="171469439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75285490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73321897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450503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459277703"/>
                    </a:ext>
                  </a:extLst>
                </a:gridCol>
                <a:gridCol w="746817">
                  <a:extLst>
                    <a:ext uri="{9D8B030D-6E8A-4147-A177-3AD203B41FA5}">
                      <a16:colId xmlns:a16="http://schemas.microsoft.com/office/drawing/2014/main" val="23921235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717985332"/>
                    </a:ext>
                  </a:extLst>
                </a:gridCol>
                <a:gridCol w="549327">
                  <a:extLst>
                    <a:ext uri="{9D8B030D-6E8A-4147-A177-3AD203B41FA5}">
                      <a16:colId xmlns:a16="http://schemas.microsoft.com/office/drawing/2014/main" val="136946853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98729797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4143188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299933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bicycle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person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sky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plant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traffic 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road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sidewalk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bus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03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 err="1">
                          <a:effectLst/>
                        </a:rPr>
                        <a:t>Deeplab-</a:t>
                      </a:r>
                      <a:r>
                        <a:rPr lang="en-US" sz="1100" b="1" dirty="0" err="1">
                          <a:effectLst/>
                        </a:rPr>
                        <a:t>ResNet</a:t>
                      </a:r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（可见光）</a:t>
                      </a:r>
                      <a:endParaRPr lang="en-US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50.95/86.6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75.3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29.22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32.5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74.34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77.62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32.45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91.5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35.58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66.14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32.17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27.14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28.86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59.5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28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b="1" dirty="0" err="1">
                          <a:effectLst/>
                        </a:rPr>
                        <a:t>Deeplab-ResNet</a:t>
                      </a:r>
                      <a:r>
                        <a:rPr lang="zh-CN" altLang="en-US" sz="1100" b="1" dirty="0">
                          <a:effectLst/>
                        </a:rPr>
                        <a:t>（红外）</a:t>
                      </a:r>
                      <a:endParaRPr lang="en-US" altLang="zh-CN" sz="1100" dirty="0">
                        <a:effectLst/>
                      </a:endParaRPr>
                    </a:p>
                    <a:p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39.90/80.54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52.29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47.48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72.64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69.28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14.81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85.26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38.21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59.12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9.67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9.24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39.89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2733419"/>
                  </a:ext>
                </a:extLst>
              </a:tr>
              <a:tr h="441672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NIN</a:t>
                      </a:r>
                      <a:endParaRPr lang="en-US" sz="1100" dirty="0">
                        <a:effectLst/>
                      </a:endParaRPr>
                    </a:p>
                    <a:p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52.13/87.18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u="sng" dirty="0">
                          <a:effectLst/>
                        </a:rPr>
                        <a:t>75.5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u="sng" dirty="0">
                          <a:effectLst/>
                        </a:rPr>
                        <a:t>34.89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u="sng" dirty="0">
                          <a:effectLst/>
                        </a:rPr>
                        <a:t>50.07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u="sng" dirty="0">
                          <a:effectLst/>
                        </a:rPr>
                        <a:t>81.81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u="none" dirty="0">
                          <a:effectLst/>
                        </a:rPr>
                        <a:t>77.23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u="none" dirty="0">
                          <a:effectLst/>
                        </a:rPr>
                        <a:t>23.71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u="sng" dirty="0">
                          <a:effectLst/>
                        </a:rPr>
                        <a:t>94.73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u="sng" dirty="0">
                          <a:effectLst/>
                        </a:rPr>
                        <a:t>60.12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u="sng" dirty="0">
                          <a:effectLst/>
                        </a:rPr>
                        <a:t>66.54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u="sng" dirty="0">
                          <a:effectLst/>
                        </a:rPr>
                        <a:t>33.56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19.28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u="sng" dirty="0">
                          <a:effectLst/>
                        </a:rPr>
                        <a:t>34.07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26.13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784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u="sng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u="sng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u="sng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u="sng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u="sng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u="sng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u="sng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u="sng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u="sng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83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effectLst/>
                        </a:rPr>
                        <a:t>MCAM</a:t>
                      </a:r>
                      <a:endParaRPr lang="zh-CN" altLang="en-US" sz="1100" dirty="0">
                        <a:effectLst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1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54.9/87.95</a:t>
                      </a:r>
                      <a:r>
                        <a:rPr lang="zh-CN" altLang="en-US" sz="11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84.17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41.49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i="0" u="none" dirty="0">
                          <a:effectLst/>
                        </a:rPr>
                        <a:t>49.01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i="0" u="none" dirty="0">
                          <a:effectLst/>
                        </a:rPr>
                        <a:t>79.30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77.07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23.84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94.67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58.21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64.42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42.03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21.21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34.46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43.85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15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MCAM_l3 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53.00/86.51</a:t>
                      </a:r>
                      <a:r>
                        <a:rPr lang="zh-CN" altLang="en-US" sz="900" dirty="0"/>
                        <a:t> 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79.68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44.61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52.01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79.97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76.56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33.35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93.83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51.17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63.36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30.86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27.18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30.01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26.43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3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effectLst/>
                        </a:rPr>
                        <a:t>M</a:t>
                      </a:r>
                      <a:r>
                        <a:rPr lang="en-US" sz="1100" b="1" dirty="0">
                          <a:effectLst/>
                        </a:rPr>
                        <a:t>PAM</a:t>
                      </a:r>
                      <a:endParaRPr lang="en-US" sz="1100" dirty="0">
                        <a:effectLst/>
                      </a:endParaRPr>
                    </a:p>
                    <a:p>
                      <a:r>
                        <a:rPr lang="en-US" sz="11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54.47/88.33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83.91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41.15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47.22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81.75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78.14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21.69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93.89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47.66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66.65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42.10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22.35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36.45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45.10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659682"/>
                  </a:ext>
                </a:extLst>
              </a:tr>
              <a:tr h="155808">
                <a:tc>
                  <a:txBody>
                    <a:bodyPr/>
                    <a:lstStyle/>
                    <a:p>
                      <a:endParaRPr lang="en-US" sz="1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005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84396"/>
      </p:ext>
    </p:extLst>
  </p:cSld>
  <p:clrMapOvr>
    <a:masterClrMapping/>
  </p:clrMapOvr>
  <p:transition spd="slow" advTm="0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7B69EF40-F65A-45E2-AEF2-D43C04B47B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5607735"/>
              </p:ext>
            </p:extLst>
          </p:nvPr>
        </p:nvGraphicFramePr>
        <p:xfrm>
          <a:off x="827584" y="195486"/>
          <a:ext cx="7957392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8301776"/>
      </p:ext>
    </p:extLst>
  </p:cSld>
  <p:clrMapOvr>
    <a:masterClrMapping/>
  </p:clrMapOvr>
  <p:transition spd="slow" advTm="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3D56B629-F620-4A79-AE2A-F24E196B3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658260"/>
              </p:ext>
            </p:extLst>
          </p:nvPr>
        </p:nvGraphicFramePr>
        <p:xfrm>
          <a:off x="35496" y="699542"/>
          <a:ext cx="9073008" cy="4316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116">
                  <a:extLst>
                    <a:ext uri="{9D8B030D-6E8A-4147-A177-3AD203B41FA5}">
                      <a16:colId xmlns:a16="http://schemas.microsoft.com/office/drawing/2014/main" val="973481413"/>
                    </a:ext>
                  </a:extLst>
                </a:gridCol>
                <a:gridCol w="522781">
                  <a:extLst>
                    <a:ext uri="{9D8B030D-6E8A-4147-A177-3AD203B41FA5}">
                      <a16:colId xmlns:a16="http://schemas.microsoft.com/office/drawing/2014/main" val="395309736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771605527"/>
                    </a:ext>
                  </a:extLst>
                </a:gridCol>
                <a:gridCol w="621335">
                  <a:extLst>
                    <a:ext uri="{9D8B030D-6E8A-4147-A177-3AD203B41FA5}">
                      <a16:colId xmlns:a16="http://schemas.microsoft.com/office/drawing/2014/main" val="171469439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75285490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73321897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450503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459277703"/>
                    </a:ext>
                  </a:extLst>
                </a:gridCol>
                <a:gridCol w="746817">
                  <a:extLst>
                    <a:ext uri="{9D8B030D-6E8A-4147-A177-3AD203B41FA5}">
                      <a16:colId xmlns:a16="http://schemas.microsoft.com/office/drawing/2014/main" val="23921235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717985332"/>
                    </a:ext>
                  </a:extLst>
                </a:gridCol>
                <a:gridCol w="549327">
                  <a:extLst>
                    <a:ext uri="{9D8B030D-6E8A-4147-A177-3AD203B41FA5}">
                      <a16:colId xmlns:a16="http://schemas.microsoft.com/office/drawing/2014/main" val="136946853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98729797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4143188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299933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effectLst/>
                        </a:rPr>
                        <a:t>Miou</a:t>
                      </a:r>
                      <a:r>
                        <a:rPr lang="en-US" altLang="zh-CN" sz="1100" dirty="0">
                          <a:effectLst/>
                        </a:rPr>
                        <a:t> / </a:t>
                      </a:r>
                      <a:r>
                        <a:rPr lang="en-US" altLang="zh-CN" sz="1100" dirty="0" err="1">
                          <a:effectLst/>
                        </a:rPr>
                        <a:t>Pacc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bicycle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person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sky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plant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traffic 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road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sidewalk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bus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03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effectLst/>
                        </a:rPr>
                        <a:t>M</a:t>
                      </a:r>
                      <a:r>
                        <a:rPr lang="en-US" sz="1100" b="1" dirty="0">
                          <a:effectLst/>
                        </a:rPr>
                        <a:t>PAM</a:t>
                      </a:r>
                      <a:endParaRPr lang="en-US" sz="1100" dirty="0">
                        <a:effectLst/>
                      </a:endParaRPr>
                    </a:p>
                    <a:p>
                      <a:r>
                        <a:rPr lang="en-US" sz="11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54.47/88.33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83.91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41.15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47.22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81.75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78.14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21.69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solidFill>
                            <a:schemeClr val="tx1"/>
                          </a:solidFill>
                          <a:effectLst/>
                        </a:rPr>
                        <a:t>93.89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solidFill>
                            <a:schemeClr val="tx1"/>
                          </a:solidFill>
                          <a:effectLst/>
                        </a:rPr>
                        <a:t>47.66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66.65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42.10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22.35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36.45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45.10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659682"/>
                  </a:ext>
                </a:extLst>
              </a:tr>
              <a:tr h="155808">
                <a:tc>
                  <a:txBody>
                    <a:bodyPr/>
                    <a:lstStyle/>
                    <a:p>
                      <a:endParaRPr lang="en-US" sz="1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00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effectLst/>
                        </a:rPr>
                        <a:t>M</a:t>
                      </a:r>
                      <a:r>
                        <a:rPr lang="en-US" sz="1100" b="1" dirty="0">
                          <a:effectLst/>
                        </a:rPr>
                        <a:t>PAM</a:t>
                      </a:r>
                      <a:r>
                        <a:rPr lang="en-US" altLang="zh-CN" sz="1100" b="1" dirty="0">
                          <a:effectLst/>
                        </a:rPr>
                        <a:t>-</a:t>
                      </a:r>
                      <a:r>
                        <a:rPr lang="zh-CN" altLang="en-US" sz="1100" b="1" dirty="0">
                          <a:effectLst/>
                        </a:rPr>
                        <a:t>特征加强</a:t>
                      </a:r>
                    </a:p>
                    <a:p>
                      <a:r>
                        <a:rPr lang="en-US" altLang="zh-CN" sz="1100" b="1" dirty="0">
                          <a:solidFill>
                            <a:srgbClr val="FF0000"/>
                          </a:solidFill>
                          <a:effectLst/>
                        </a:rPr>
                        <a:t>55.39/88.37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84.73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41.38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53.04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81.89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77.51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19.36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94.53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49.97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66.05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49.50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24.79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34.83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42.51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709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effectLst/>
                        </a:rPr>
                        <a:t>MPAM-</a:t>
                      </a:r>
                      <a:r>
                        <a:rPr lang="zh-CN" altLang="en-US" sz="1100" b="1" dirty="0">
                          <a:effectLst/>
                        </a:rPr>
                        <a:t>特征加强</a:t>
                      </a:r>
                      <a:r>
                        <a:rPr lang="en-US" altLang="zh-CN" sz="1100" b="1" dirty="0">
                          <a:effectLst/>
                        </a:rPr>
                        <a:t>-</a:t>
                      </a:r>
                      <a:r>
                        <a:rPr lang="en-US" altLang="zh-CN" sz="1100" b="1" dirty="0" err="1">
                          <a:effectLst/>
                        </a:rPr>
                        <a:t>noA</a:t>
                      </a:r>
                      <a:endParaRPr lang="zh-CN" altLang="en-US" sz="1100" b="1" dirty="0">
                        <a:effectLst/>
                      </a:endParaRPr>
                    </a:p>
                    <a:p>
                      <a:r>
                        <a:rPr lang="en-US" altLang="zh-CN" sz="1100" dirty="0"/>
                        <a:t>56.8/87.89</a:t>
                      </a:r>
                      <a:endParaRPr lang="en-US" altLang="zh-CN" sz="11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86.23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40.47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44.01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69.89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77.27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33.11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94.52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57.22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62.68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46.36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24.84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37.74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64.03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29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effectLst/>
                        </a:rPr>
                        <a:t>MPAM-</a:t>
                      </a:r>
                      <a:r>
                        <a:rPr lang="zh-CN" altLang="en-US" sz="1100" b="1" dirty="0">
                          <a:effectLst/>
                        </a:rPr>
                        <a:t>特征加强</a:t>
                      </a:r>
                      <a:r>
                        <a:rPr lang="en-US" altLang="zh-CN" sz="1100" b="1" dirty="0">
                          <a:effectLst/>
                        </a:rPr>
                        <a:t>-NIN</a:t>
                      </a:r>
                      <a:endParaRPr lang="zh-CN" altLang="en-US" sz="1100" b="1" dirty="0">
                        <a:effectLst/>
                      </a:endParaRPr>
                    </a:p>
                    <a:p>
                      <a:r>
                        <a:rPr lang="en-US" altLang="zh-CN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53.42/87.59</a:t>
                      </a:r>
                      <a:r>
                        <a:rPr lang="zh-CN" altLang="en-US" sz="1100" b="0" dirty="0"/>
                        <a:t> </a:t>
                      </a:r>
                      <a:endParaRPr lang="en-US" altLang="zh-CN" sz="11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62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effectLst/>
                        </a:rPr>
                        <a:t>MPAM-</a:t>
                      </a:r>
                      <a:r>
                        <a:rPr lang="zh-CN" altLang="en-US" sz="1100" b="1" dirty="0">
                          <a:effectLst/>
                        </a:rPr>
                        <a:t>特征加强</a:t>
                      </a:r>
                      <a:r>
                        <a:rPr lang="en-US" altLang="zh-CN" sz="1100" b="1" dirty="0">
                          <a:effectLst/>
                        </a:rPr>
                        <a:t>-</a:t>
                      </a:r>
                      <a:r>
                        <a:rPr lang="zh-CN" altLang="en-US" sz="1100" dirty="0"/>
                        <a:t> 两两</a:t>
                      </a:r>
                      <a:r>
                        <a:rPr lang="en-US" altLang="zh-CN" sz="1100" dirty="0"/>
                        <a:t>NIN</a:t>
                      </a:r>
                      <a:r>
                        <a:rPr lang="zh-CN" altLang="en-US" sz="1100" dirty="0"/>
                        <a:t>再级联 </a:t>
                      </a:r>
                      <a:endParaRPr lang="en-US" altLang="zh-CN" sz="1100" b="1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52.34/86.90</a:t>
                      </a:r>
                      <a:r>
                        <a:rPr lang="zh-CN" altLang="en-US" sz="800" b="0" dirty="0"/>
                        <a:t> </a:t>
                      </a:r>
                      <a:endParaRPr lang="en-US" altLang="zh-CN" sz="8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169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effectLst/>
                        </a:rPr>
                        <a:t>MPAM-</a:t>
                      </a:r>
                      <a:r>
                        <a:rPr lang="zh-CN" altLang="en-US" sz="1100" b="1" dirty="0">
                          <a:effectLst/>
                        </a:rPr>
                        <a:t>特征加强</a:t>
                      </a:r>
                      <a:r>
                        <a:rPr lang="en-US" altLang="zh-CN" sz="1100" b="1" dirty="0">
                          <a:effectLst/>
                        </a:rPr>
                        <a:t>-</a:t>
                      </a:r>
                      <a:r>
                        <a:rPr lang="zh-CN" altLang="en-US" sz="1100" dirty="0"/>
                        <a:t> 两独有级联再和共有相加  </a:t>
                      </a:r>
                      <a:endParaRPr lang="en-US" altLang="zh-CN" sz="11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546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252978"/>
      </p:ext>
    </p:extLst>
  </p:cSld>
  <p:clrMapOvr>
    <a:masterClrMapping/>
  </p:clrMapOvr>
  <p:transition spd="slow" advTm="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3D56B629-F620-4A79-AE2A-F24E196B3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40975"/>
              </p:ext>
            </p:extLst>
          </p:nvPr>
        </p:nvGraphicFramePr>
        <p:xfrm>
          <a:off x="35496" y="699542"/>
          <a:ext cx="9073008" cy="353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116">
                  <a:extLst>
                    <a:ext uri="{9D8B030D-6E8A-4147-A177-3AD203B41FA5}">
                      <a16:colId xmlns:a16="http://schemas.microsoft.com/office/drawing/2014/main" val="973481413"/>
                    </a:ext>
                  </a:extLst>
                </a:gridCol>
                <a:gridCol w="522781">
                  <a:extLst>
                    <a:ext uri="{9D8B030D-6E8A-4147-A177-3AD203B41FA5}">
                      <a16:colId xmlns:a16="http://schemas.microsoft.com/office/drawing/2014/main" val="395309736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771605527"/>
                    </a:ext>
                  </a:extLst>
                </a:gridCol>
                <a:gridCol w="621335">
                  <a:extLst>
                    <a:ext uri="{9D8B030D-6E8A-4147-A177-3AD203B41FA5}">
                      <a16:colId xmlns:a16="http://schemas.microsoft.com/office/drawing/2014/main" val="171469439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75285490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73321897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450503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459277703"/>
                    </a:ext>
                  </a:extLst>
                </a:gridCol>
                <a:gridCol w="746817">
                  <a:extLst>
                    <a:ext uri="{9D8B030D-6E8A-4147-A177-3AD203B41FA5}">
                      <a16:colId xmlns:a16="http://schemas.microsoft.com/office/drawing/2014/main" val="23921235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717985332"/>
                    </a:ext>
                  </a:extLst>
                </a:gridCol>
                <a:gridCol w="549327">
                  <a:extLst>
                    <a:ext uri="{9D8B030D-6E8A-4147-A177-3AD203B41FA5}">
                      <a16:colId xmlns:a16="http://schemas.microsoft.com/office/drawing/2014/main" val="136946853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98729797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4143188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299933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effectLst/>
                        </a:rPr>
                        <a:t>Miou</a:t>
                      </a:r>
                      <a:r>
                        <a:rPr lang="en-US" altLang="zh-CN" sz="1100" dirty="0">
                          <a:effectLst/>
                        </a:rPr>
                        <a:t> / </a:t>
                      </a:r>
                      <a:r>
                        <a:rPr lang="en-US" altLang="zh-CN" sz="1100" dirty="0" err="1">
                          <a:effectLst/>
                        </a:rPr>
                        <a:t>Pacc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bicycle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person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sky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plant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traffic 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road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sidewalk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bus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03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effectLst/>
                        </a:rPr>
                        <a:t>M</a:t>
                      </a:r>
                      <a:r>
                        <a:rPr lang="en-US" sz="1100" b="1" dirty="0">
                          <a:effectLst/>
                        </a:rPr>
                        <a:t>PAM</a:t>
                      </a:r>
                      <a:endParaRPr lang="en-US" sz="1100" dirty="0">
                        <a:effectLst/>
                      </a:endParaRPr>
                    </a:p>
                    <a:p>
                      <a:r>
                        <a:rPr lang="en-US" sz="11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54.47/88.33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83.91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41.15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47.22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81.75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78.14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21.69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solidFill>
                            <a:schemeClr val="tx1"/>
                          </a:solidFill>
                          <a:effectLst/>
                        </a:rPr>
                        <a:t>93.89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solidFill>
                            <a:schemeClr val="tx1"/>
                          </a:solidFill>
                          <a:effectLst/>
                        </a:rPr>
                        <a:t>47.66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66.65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42.10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22.35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36.45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45.10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659682"/>
                  </a:ext>
                </a:extLst>
              </a:tr>
              <a:tr h="155808">
                <a:tc>
                  <a:txBody>
                    <a:bodyPr/>
                    <a:lstStyle/>
                    <a:p>
                      <a:endParaRPr lang="en-US" sz="1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00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effectLst/>
                        </a:rPr>
                        <a:t>M</a:t>
                      </a:r>
                      <a:r>
                        <a:rPr lang="en-US" sz="1100" b="1" dirty="0">
                          <a:effectLst/>
                        </a:rPr>
                        <a:t>PAM</a:t>
                      </a:r>
                      <a:r>
                        <a:rPr lang="en-US" altLang="zh-CN" sz="1100" b="1" dirty="0">
                          <a:effectLst/>
                        </a:rPr>
                        <a:t>-</a:t>
                      </a:r>
                      <a:r>
                        <a:rPr lang="zh-CN" altLang="en-US" sz="1100" b="1" dirty="0">
                          <a:effectLst/>
                        </a:rPr>
                        <a:t>特征加强</a:t>
                      </a:r>
                    </a:p>
                    <a:p>
                      <a:r>
                        <a:rPr lang="en-US" altLang="zh-CN" sz="1100" b="1" dirty="0">
                          <a:solidFill>
                            <a:srgbClr val="FF0000"/>
                          </a:solidFill>
                          <a:effectLst/>
                        </a:rPr>
                        <a:t>55.39/88.37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84.73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41.38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53.04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81.89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77.51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19.36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94.53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49.97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66.05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49.50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24.79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34.83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42.51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709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effectLst/>
                        </a:rPr>
                        <a:t>MPAM-</a:t>
                      </a:r>
                      <a:r>
                        <a:rPr lang="zh-CN" altLang="en-US" sz="1100" b="1" dirty="0">
                          <a:effectLst/>
                        </a:rPr>
                        <a:t>特征加强</a:t>
                      </a:r>
                      <a:r>
                        <a:rPr lang="en-US" altLang="zh-CN" sz="1100" b="1" dirty="0">
                          <a:effectLst/>
                        </a:rPr>
                        <a:t>-</a:t>
                      </a:r>
                      <a:r>
                        <a:rPr lang="en-US" altLang="zh-CN" sz="1100" b="1" dirty="0" err="1">
                          <a:effectLst/>
                        </a:rPr>
                        <a:t>noA</a:t>
                      </a:r>
                      <a:endParaRPr lang="zh-CN" altLang="en-US" sz="1100" b="1" dirty="0">
                        <a:effectLst/>
                      </a:endParaRPr>
                    </a:p>
                    <a:p>
                      <a:r>
                        <a:rPr lang="en-US" altLang="zh-CN" sz="1100" dirty="0"/>
                        <a:t>56.8/87.89</a:t>
                      </a:r>
                      <a:endParaRPr lang="en-US" altLang="zh-CN" sz="11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86.23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40.47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u="sng" dirty="0">
                          <a:effectLst/>
                        </a:rPr>
                        <a:t>44.01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u="sng" dirty="0">
                          <a:effectLst/>
                        </a:rPr>
                        <a:t>69.89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77.27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33.11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94.52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57.22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62.68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46.36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24.84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37.74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64.03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29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effectLst/>
                        </a:rPr>
                        <a:t>MPAM-</a:t>
                      </a:r>
                      <a:r>
                        <a:rPr lang="en-US" altLang="zh-CN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4C</a:t>
                      </a:r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分加</a:t>
                      </a:r>
                      <a:endParaRPr lang="zh-CN" altLang="en-US" sz="1100" b="1" dirty="0">
                        <a:effectLst/>
                      </a:endParaRPr>
                    </a:p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</a:rPr>
                        <a:t>56.17/88.92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84.58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41.20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52.75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83.59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79.55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24.35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93.66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50.33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67.63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42.93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23.28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35.60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50.72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62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169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546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914832"/>
      </p:ext>
    </p:extLst>
  </p:cSld>
  <p:clrMapOvr>
    <a:masterClrMapping/>
  </p:clrMapOvr>
  <p:transition spd="slow" advTm="0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438122D-58EB-438E-9BD9-CD0019CEC20B}"/>
              </a:ext>
            </a:extLst>
          </p:cNvPr>
          <p:cNvSpPr/>
          <p:nvPr/>
        </p:nvSpPr>
        <p:spPr>
          <a:xfrm>
            <a:off x="107504" y="694313"/>
            <a:ext cx="878497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55.39/88.37 </a:t>
            </a:r>
            <a:r>
              <a:rPr lang="en-US" altLang="zh-CN" sz="1400" b="1" dirty="0"/>
              <a:t>                                                                            A B-A B-C</a:t>
            </a:r>
          </a:p>
          <a:p>
            <a:endParaRPr lang="zh-CN" altLang="en-US" sz="1400" b="1" dirty="0"/>
          </a:p>
          <a:p>
            <a:r>
              <a:rPr lang="en-US" altLang="zh-CN" sz="1400" b="1" dirty="0">
                <a:solidFill>
                  <a:srgbClr val="E30000"/>
                </a:solidFill>
                <a:latin typeface="SFMono-Regular"/>
              </a:rPr>
              <a:t>56.8/87.89                                                                                </a:t>
            </a:r>
            <a:r>
              <a:rPr lang="en-US" altLang="zh-CN" sz="1400" b="1" dirty="0">
                <a:solidFill>
                  <a:srgbClr val="24292E"/>
                </a:solidFill>
                <a:latin typeface="-apple-system"/>
              </a:rPr>
              <a:t>B-A B-C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en-US" altLang="zh-CN" sz="1400" b="1" dirty="0">
                <a:solidFill>
                  <a:srgbClr val="24292E"/>
                </a:solidFill>
                <a:latin typeface="SFMono-Regular"/>
              </a:rPr>
              <a:t>53.42/87.59		</a:t>
            </a:r>
            <a:r>
              <a:rPr lang="zh-CN" altLang="en-US" sz="1400" b="1" dirty="0"/>
              <a:t>最后</a:t>
            </a:r>
            <a:r>
              <a:rPr lang="en-US" altLang="zh-CN" sz="1400" b="1" dirty="0"/>
              <a:t>NIN</a:t>
            </a:r>
            <a:r>
              <a:rPr lang="zh-CN" altLang="en-US" sz="1400" b="1" dirty="0"/>
              <a:t>到</a:t>
            </a:r>
            <a:r>
              <a:rPr lang="en-US" altLang="zh-CN" sz="1400" b="1" dirty="0"/>
              <a:t>1024</a:t>
            </a:r>
            <a:r>
              <a:rPr lang="en-US" altLang="zh-CN" sz="1400" b="1" dirty="0">
                <a:solidFill>
                  <a:srgbClr val="24292E"/>
                </a:solidFill>
                <a:latin typeface="-apple-system"/>
              </a:rPr>
              <a:t>                        A B-A B-C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en-US" altLang="zh-CN" sz="1400" b="1" dirty="0">
                <a:solidFill>
                  <a:srgbClr val="24292E"/>
                </a:solidFill>
                <a:latin typeface="SFMono-Regular"/>
              </a:rPr>
              <a:t>52.34/86.90		</a:t>
            </a:r>
            <a:r>
              <a:rPr lang="zh-CN" altLang="en-US" sz="1400" b="1" dirty="0"/>
              <a:t>两两</a:t>
            </a:r>
            <a:r>
              <a:rPr lang="en-US" altLang="zh-CN" sz="1400" b="1" dirty="0"/>
              <a:t>NIN</a:t>
            </a:r>
            <a:r>
              <a:rPr lang="zh-CN" altLang="en-US" sz="1400" b="1" dirty="0"/>
              <a:t>再级联                        </a:t>
            </a:r>
            <a:r>
              <a:rPr lang="en-US" altLang="zh-CN" sz="1400" b="1" dirty="0">
                <a:solidFill>
                  <a:srgbClr val="24292E"/>
                </a:solidFill>
                <a:latin typeface="-apple-system"/>
              </a:rPr>
              <a:t>A B-A B-C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en-US" altLang="zh-CN" sz="1400" b="1" dirty="0">
                <a:solidFill>
                  <a:srgbClr val="24292E"/>
                </a:solidFill>
                <a:latin typeface="SFMono-Regular"/>
              </a:rPr>
              <a:t>53.73/86.51		</a:t>
            </a:r>
            <a:r>
              <a:rPr lang="zh-CN" altLang="en-US" sz="1400" b="1" dirty="0"/>
              <a:t>两独有级联再和共有相加   </a:t>
            </a:r>
            <a:r>
              <a:rPr lang="en-US" altLang="zh-CN" sz="1400" b="1" dirty="0">
                <a:solidFill>
                  <a:srgbClr val="24292E"/>
                </a:solidFill>
                <a:latin typeface="-apple-system"/>
              </a:rPr>
              <a:t> 0.5*A+0.5*B-A B-C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en-US" altLang="zh-CN" sz="1400" b="1" dirty="0"/>
              <a:t>53.51/87.47		</a:t>
            </a:r>
            <a:r>
              <a:rPr lang="zh-CN" altLang="en-US" sz="1400" b="1" dirty="0"/>
              <a:t>两独有级联再和共有相加</a:t>
            </a:r>
            <a:r>
              <a:rPr lang="en-US" altLang="zh-CN" sz="1400" b="1" dirty="0"/>
              <a:t>    </a:t>
            </a:r>
            <a:r>
              <a:rPr lang="en-US" altLang="zh-CN" sz="1400" b="1" dirty="0">
                <a:solidFill>
                  <a:srgbClr val="24292E"/>
                </a:solidFill>
                <a:latin typeface="-apple-system"/>
              </a:rPr>
              <a:t> A+B-A B-C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en-US" altLang="zh-CN" sz="1400" b="1" dirty="0">
                <a:solidFill>
                  <a:srgbClr val="E30000"/>
                </a:solidFill>
              </a:rPr>
              <a:t>56.17/88.92</a:t>
            </a:r>
            <a:r>
              <a:rPr lang="en-US" altLang="zh-CN" sz="1400" b="1" dirty="0"/>
              <a:t>		4</a:t>
            </a:r>
            <a:r>
              <a:rPr lang="zh-CN" altLang="en-US" sz="1400" b="1" dirty="0"/>
              <a:t>部分相加                                 </a:t>
            </a:r>
            <a:r>
              <a:rPr lang="en-US" altLang="zh-CN" sz="1400" b="1" dirty="0">
                <a:solidFill>
                  <a:srgbClr val="24292E"/>
                </a:solidFill>
                <a:latin typeface="-apple-system"/>
              </a:rPr>
              <a:t> A1+A2+B-A+B-C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en-US" altLang="zh-CN" sz="1400" b="1" dirty="0"/>
              <a:t>55.89/88.72		4</a:t>
            </a:r>
            <a:r>
              <a:rPr lang="zh-CN" altLang="en-US" sz="1400" b="1" dirty="0"/>
              <a:t>部分相加                                 </a:t>
            </a:r>
            <a:r>
              <a:rPr lang="en-US" altLang="zh-CN" sz="1400" b="1" dirty="0">
                <a:solidFill>
                  <a:srgbClr val="24292E"/>
                </a:solidFill>
                <a:latin typeface="-apple-system"/>
              </a:rPr>
              <a:t> 0.25*A1+0.25*A2+0.25*B-A+0.25*B-C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en-US" altLang="zh-CN" sz="1400" b="1" dirty="0"/>
              <a:t>55.29/88.56		4</a:t>
            </a:r>
            <a:r>
              <a:rPr lang="zh-CN" altLang="en-US" sz="1400" b="1" dirty="0"/>
              <a:t>部分相加</a:t>
            </a:r>
            <a:r>
              <a:rPr lang="en-US" altLang="zh-CN" sz="1400" b="1" dirty="0"/>
              <a:t>                                  </a:t>
            </a:r>
            <a:r>
              <a:rPr lang="en-US" altLang="zh-CN" sz="1400" b="1" dirty="0">
                <a:solidFill>
                  <a:srgbClr val="24292E"/>
                </a:solidFill>
                <a:latin typeface="-apple-system"/>
              </a:rPr>
              <a:t>0.5*A1+0.5*A2+0.5*B-A+0.5*B-C</a:t>
            </a: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3216906416"/>
      </p:ext>
    </p:extLst>
  </p:cSld>
  <p:clrMapOvr>
    <a:masterClrMapping/>
  </p:clrMapOvr>
  <p:transition spd="slow" advTm="0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25B849E-8846-4AD3-8A91-D990A4D7C0CA}"/>
              </a:ext>
            </a:extLst>
          </p:cNvPr>
          <p:cNvSpPr/>
          <p:nvPr/>
        </p:nvSpPr>
        <p:spPr>
          <a:xfrm>
            <a:off x="2123728" y="4659982"/>
            <a:ext cx="5036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401</a:t>
            </a:r>
            <a:r>
              <a:rPr lang="zh-CN" altLang="en-US" dirty="0"/>
              <a:t>【4c级联】【仅独有特征】【4cpartSUM】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D4581E-29E5-44E1-86EC-ADB9E9D9E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17" y="2704559"/>
            <a:ext cx="2400000" cy="1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32E82D-9578-47D1-83A3-177DFE109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26" y="2705507"/>
            <a:ext cx="2400000" cy="18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9DEC63-E7EC-4A3F-AE32-69C6D4330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887" y="2704559"/>
            <a:ext cx="2400000" cy="180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EA0D69-F8F7-40E0-8D5F-D31D91E03D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887" y="696116"/>
            <a:ext cx="2400000" cy="18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7CBC435-5C48-4143-BB05-CD9E6FA1C6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3" y="688344"/>
            <a:ext cx="2400000" cy="180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C5FEC2B-45FA-4BEE-B9BD-D558164024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699542"/>
            <a:ext cx="2400000" cy="1800000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9CA6C137-67EA-41B4-BBD2-C7DE34CECDC1}"/>
              </a:ext>
            </a:extLst>
          </p:cNvPr>
          <p:cNvSpPr/>
          <p:nvPr/>
        </p:nvSpPr>
        <p:spPr>
          <a:xfrm>
            <a:off x="6660232" y="1048456"/>
            <a:ext cx="576064" cy="43204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5F3D1DD-F27F-4EA0-B32D-FE106FF5C49D}"/>
              </a:ext>
            </a:extLst>
          </p:cNvPr>
          <p:cNvSpPr/>
          <p:nvPr/>
        </p:nvSpPr>
        <p:spPr>
          <a:xfrm>
            <a:off x="6660232" y="3003798"/>
            <a:ext cx="576064" cy="43204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CC16E64-E23B-4C2F-B371-079E2A938ED7}"/>
              </a:ext>
            </a:extLst>
          </p:cNvPr>
          <p:cNvSpPr/>
          <p:nvPr/>
        </p:nvSpPr>
        <p:spPr>
          <a:xfrm>
            <a:off x="3995936" y="3013434"/>
            <a:ext cx="576064" cy="43204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5704880-0AFC-4004-927C-BB4CC0AD3552}"/>
              </a:ext>
            </a:extLst>
          </p:cNvPr>
          <p:cNvSpPr/>
          <p:nvPr/>
        </p:nvSpPr>
        <p:spPr>
          <a:xfrm>
            <a:off x="1403648" y="3023070"/>
            <a:ext cx="576064" cy="43204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09305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25B849E-8846-4AD3-8A91-D990A4D7C0CA}"/>
              </a:ext>
            </a:extLst>
          </p:cNvPr>
          <p:cNvSpPr/>
          <p:nvPr/>
        </p:nvSpPr>
        <p:spPr>
          <a:xfrm>
            <a:off x="2123728" y="4659982"/>
            <a:ext cx="5036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409</a:t>
            </a:r>
            <a:r>
              <a:rPr lang="zh-CN" altLang="en-US" dirty="0"/>
              <a:t>【4c级联】【仅独有特征】【4cpartSUM】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4F68092-76DB-4246-9C8F-68CF35D2E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3" y="2704559"/>
            <a:ext cx="2400000" cy="180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F699513-9DF9-41C9-9B1D-F62F53EAF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704559"/>
            <a:ext cx="2400000" cy="180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C05AE61-F4C5-408C-9129-979ED5799D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887" y="2704559"/>
            <a:ext cx="2400000" cy="180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F06ED00-83A4-4C38-92CB-3C8BF3DE1A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863" y="698966"/>
            <a:ext cx="2400000" cy="1800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D9A345C-C133-4E9A-A95C-5BD6438190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3" y="698966"/>
            <a:ext cx="2400000" cy="1800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F630AB4-1489-47F2-92D8-F68B4F9390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81" y="698966"/>
            <a:ext cx="2400000" cy="1800000"/>
          </a:xfrm>
          <a:prstGeom prst="rect">
            <a:avLst/>
          </a:prstGeom>
        </p:spPr>
      </p:pic>
      <p:sp>
        <p:nvSpPr>
          <p:cNvPr id="31" name="椭圆 30">
            <a:extLst>
              <a:ext uri="{FF2B5EF4-FFF2-40B4-BE49-F238E27FC236}">
                <a16:creationId xmlns:a16="http://schemas.microsoft.com/office/drawing/2014/main" id="{0553DC0D-0B60-4EB2-A61E-62BC5851D733}"/>
              </a:ext>
            </a:extLst>
          </p:cNvPr>
          <p:cNvSpPr/>
          <p:nvPr/>
        </p:nvSpPr>
        <p:spPr>
          <a:xfrm>
            <a:off x="6584620" y="1192003"/>
            <a:ext cx="576064" cy="43204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5B1BE52-78FA-4A32-888F-FA272D882B0A}"/>
              </a:ext>
            </a:extLst>
          </p:cNvPr>
          <p:cNvSpPr/>
          <p:nvPr/>
        </p:nvSpPr>
        <p:spPr>
          <a:xfrm>
            <a:off x="6584620" y="3172511"/>
            <a:ext cx="576064" cy="43204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029463E-AB7E-4B5E-97F3-E370FE2984E3}"/>
              </a:ext>
            </a:extLst>
          </p:cNvPr>
          <p:cNvSpPr/>
          <p:nvPr/>
        </p:nvSpPr>
        <p:spPr>
          <a:xfrm>
            <a:off x="3995936" y="3219822"/>
            <a:ext cx="576064" cy="43204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8764076-76CB-43D5-883E-B385FEAB1956}"/>
              </a:ext>
            </a:extLst>
          </p:cNvPr>
          <p:cNvSpPr/>
          <p:nvPr/>
        </p:nvSpPr>
        <p:spPr>
          <a:xfrm>
            <a:off x="1424674" y="3219822"/>
            <a:ext cx="576064" cy="43204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73066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13824"/>
  <p:tag name="MH_LIBRARY" val="GRAPHIC"/>
  <p:tag name="MH_ORDER" val="Freeform 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8"/>
  <p:tag name="KSO_WM_TAG_VERSION" val="1.0"/>
  <p:tag name="KSO_WM_SLIDE_ID" val="custom160118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8_29*i*0"/>
  <p:tag name="KSO_WM_TEMPLATE_CATEGORY" val="custom"/>
  <p:tag name="KSO_WM_TEMPLATE_INDEX" val="1601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30*a*1"/>
  <p:tag name="KSO_WM_UNIT_CLEAR" val="1"/>
  <p:tag name="KSO_WM_UNIT_LAYERLEVEL" val="1"/>
  <p:tag name="KSO_WM_UNIT_VALUE" val="4"/>
  <p:tag name="KSO_WM_UNIT_ISCONTENTSTITLE" val="0"/>
  <p:tag name="KSO_WM_UNIT_HIGHLIGHT" val="0"/>
  <p:tag name="KSO_WM_UNIT_COMPATIBLE" val="0"/>
  <p:tag name="KSO_WM_UNIT_PRESET_TEXT" val="THANKS"/>
</p:tagLst>
</file>

<file path=ppt/theme/theme1.xml><?xml version="1.0" encoding="utf-8"?>
<a:theme xmlns:a="http://schemas.openxmlformats.org/drawingml/2006/main" name="Office 主题​​">
  <a:themeElements>
    <a:clrScheme name="自定义 223">
      <a:dk1>
        <a:sysClr val="windowText" lastClr="000000"/>
      </a:dk1>
      <a:lt1>
        <a:sysClr val="window" lastClr="FFFFFF"/>
      </a:lt1>
      <a:dk2>
        <a:srgbClr val="959596"/>
      </a:dk2>
      <a:lt2>
        <a:srgbClr val="D9D9D9"/>
      </a:lt2>
      <a:accent1>
        <a:srgbClr val="2B6F7D"/>
      </a:accent1>
      <a:accent2>
        <a:srgbClr val="1C9494"/>
      </a:accent2>
      <a:accent3>
        <a:srgbClr val="7CB554"/>
      </a:accent3>
      <a:accent4>
        <a:srgbClr val="FAC14D"/>
      </a:accent4>
      <a:accent5>
        <a:srgbClr val="F95647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03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2CBEBB"/>
      </a:accent1>
      <a:accent2>
        <a:srgbClr val="40D096"/>
      </a:accent2>
      <a:accent3>
        <a:srgbClr val="CAD40A"/>
      </a:accent3>
      <a:accent4>
        <a:srgbClr val="FFBE16"/>
      </a:accent4>
      <a:accent5>
        <a:srgbClr val="FF7F41"/>
      </a:accent5>
      <a:accent6>
        <a:srgbClr val="FFC000"/>
      </a:accent6>
      <a:hlink>
        <a:srgbClr val="00B0F0"/>
      </a:hlink>
      <a:folHlink>
        <a:srgbClr val="7F7F7F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539</Words>
  <Application>Microsoft Office PowerPoint</Application>
  <PresentationFormat>全屏显示(16:9)</PresentationFormat>
  <Paragraphs>331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-apple-system</vt:lpstr>
      <vt:lpstr>SFMono-Regular</vt:lpstr>
      <vt:lpstr>华文细黑</vt:lpstr>
      <vt:lpstr>微软雅黑</vt:lpstr>
      <vt:lpstr>Arial</vt:lpstr>
      <vt:lpstr>Bernard MT Condensed</vt:lpstr>
      <vt:lpstr>Calibri</vt:lpstr>
      <vt:lpstr>Wingdings</vt:lpstr>
      <vt:lpstr>Office 主题​​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weiwen zhang</cp:lastModifiedBy>
  <cp:revision>861</cp:revision>
  <dcterms:created xsi:type="dcterms:W3CDTF">2015-04-24T01:01:00Z</dcterms:created>
  <dcterms:modified xsi:type="dcterms:W3CDTF">2018-12-26T06:10:04Z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