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>
      <p:cViewPr varScale="1">
        <p:scale>
          <a:sx n="82" d="100"/>
          <a:sy n="82" d="100"/>
        </p:scale>
        <p:origin x="-1493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E7FD1-329C-442A-865F-606706CC9DFF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01851-CD6B-47E8-9DA1-B8AF7902D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</p:txBody>
      </p:sp>
      <p:sp>
        <p:nvSpPr>
          <p:cNvPr id="104862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04768-C249-4E86-BF62-943528A1759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3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04768-C249-4E86-BF62-943528A1759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4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04768-C249-4E86-BF62-943528A1759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65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04768-C249-4E86-BF62-943528A1759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6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04768-C249-4E86-BF62-943528A1759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dirty="0" smtClean="0"/>
          </a:p>
        </p:txBody>
      </p:sp>
      <p:sp>
        <p:nvSpPr>
          <p:cNvPr id="104868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04768-C249-4E86-BF62-943528A1759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9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04768-C249-4E86-BF62-943528A17594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5"/>
          <p:cNvSpPr>
            <a:spLocks noChangeArrowheads="1"/>
          </p:cNvSpPr>
          <p:nvPr/>
        </p:nvSpPr>
        <p:spPr bwMode="auto">
          <a:xfrm>
            <a:off x="1191" y="3475893"/>
            <a:ext cx="9142810" cy="3386137"/>
          </a:xfrm>
          <a:prstGeom prst="rect">
            <a:avLst/>
          </a:prstGeom>
          <a:solidFill>
            <a:srgbClr val="57676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587" name="Freeform 6"/>
          <p:cNvSpPr/>
          <p:nvPr/>
        </p:nvSpPr>
        <p:spPr bwMode="auto">
          <a:xfrm>
            <a:off x="0" y="0"/>
            <a:ext cx="9142810" cy="5676900"/>
          </a:xfrm>
          <a:custGeom>
            <a:avLst/>
            <a:gdLst>
              <a:gd name="T0" fmla="*/ 0 w 9320"/>
              <a:gd name="T1" fmla="*/ 3364 h 4339"/>
              <a:gd name="T2" fmla="*/ 4817 w 9320"/>
              <a:gd name="T3" fmla="*/ 4339 h 4339"/>
              <a:gd name="T4" fmla="*/ 9320 w 9320"/>
              <a:gd name="T5" fmla="*/ 3364 h 4339"/>
              <a:gd name="T6" fmla="*/ 9320 w 9320"/>
              <a:gd name="T7" fmla="*/ 0 h 4339"/>
              <a:gd name="T8" fmla="*/ 0 w 9320"/>
              <a:gd name="T9" fmla="*/ 0 h 4339"/>
              <a:gd name="T10" fmla="*/ 0 w 9320"/>
              <a:gd name="T11" fmla="*/ 3364 h 4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20" h="4339">
                <a:moveTo>
                  <a:pt x="0" y="3364"/>
                </a:moveTo>
                <a:cubicBezTo>
                  <a:pt x="0" y="3364"/>
                  <a:pt x="1551" y="4339"/>
                  <a:pt x="4817" y="4339"/>
                </a:cubicBezTo>
                <a:cubicBezTo>
                  <a:pt x="8083" y="4339"/>
                  <a:pt x="9320" y="3364"/>
                  <a:pt x="9320" y="3364"/>
                </a:cubicBezTo>
                <a:cubicBezTo>
                  <a:pt x="9320" y="0"/>
                  <a:pt x="9320" y="0"/>
                  <a:pt x="9320" y="0"/>
                </a:cubicBezTo>
                <a:cubicBezTo>
                  <a:pt x="0" y="0"/>
                  <a:pt x="0" y="0"/>
                  <a:pt x="0" y="0"/>
                </a:cubicBezTo>
                <a:lnTo>
                  <a:pt x="0" y="3364"/>
                </a:lnTo>
                <a:close/>
              </a:path>
            </a:pathLst>
          </a:custGeom>
          <a:solidFill>
            <a:srgbClr val="00A89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588" name="文本框 9"/>
          <p:cNvSpPr txBox="1"/>
          <p:nvPr/>
        </p:nvSpPr>
        <p:spPr>
          <a:xfrm>
            <a:off x="1352432" y="1961900"/>
            <a:ext cx="5571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目标检测之</a:t>
            </a:r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YOLO</a:t>
            </a:r>
            <a:endParaRPr lang="zh-CN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9" name="矩形 8"/>
          <p:cNvSpPr>
            <a:spLocks noChangeArrowheads="1"/>
          </p:cNvSpPr>
          <p:nvPr/>
        </p:nvSpPr>
        <p:spPr bwMode="auto">
          <a:xfrm>
            <a:off x="5725174" y="4438483"/>
            <a:ext cx="1107997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高铭阳</a:t>
            </a:r>
          </a:p>
        </p:txBody>
      </p:sp>
      <p:sp>
        <p:nvSpPr>
          <p:cNvPr id="1048590" name="KSO_Shape"/>
          <p:cNvSpPr/>
          <p:nvPr/>
        </p:nvSpPr>
        <p:spPr bwMode="auto">
          <a:xfrm>
            <a:off x="5214637" y="4443537"/>
            <a:ext cx="278836" cy="451556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rgbClr val="57676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47474"/>
              </a:solidFill>
            </a:endParaRPr>
          </a:p>
        </p:txBody>
      </p:sp>
      <p:cxnSp>
        <p:nvCxnSpPr>
          <p:cNvPr id="3145728" name="直接连接符 32"/>
          <p:cNvCxnSpPr>
            <a:cxnSpLocks/>
          </p:cNvCxnSpPr>
          <p:nvPr/>
        </p:nvCxnSpPr>
        <p:spPr>
          <a:xfrm>
            <a:off x="5626710" y="4894102"/>
            <a:ext cx="1385834" cy="0"/>
          </a:xfrm>
          <a:prstGeom prst="line">
            <a:avLst/>
          </a:prstGeom>
          <a:ln>
            <a:solidFill>
              <a:srgbClr val="5767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5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矩形 1"/>
          <p:cNvSpPr>
            <a:spLocks noChangeArrowheads="1"/>
          </p:cNvSpPr>
          <p:nvPr/>
        </p:nvSpPr>
        <p:spPr bwMode="auto">
          <a:xfrm>
            <a:off x="153592" y="198342"/>
            <a:ext cx="3306116" cy="510778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NMS(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非极大值抑制</a:t>
            </a:r>
            <a:r>
              <a:rPr lang="en-US" altLang="zh-CN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85" name="圆角矩形 5"/>
          <p:cNvSpPr/>
          <p:nvPr/>
        </p:nvSpPr>
        <p:spPr>
          <a:xfrm>
            <a:off x="27508" y="166316"/>
            <a:ext cx="94060" cy="64293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0971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9854" y="809253"/>
            <a:ext cx="6223379" cy="57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86" name="TextBox 1"/>
          <p:cNvSpPr txBox="1"/>
          <p:nvPr/>
        </p:nvSpPr>
        <p:spPr>
          <a:xfrm>
            <a:off x="685800" y="3140786"/>
            <a:ext cx="134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降序排列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7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矩形 1"/>
          <p:cNvSpPr>
            <a:spLocks noChangeArrowheads="1"/>
          </p:cNvSpPr>
          <p:nvPr/>
        </p:nvSpPr>
        <p:spPr bwMode="auto">
          <a:xfrm>
            <a:off x="153592" y="198342"/>
            <a:ext cx="3306116" cy="510778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NMS(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非极大值抑制</a:t>
            </a:r>
            <a:r>
              <a:rPr lang="en-US" altLang="zh-CN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85" name="圆角矩形 5"/>
          <p:cNvSpPr/>
          <p:nvPr/>
        </p:nvSpPr>
        <p:spPr>
          <a:xfrm>
            <a:off x="27508" y="166316"/>
            <a:ext cx="94060" cy="64293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8892480" cy="435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583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矩形 1"/>
          <p:cNvSpPr>
            <a:spLocks noChangeArrowheads="1"/>
          </p:cNvSpPr>
          <p:nvPr/>
        </p:nvSpPr>
        <p:spPr bwMode="auto">
          <a:xfrm>
            <a:off x="153592" y="198342"/>
            <a:ext cx="3306116" cy="510778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NMS(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非极大值抑制</a:t>
            </a:r>
            <a:r>
              <a:rPr lang="en-US" altLang="zh-CN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85" name="圆角矩形 5"/>
          <p:cNvSpPr/>
          <p:nvPr/>
        </p:nvSpPr>
        <p:spPr>
          <a:xfrm>
            <a:off x="27508" y="166316"/>
            <a:ext cx="94060" cy="64293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" y="1268760"/>
            <a:ext cx="9144000" cy="429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10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矩形 1"/>
          <p:cNvSpPr>
            <a:spLocks noChangeArrowheads="1"/>
          </p:cNvSpPr>
          <p:nvPr/>
        </p:nvSpPr>
        <p:spPr bwMode="auto">
          <a:xfrm>
            <a:off x="153592" y="198342"/>
            <a:ext cx="3306116" cy="510778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NMS(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非极大值抑制</a:t>
            </a:r>
            <a:r>
              <a:rPr lang="en-US" altLang="zh-CN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85" name="圆角矩形 5"/>
          <p:cNvSpPr/>
          <p:nvPr/>
        </p:nvSpPr>
        <p:spPr>
          <a:xfrm>
            <a:off x="27508" y="166316"/>
            <a:ext cx="94060" cy="64293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5169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08720"/>
            <a:ext cx="5837237" cy="518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9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矩形 1"/>
          <p:cNvSpPr>
            <a:spLocks noChangeArrowheads="1"/>
          </p:cNvSpPr>
          <p:nvPr/>
        </p:nvSpPr>
        <p:spPr bwMode="auto">
          <a:xfrm>
            <a:off x="153592" y="198342"/>
            <a:ext cx="3306116" cy="510778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NMS(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非极大值抑制</a:t>
            </a:r>
            <a:r>
              <a:rPr lang="en-US" altLang="zh-CN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93" name="圆角矩形 5"/>
          <p:cNvSpPr/>
          <p:nvPr/>
        </p:nvSpPr>
        <p:spPr>
          <a:xfrm>
            <a:off x="27508" y="166316"/>
            <a:ext cx="94060" cy="64293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09717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67083" y="777224"/>
            <a:ext cx="3257550" cy="55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94" name="矩形 1"/>
          <p:cNvSpPr/>
          <p:nvPr/>
        </p:nvSpPr>
        <p:spPr>
          <a:xfrm>
            <a:off x="842749" y="2341561"/>
            <a:ext cx="29371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BBx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，若有某个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类别边框置信度非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BBx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这个类别的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输出框。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41889"/>
            <a:ext cx="3757613" cy="313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7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矩形 1"/>
          <p:cNvSpPr>
            <a:spLocks noChangeArrowheads="1"/>
          </p:cNvSpPr>
          <p:nvPr/>
        </p:nvSpPr>
        <p:spPr bwMode="auto">
          <a:xfrm>
            <a:off x="153591" y="198343"/>
            <a:ext cx="1377500" cy="646986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</a:t>
            </a:r>
            <a:endParaRPr lang="zh-CN" altLang="en-US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20" name="圆角矩形 5"/>
          <p:cNvSpPr/>
          <p:nvPr/>
        </p:nvSpPr>
        <p:spPr>
          <a:xfrm>
            <a:off x="27508" y="166316"/>
            <a:ext cx="94060" cy="64293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097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592" y="1821147"/>
            <a:ext cx="8792570" cy="304606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21" name="TextBox 1"/>
          <p:cNvSpPr txBox="1"/>
          <p:nvPr/>
        </p:nvSpPr>
        <p:spPr>
          <a:xfrm>
            <a:off x="1259632" y="326321"/>
            <a:ext cx="8042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Only Look Once: Unified, Real-Time Object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Detection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22" name="TextBox 2"/>
          <p:cNvSpPr txBox="1"/>
          <p:nvPr/>
        </p:nvSpPr>
        <p:spPr>
          <a:xfrm>
            <a:off x="74538" y="5041956"/>
            <a:ext cx="8871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          将</a:t>
            </a:r>
            <a:r>
              <a:rPr lang="zh-CN" altLang="en-US" sz="1600" dirty="0"/>
              <a:t>一幅图像分成</a:t>
            </a:r>
            <a:r>
              <a:rPr lang="en-US" altLang="zh-CN" sz="1600" dirty="0" err="1"/>
              <a:t>SxS</a:t>
            </a:r>
            <a:r>
              <a:rPr lang="zh-CN" altLang="en-US" sz="1600" dirty="0"/>
              <a:t>个网格</a:t>
            </a:r>
            <a:r>
              <a:rPr lang="en-US" altLang="zh-CN" sz="1600" dirty="0"/>
              <a:t>(grid cell)</a:t>
            </a:r>
            <a:r>
              <a:rPr lang="zh-CN" altLang="en-US" sz="1600" dirty="0"/>
              <a:t>，如果某个</a:t>
            </a:r>
            <a:r>
              <a:rPr lang="en-US" altLang="zh-CN" sz="1600" dirty="0"/>
              <a:t>object</a:t>
            </a:r>
            <a:r>
              <a:rPr lang="zh-CN" altLang="en-US" sz="1600" dirty="0"/>
              <a:t>的中心 落在这个网格中，则这个网格就</a:t>
            </a:r>
            <a:r>
              <a:rPr lang="zh-CN" altLang="en-US" sz="1600" dirty="0" smtClean="0"/>
              <a:t>负责预测</a:t>
            </a:r>
            <a:r>
              <a:rPr lang="zh-CN" altLang="en-US" sz="1600" dirty="0"/>
              <a:t>这个</a:t>
            </a:r>
            <a:r>
              <a:rPr lang="en-US" altLang="zh-CN" sz="1600" dirty="0"/>
              <a:t>object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          输出</a:t>
            </a:r>
            <a:r>
              <a:rPr lang="zh-CN" altLang="en-US" sz="1600" dirty="0"/>
              <a:t>就是</a:t>
            </a:r>
            <a:r>
              <a:rPr lang="en-US" altLang="zh-CN" sz="1600" dirty="0"/>
              <a:t>S x S x (5*B+C)</a:t>
            </a:r>
            <a:r>
              <a:rPr lang="zh-CN" altLang="en-US" sz="1600" dirty="0"/>
              <a:t>的一个</a:t>
            </a:r>
            <a:r>
              <a:rPr lang="en-US" altLang="zh-CN" sz="1600" dirty="0"/>
              <a:t>tensor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06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矩形 1"/>
          <p:cNvSpPr>
            <a:spLocks noChangeArrowheads="1"/>
          </p:cNvSpPr>
          <p:nvPr/>
        </p:nvSpPr>
        <p:spPr bwMode="auto">
          <a:xfrm>
            <a:off x="153591" y="198342"/>
            <a:ext cx="1667986" cy="57888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网络结构</a:t>
            </a:r>
          </a:p>
        </p:txBody>
      </p:sp>
      <p:sp>
        <p:nvSpPr>
          <p:cNvPr id="1048636" name="圆角矩形 5"/>
          <p:cNvSpPr/>
          <p:nvPr/>
        </p:nvSpPr>
        <p:spPr>
          <a:xfrm>
            <a:off x="27508" y="166316"/>
            <a:ext cx="94060" cy="64293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2859" y="996286"/>
            <a:ext cx="7470986" cy="52816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421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矩形 1"/>
          <p:cNvSpPr>
            <a:spLocks noChangeArrowheads="1"/>
          </p:cNvSpPr>
          <p:nvPr/>
        </p:nvSpPr>
        <p:spPr bwMode="auto">
          <a:xfrm>
            <a:off x="153591" y="198342"/>
            <a:ext cx="2750364" cy="57888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张量的解析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41" name="圆角矩形 5"/>
          <p:cNvSpPr/>
          <p:nvPr/>
        </p:nvSpPr>
        <p:spPr>
          <a:xfrm>
            <a:off x="27508" y="166316"/>
            <a:ext cx="94060" cy="64293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8515" y="678851"/>
            <a:ext cx="6789296" cy="5489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808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矩形 1"/>
          <p:cNvSpPr>
            <a:spLocks noChangeArrowheads="1"/>
          </p:cNvSpPr>
          <p:nvPr/>
        </p:nvSpPr>
        <p:spPr bwMode="auto">
          <a:xfrm>
            <a:off x="153591" y="198342"/>
            <a:ext cx="1667986" cy="57888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几个概率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46" name="圆角矩形 5"/>
          <p:cNvSpPr/>
          <p:nvPr/>
        </p:nvSpPr>
        <p:spPr>
          <a:xfrm>
            <a:off x="27508" y="166316"/>
            <a:ext cx="94060" cy="64293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4194307" name="对象 29"/>
          <p:cNvGraphicFramePr>
            <a:graphicFrameLocks noChangeAspect="1"/>
          </p:cNvGraphicFramePr>
          <p:nvPr/>
        </p:nvGraphicFramePr>
        <p:xfrm>
          <a:off x="1304925" y="4633914"/>
          <a:ext cx="197644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4925" y="4633914"/>
                        <a:ext cx="197644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47" name="TextBox 30"/>
          <p:cNvSpPr txBox="1"/>
          <p:nvPr/>
        </p:nvSpPr>
        <p:spPr>
          <a:xfrm>
            <a:off x="551025" y="1311028"/>
            <a:ext cx="170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网格类别概率：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48" name="TextBox 31"/>
          <p:cNvSpPr txBox="1"/>
          <p:nvPr/>
        </p:nvSpPr>
        <p:spPr>
          <a:xfrm>
            <a:off x="551026" y="2668620"/>
            <a:ext cx="3156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Bounding Box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置信度：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49" name="TextBox 32"/>
          <p:cNvSpPr txBox="1"/>
          <p:nvPr/>
        </p:nvSpPr>
        <p:spPr>
          <a:xfrm>
            <a:off x="551025" y="4165685"/>
            <a:ext cx="3660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边框类别置信度：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251195"/>
              </p:ext>
            </p:extLst>
          </p:nvPr>
        </p:nvGraphicFramePr>
        <p:xfrm>
          <a:off x="2258134" y="1711138"/>
          <a:ext cx="3105954" cy="653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6" imgW="1206360" imgH="253800" progId="Equation.DSMT4">
                  <p:embed/>
                </p:oleObj>
              </mc:Choice>
              <mc:Fallback>
                <p:oleObj name="Equation" r:id="rId6" imgW="1206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58134" y="1711138"/>
                        <a:ext cx="3105954" cy="653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81066"/>
              </p:ext>
            </p:extLst>
          </p:nvPr>
        </p:nvGraphicFramePr>
        <p:xfrm>
          <a:off x="1924050" y="3141663"/>
          <a:ext cx="556101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8" imgW="2082600" imgH="253800" progId="Equation.DSMT4">
                  <p:embed/>
                </p:oleObj>
              </mc:Choice>
              <mc:Fallback>
                <p:oleObj name="Equation" r:id="rId8" imgW="2082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24050" y="3141663"/>
                        <a:ext cx="5561013" cy="67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624944"/>
              </p:ext>
            </p:extLst>
          </p:nvPr>
        </p:nvGraphicFramePr>
        <p:xfrm>
          <a:off x="184423" y="4797152"/>
          <a:ext cx="8720917" cy="59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10" imgW="3733560" imgH="253800" progId="Equation.DSMT4">
                  <p:embed/>
                </p:oleObj>
              </mc:Choice>
              <mc:Fallback>
                <p:oleObj name="Equation" r:id="rId10" imgW="3733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4423" y="4797152"/>
                        <a:ext cx="8720917" cy="593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909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27394" y="2975212"/>
            <a:ext cx="1570382" cy="369332"/>
          </a:xfrm>
          <a:prstGeom prst="rect">
            <a:avLst/>
          </a:prstGeom>
          <a:blipFill rotWithShape="1">
            <a:blip r:embed="rId3"/>
            <a:stretch>
              <a:fillRect b="-9836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pic>
        <p:nvPicPr>
          <p:cNvPr id="20971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5657" y="834608"/>
            <a:ext cx="7244029" cy="5566809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54" name="矩形 1"/>
          <p:cNvSpPr>
            <a:spLocks noChangeArrowheads="1"/>
          </p:cNvSpPr>
          <p:nvPr/>
        </p:nvSpPr>
        <p:spPr bwMode="auto">
          <a:xfrm>
            <a:off x="153591" y="198342"/>
            <a:ext cx="1667986" cy="57888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损失函数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55" name="圆角矩形 27"/>
          <p:cNvSpPr/>
          <p:nvPr/>
        </p:nvSpPr>
        <p:spPr>
          <a:xfrm>
            <a:off x="27508" y="166316"/>
            <a:ext cx="94060" cy="64293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48656" name="左大括号 2"/>
          <p:cNvSpPr/>
          <p:nvPr/>
        </p:nvSpPr>
        <p:spPr>
          <a:xfrm>
            <a:off x="1426473" y="1139585"/>
            <a:ext cx="98367" cy="188339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57" name="TextBox 3"/>
          <p:cNvSpPr txBox="1"/>
          <p:nvPr/>
        </p:nvSpPr>
        <p:spPr>
          <a:xfrm>
            <a:off x="-153787" y="1630905"/>
            <a:ext cx="16294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坐标误差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IOU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较大的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BBx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58" name="左大括号 30"/>
          <p:cNvSpPr/>
          <p:nvPr/>
        </p:nvSpPr>
        <p:spPr>
          <a:xfrm>
            <a:off x="2944505" y="3212276"/>
            <a:ext cx="98367" cy="188339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59" name="TextBox 24"/>
          <p:cNvSpPr txBox="1"/>
          <p:nvPr/>
        </p:nvSpPr>
        <p:spPr>
          <a:xfrm>
            <a:off x="779086" y="3930554"/>
            <a:ext cx="216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IOU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confidence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）误差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60" name="TextBox 32"/>
          <p:cNvSpPr txBox="1"/>
          <p:nvPr/>
        </p:nvSpPr>
        <p:spPr>
          <a:xfrm>
            <a:off x="2292825" y="5463652"/>
            <a:ext cx="2149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分类误差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（物体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中心落入的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61" name="矩形 4"/>
          <p:cNvSpPr/>
          <p:nvPr/>
        </p:nvSpPr>
        <p:spPr>
          <a:xfrm>
            <a:off x="6804248" y="4630801"/>
            <a:ext cx="2770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（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没有物体中心落入的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935676"/>
            <a:ext cx="243046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14" name="Picture 4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109138"/>
            <a:ext cx="6298725" cy="36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98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圆角矩形 5"/>
          <p:cNvSpPr/>
          <p:nvPr/>
        </p:nvSpPr>
        <p:spPr>
          <a:xfrm>
            <a:off x="27508" y="166316"/>
            <a:ext cx="94060" cy="64293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48671" name="TextBox 1"/>
          <p:cNvSpPr txBox="1"/>
          <p:nvPr/>
        </p:nvSpPr>
        <p:spPr>
          <a:xfrm>
            <a:off x="1310184" y="1337482"/>
            <a:ext cx="584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测试：利用训练好的网络，输入图片，直接给出</a:t>
            </a:r>
            <a:r>
              <a:rPr lang="en-US" altLang="zh-CN" dirty="0" smtClean="0"/>
              <a:t>Bounding Box</a:t>
            </a:r>
            <a:r>
              <a:rPr lang="zh-CN" altLang="en-US" dirty="0" smtClean="0"/>
              <a:t>和对应的物体</a:t>
            </a:r>
            <a:endParaRPr lang="zh-CN" altLang="en-US" dirty="0"/>
          </a:p>
        </p:txBody>
      </p:sp>
      <p:sp>
        <p:nvSpPr>
          <p:cNvPr id="1048672" name="TextBox 2"/>
          <p:cNvSpPr txBox="1"/>
          <p:nvPr/>
        </p:nvSpPr>
        <p:spPr>
          <a:xfrm>
            <a:off x="1310184" y="2060813"/>
            <a:ext cx="6254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网络输出</a:t>
            </a:r>
            <a:r>
              <a:rPr lang="en-US" altLang="zh-CN" dirty="0" smtClean="0"/>
              <a:t>7</a:t>
            </a:r>
            <a:r>
              <a:rPr lang="zh-CN" altLang="en-US" dirty="0" smtClean="0"/>
              <a:t>*</a:t>
            </a:r>
            <a:r>
              <a:rPr lang="en-US" altLang="zh-CN" dirty="0" smtClean="0"/>
              <a:t>7</a:t>
            </a:r>
            <a:r>
              <a:rPr lang="zh-CN" altLang="en-US" dirty="0" smtClean="0"/>
              <a:t>*</a:t>
            </a:r>
            <a:r>
              <a:rPr lang="en-US" altLang="zh-CN" dirty="0" smtClean="0"/>
              <a:t>30</a:t>
            </a:r>
            <a:r>
              <a:rPr lang="zh-CN" altLang="en-US" dirty="0" smtClean="0"/>
              <a:t>的张量，包括</a:t>
            </a:r>
            <a:endParaRPr lang="en-US" altLang="zh-CN" dirty="0" smtClean="0"/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Bounding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置信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dirty="0" smtClean="0"/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graphicFrame>
        <p:nvGraphicFramePr>
          <p:cNvPr id="4194308" name="对象 9"/>
          <p:cNvGraphicFramePr>
            <a:graphicFrameLocks noChangeAspect="1"/>
          </p:cNvGraphicFramePr>
          <p:nvPr/>
        </p:nvGraphicFramePr>
        <p:xfrm>
          <a:off x="1378024" y="3561138"/>
          <a:ext cx="1615272" cy="478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3" imgW="1143000" imgH="253800" progId="Equation.DSMT4">
                  <p:embed/>
                </p:oleObj>
              </mc:Choice>
              <mc:Fallback>
                <p:oleObj name="Equation" r:id="rId3" imgW="1143000" imgH="253800" progId="Equation.DSMT4">
                  <p:embed/>
                  <p:pic>
                    <p:nvPicPr>
                      <p:cNvPr id="0" name=""/>
                      <p:cNvPicPr>
                        <a:picLocks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8024" y="3561138"/>
                        <a:ext cx="1615272" cy="478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9" name="对象 10"/>
          <p:cNvGraphicFramePr>
            <a:graphicFrameLocks noChangeAspect="1"/>
          </p:cNvGraphicFramePr>
          <p:nvPr/>
        </p:nvGraphicFramePr>
        <p:xfrm>
          <a:off x="1356272" y="2696914"/>
          <a:ext cx="2927419" cy="482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5" imgW="2057400" imgH="253800" progId="Equation.DSMT4">
                  <p:embed/>
                </p:oleObj>
              </mc:Choice>
              <mc:Fallback>
                <p:oleObj name="Equation" r:id="rId5" imgW="2057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272" y="2696914"/>
                        <a:ext cx="2927419" cy="482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9716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538" y="198343"/>
            <a:ext cx="8961957" cy="64927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653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5183"/>
            <a:ext cx="7488832" cy="577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524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矩形 3"/>
          <p:cNvSpPr>
            <a:spLocks noChangeArrowheads="1"/>
          </p:cNvSpPr>
          <p:nvPr/>
        </p:nvSpPr>
        <p:spPr bwMode="auto">
          <a:xfrm>
            <a:off x="4648932" y="2371204"/>
            <a:ext cx="1826141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</a:p>
        </p:txBody>
      </p:sp>
      <p:sp>
        <p:nvSpPr>
          <p:cNvPr id="1048675" name="矩形 30"/>
          <p:cNvSpPr>
            <a:spLocks noChangeArrowheads="1"/>
          </p:cNvSpPr>
          <p:nvPr/>
        </p:nvSpPr>
        <p:spPr bwMode="auto">
          <a:xfrm>
            <a:off x="4609641" y="2987153"/>
            <a:ext cx="1936749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选题研究结果</a:t>
            </a:r>
          </a:p>
        </p:txBody>
      </p:sp>
      <p:sp>
        <p:nvSpPr>
          <p:cNvPr id="1048676" name="矩形 32"/>
          <p:cNvSpPr>
            <a:spLocks noChangeArrowheads="1"/>
          </p:cNvSpPr>
          <p:nvPr/>
        </p:nvSpPr>
        <p:spPr bwMode="auto">
          <a:xfrm>
            <a:off x="4609641" y="3377678"/>
            <a:ext cx="1936749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选题实践验证</a:t>
            </a:r>
          </a:p>
        </p:txBody>
      </p:sp>
      <p:sp>
        <p:nvSpPr>
          <p:cNvPr id="1048677" name="矩形 33"/>
          <p:cNvSpPr>
            <a:spLocks noChangeArrowheads="1"/>
          </p:cNvSpPr>
          <p:nvPr/>
        </p:nvSpPr>
        <p:spPr bwMode="auto">
          <a:xfrm>
            <a:off x="4600116" y="3811065"/>
            <a:ext cx="1936749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论文整体总结</a:t>
            </a:r>
          </a:p>
        </p:txBody>
      </p:sp>
      <p:sp>
        <p:nvSpPr>
          <p:cNvPr id="1048678" name="圆角矩形 23"/>
          <p:cNvSpPr/>
          <p:nvPr/>
        </p:nvSpPr>
        <p:spPr>
          <a:xfrm>
            <a:off x="27508" y="166316"/>
            <a:ext cx="94060" cy="64293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48679" name="矩形 1"/>
          <p:cNvSpPr>
            <a:spLocks noChangeArrowheads="1"/>
          </p:cNvSpPr>
          <p:nvPr/>
        </p:nvSpPr>
        <p:spPr bwMode="auto">
          <a:xfrm>
            <a:off x="153592" y="198342"/>
            <a:ext cx="4238254" cy="510778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NMS(</a:t>
            </a:r>
            <a:r>
              <a:rPr lang="zh-CN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非极大值抑制</a:t>
            </a:r>
            <a:r>
              <a:rPr lang="en-US" altLang="zh-CN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7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204" y="777224"/>
            <a:ext cx="7731457" cy="5841256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80" name="TextBox 1"/>
          <p:cNvSpPr txBox="1"/>
          <p:nvPr/>
        </p:nvSpPr>
        <p:spPr>
          <a:xfrm>
            <a:off x="4391846" y="3740125"/>
            <a:ext cx="150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如果得分小于阈值，则置为零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60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4" grpId="0"/>
      <p:bldP spid="1048675" grpId="0"/>
      <p:bldP spid="1048676" grpId="0"/>
      <p:bldP spid="104867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261</Words>
  <Application>Microsoft Office PowerPoint</Application>
  <PresentationFormat>全屏显示(4:3)</PresentationFormat>
  <Paragraphs>47</Paragraphs>
  <Slides>14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Office 主题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 Yang</dc:creator>
  <cp:lastModifiedBy>Ming Yang</cp:lastModifiedBy>
  <cp:revision>13</cp:revision>
  <dcterms:created xsi:type="dcterms:W3CDTF">2019-01-07T15:21:41Z</dcterms:created>
  <dcterms:modified xsi:type="dcterms:W3CDTF">2019-01-08T14:57:41Z</dcterms:modified>
</cp:coreProperties>
</file>