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7" autoAdjust="0"/>
    <p:restoredTop sz="94660"/>
  </p:normalViewPr>
  <p:slideViewPr>
    <p:cSldViewPr snapToGrid="0">
      <p:cViewPr>
        <p:scale>
          <a:sx n="94" d="100"/>
          <a:sy n="94" d="100"/>
        </p:scale>
        <p:origin x="6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466-6139-409E-A605-854D6CC843E0}"/>
              </a:ext>
            </a:extLst>
          </p:cNvPr>
          <p:cNvSpPr>
            <a:spLocks noGrp="1"/>
          </p:cNvSpPr>
          <p:nvPr>
            <p:ph type="ctrTitle"/>
          </p:nvPr>
        </p:nvSpPr>
        <p:spPr>
          <a:xfrm>
            <a:off x="684212" y="1528232"/>
            <a:ext cx="8001000" cy="2971801"/>
          </a:xfrm>
        </p:spPr>
        <p:txBody>
          <a:bodyPr>
            <a:normAutofit fontScale="90000"/>
          </a:bodyPr>
          <a:lstStyle/>
          <a:p>
            <a:r>
              <a:rPr lang="en-US" dirty="0" err="1"/>
              <a:t>AutoAugment</a:t>
            </a:r>
            <a:r>
              <a:rPr lang="en-US" dirty="0"/>
              <a:t>:</a:t>
            </a:r>
            <a:br>
              <a:rPr lang="en-US" dirty="0"/>
            </a:br>
            <a:r>
              <a:rPr lang="en-US" dirty="0"/>
              <a:t>Learning Augmentation Policies from Data</a:t>
            </a:r>
            <a:r>
              <a:rPr lang="zh-CN" altLang="en-US" dirty="0"/>
              <a:t>（自动增强：从数据中学习到增强策略</a:t>
            </a:r>
            <a:br>
              <a:rPr lang="en-US" dirty="0"/>
            </a:br>
            <a:r>
              <a:rPr lang="zh-CN" altLang="en-US" dirty="0"/>
              <a:t>）</a:t>
            </a:r>
            <a:br>
              <a:rPr lang="en-US" dirty="0"/>
            </a:br>
            <a:endParaRPr lang="en-US" dirty="0"/>
          </a:p>
        </p:txBody>
      </p:sp>
      <p:sp>
        <p:nvSpPr>
          <p:cNvPr id="3" name="Subtitle 2">
            <a:extLst>
              <a:ext uri="{FF2B5EF4-FFF2-40B4-BE49-F238E27FC236}">
                <a16:creationId xmlns:a16="http://schemas.microsoft.com/office/drawing/2014/main" id="{40AD36CF-FDBE-45A4-94F6-C6DBB7D2AEE2}"/>
              </a:ext>
            </a:extLst>
          </p:cNvPr>
          <p:cNvSpPr>
            <a:spLocks noGrp="1"/>
          </p:cNvSpPr>
          <p:nvPr>
            <p:ph type="subTitle" idx="1"/>
          </p:nvPr>
        </p:nvSpPr>
        <p:spPr/>
        <p:txBody>
          <a:bodyPr/>
          <a:lstStyle/>
          <a:p>
            <a:r>
              <a:rPr lang="en-US" dirty="0" err="1"/>
              <a:t>Ekin</a:t>
            </a:r>
            <a:r>
              <a:rPr lang="en-US" dirty="0"/>
              <a:t> D. </a:t>
            </a:r>
            <a:r>
              <a:rPr lang="en-US" dirty="0" err="1"/>
              <a:t>Cubuky</a:t>
            </a:r>
            <a:r>
              <a:rPr lang="en-US" dirty="0"/>
              <a:t>, Barret </a:t>
            </a:r>
            <a:r>
              <a:rPr lang="en-US" dirty="0" err="1"/>
              <a:t>Zophy</a:t>
            </a:r>
            <a:r>
              <a:rPr lang="en-US" dirty="0"/>
              <a:t>, Dandelion </a:t>
            </a:r>
            <a:r>
              <a:rPr lang="en-US" dirty="0" err="1"/>
              <a:t>Mané</a:t>
            </a:r>
            <a:r>
              <a:rPr lang="en-US" dirty="0"/>
              <a:t>, Vijay Vasudevan, Quoc V. Le</a:t>
            </a:r>
          </a:p>
          <a:p>
            <a:r>
              <a:rPr lang="en-US" dirty="0"/>
              <a:t>Google Brain</a:t>
            </a:r>
          </a:p>
        </p:txBody>
      </p:sp>
    </p:spTree>
    <p:extLst>
      <p:ext uri="{BB962C8B-B14F-4D97-AF65-F5344CB8AC3E}">
        <p14:creationId xmlns:p14="http://schemas.microsoft.com/office/powerpoint/2010/main" val="26797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466-6139-409E-A605-854D6CC843E0}"/>
              </a:ext>
            </a:extLst>
          </p:cNvPr>
          <p:cNvSpPr>
            <a:spLocks noGrp="1"/>
          </p:cNvSpPr>
          <p:nvPr>
            <p:ph type="ctrTitle"/>
          </p:nvPr>
        </p:nvSpPr>
        <p:spPr/>
        <p:txBody>
          <a:bodyPr/>
          <a:lstStyle/>
          <a:p>
            <a:r>
              <a:rPr lang="zh-CN" altLang="en-US" dirty="0"/>
              <a:t>摘要</a:t>
            </a:r>
            <a:endParaRPr lang="en-US" dirty="0"/>
          </a:p>
        </p:txBody>
      </p:sp>
      <p:sp>
        <p:nvSpPr>
          <p:cNvPr id="3" name="Subtitle 2">
            <a:extLst>
              <a:ext uri="{FF2B5EF4-FFF2-40B4-BE49-F238E27FC236}">
                <a16:creationId xmlns:a16="http://schemas.microsoft.com/office/drawing/2014/main" id="{40AD36CF-FDBE-45A4-94F6-C6DBB7D2AEE2}"/>
              </a:ext>
            </a:extLst>
          </p:cNvPr>
          <p:cNvSpPr>
            <a:spLocks noGrp="1"/>
          </p:cNvSpPr>
          <p:nvPr>
            <p:ph type="subTitle" idx="1"/>
          </p:nvPr>
        </p:nvSpPr>
        <p:spPr/>
        <p:txBody>
          <a:bodyPr>
            <a:normAutofit fontScale="92500"/>
          </a:bodyPr>
          <a:lstStyle/>
          <a:p>
            <a:r>
              <a:rPr lang="zh-CN" altLang="en-US" dirty="0"/>
              <a:t>在我们实现的过程中，我们设计了一个搜索空间，在该空间中一个策略包括了很多子策略，每个小批量中的图片都为其随机挑选一个子策略。一个子策略包含两个操作，每个操作是一个图像处理函数诸如平移，裁剪，旋转以及应用函数的概率和幅度。我们使用搜索算法找到一个最佳的策略使得神经网络在目标数据集上获得最高的验证准确率。</a:t>
            </a:r>
            <a:endParaRPr lang="en-US" dirty="0"/>
          </a:p>
        </p:txBody>
      </p:sp>
    </p:spTree>
    <p:extLst>
      <p:ext uri="{BB962C8B-B14F-4D97-AF65-F5344CB8AC3E}">
        <p14:creationId xmlns:p14="http://schemas.microsoft.com/office/powerpoint/2010/main" val="291005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AD36CF-FDBE-45A4-94F6-C6DBB7D2AEE2}"/>
              </a:ext>
            </a:extLst>
          </p:cNvPr>
          <p:cNvSpPr>
            <a:spLocks noGrp="1"/>
          </p:cNvSpPr>
          <p:nvPr>
            <p:ph type="subTitle" idx="1"/>
          </p:nvPr>
        </p:nvSpPr>
        <p:spPr>
          <a:xfrm>
            <a:off x="773588" y="6153934"/>
            <a:ext cx="6400800" cy="1947333"/>
          </a:xfrm>
        </p:spPr>
        <p:txBody>
          <a:bodyPr/>
          <a:lstStyle/>
          <a:p>
            <a:endParaRPr lang="en-US" dirty="0"/>
          </a:p>
        </p:txBody>
      </p:sp>
      <p:sp>
        <p:nvSpPr>
          <p:cNvPr id="4" name="Rectangle 2">
            <a:extLst>
              <a:ext uri="{FF2B5EF4-FFF2-40B4-BE49-F238E27FC236}">
                <a16:creationId xmlns:a16="http://schemas.microsoft.com/office/drawing/2014/main" id="{73FEAACE-A919-40A0-9E5D-3CC9D5CAEC1B}"/>
              </a:ext>
            </a:extLst>
          </p:cNvPr>
          <p:cNvSpPr>
            <a:spLocks noChangeArrowheads="1"/>
          </p:cNvSpPr>
          <p:nvPr/>
        </p:nvSpPr>
        <p:spPr bwMode="auto">
          <a:xfrm>
            <a:off x="-9" y="185049"/>
            <a:ext cx="8422114"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我们将找到最佳增强策略规划为离散搜索问题。在我们的搜索空间里，每一个策略包含</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5</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个子策略，每一个子策略包含依次被应用的两个图像操作，每一个操作与两个超参数相关：</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）应用操作的概率</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2</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）操作的幅度。</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图一展示了在搜索空间中一个包含</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5</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个子策略的策略例子。第一个子策略指定依次对</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x</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轴进行裁剪和翻转的操作。应用对</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X</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轴进行裁剪的概率是</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0.9</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，当应用这个操作时，幅度是</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7/10</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。应用翻转操作的概率是</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0.8</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。翻转操作没有使用幅度信息。我们了解到这些操作要按照指定的顺序。（</a:t>
            </a:r>
            <a:r>
              <a:rPr kumimoji="0" lang="en-US" altLang="zh-CN"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SVHN</a:t>
            </a:r>
            <a:r>
              <a:rPr kumimoji="0" lang="zh-CN" altLang="en-US" sz="20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6001EB01-1EBF-43E9-9356-047F55650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57" y="3172904"/>
            <a:ext cx="563245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90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466-6139-409E-A605-854D6CC843E0}"/>
              </a:ext>
            </a:extLst>
          </p:cNvPr>
          <p:cNvSpPr>
            <a:spLocks noGrp="1"/>
          </p:cNvSpPr>
          <p:nvPr>
            <p:ph type="ctrTitle"/>
          </p:nvPr>
        </p:nvSpPr>
        <p:spPr>
          <a:xfrm>
            <a:off x="684212" y="685800"/>
            <a:ext cx="8001000" cy="916120"/>
          </a:xfrm>
        </p:spPr>
        <p:txBody>
          <a:bodyPr/>
          <a:lstStyle/>
          <a:p>
            <a:r>
              <a:rPr lang="zh-CN" altLang="en-US" dirty="0"/>
              <a:t>搜索空间</a:t>
            </a:r>
            <a:endParaRPr lang="en-US" dirty="0"/>
          </a:p>
        </p:txBody>
      </p:sp>
      <p:sp>
        <p:nvSpPr>
          <p:cNvPr id="3" name="Subtitle 2">
            <a:extLst>
              <a:ext uri="{FF2B5EF4-FFF2-40B4-BE49-F238E27FC236}">
                <a16:creationId xmlns:a16="http://schemas.microsoft.com/office/drawing/2014/main" id="{40AD36CF-FDBE-45A4-94F6-C6DBB7D2AEE2}"/>
              </a:ext>
            </a:extLst>
          </p:cNvPr>
          <p:cNvSpPr>
            <a:spLocks noGrp="1"/>
          </p:cNvSpPr>
          <p:nvPr>
            <p:ph type="subTitle" idx="1"/>
          </p:nvPr>
        </p:nvSpPr>
        <p:spPr>
          <a:xfrm>
            <a:off x="684212" y="1732547"/>
            <a:ext cx="11507788" cy="4058653"/>
          </a:xfrm>
        </p:spPr>
        <p:txBody>
          <a:bodyPr>
            <a:normAutofit/>
          </a:bodyPr>
          <a:lstStyle/>
          <a:p>
            <a:r>
              <a:rPr lang="zh-CN" altLang="en-US" dirty="0"/>
              <a:t>我们搜索的操作是对</a:t>
            </a:r>
            <a:r>
              <a:rPr lang="en-US" dirty="0"/>
              <a:t>X,Y</a:t>
            </a:r>
            <a:r>
              <a:rPr lang="zh-CN" altLang="en-US" dirty="0"/>
              <a:t>轴进行裁剪，对</a:t>
            </a:r>
            <a:r>
              <a:rPr lang="en-US" dirty="0"/>
              <a:t>X,Y</a:t>
            </a:r>
            <a:r>
              <a:rPr lang="zh-CN" altLang="en-US" dirty="0"/>
              <a:t>轴进行平移，旋转，自动对比度，反转，均衡，曝光，分层，对比度，颜色，亮度，清晰度，切口</a:t>
            </a:r>
            <a:r>
              <a:rPr lang="en-US" dirty="0"/>
              <a:t>[25]</a:t>
            </a:r>
            <a:r>
              <a:rPr lang="zh-CN" altLang="en-US" dirty="0"/>
              <a:t>，样本匹配</a:t>
            </a:r>
            <a:r>
              <a:rPr lang="en-US" dirty="0"/>
              <a:t>[51]</a:t>
            </a:r>
            <a:r>
              <a:rPr lang="zh-CN" altLang="en-US" dirty="0"/>
              <a:t>。总的来说，我们在搜索空间里有</a:t>
            </a:r>
            <a:r>
              <a:rPr lang="en-US" dirty="0"/>
              <a:t>16</a:t>
            </a:r>
            <a:r>
              <a:rPr lang="zh-CN" altLang="en-US" dirty="0"/>
              <a:t>个操作。我们将幅值的范围离散成</a:t>
            </a:r>
            <a:r>
              <a:rPr lang="en-US" dirty="0"/>
              <a:t>10</a:t>
            </a:r>
            <a:r>
              <a:rPr lang="zh-CN" altLang="en-US" dirty="0"/>
              <a:t>个量（均匀间距），以便我们使用离散的搜索算法来寻找他们。类似的，我们同样可以将应用操作的概率离散成</a:t>
            </a:r>
            <a:r>
              <a:rPr lang="en-US" dirty="0"/>
              <a:t>11</a:t>
            </a:r>
            <a:r>
              <a:rPr lang="zh-CN" altLang="en-US" dirty="0"/>
              <a:t>个变量（均匀间距）。搜索每个子策略变成了在（</a:t>
            </a:r>
            <a:r>
              <a:rPr lang="en-US" dirty="0"/>
              <a:t>16x10x11</a:t>
            </a:r>
            <a:r>
              <a:rPr lang="zh-CN" altLang="en-US" dirty="0"/>
              <a:t>）的平方空间中搜索一种可能性的问题。我们的目标是同时找到这样</a:t>
            </a:r>
            <a:r>
              <a:rPr lang="en-US" dirty="0"/>
              <a:t>5</a:t>
            </a:r>
            <a:r>
              <a:rPr lang="zh-CN" altLang="en-US" dirty="0"/>
              <a:t>个子策略来提升多样性。具有</a:t>
            </a:r>
            <a:r>
              <a:rPr lang="en-US" dirty="0"/>
              <a:t>5</a:t>
            </a:r>
            <a:r>
              <a:rPr lang="zh-CN" altLang="en-US" dirty="0"/>
              <a:t>个子策略的搜索空间就变成大概（</a:t>
            </a:r>
            <a:r>
              <a:rPr lang="en-US" dirty="0"/>
              <a:t>16x10x11</a:t>
            </a:r>
            <a:r>
              <a:rPr lang="zh-CN" altLang="en-US" dirty="0"/>
              <a:t>）</a:t>
            </a:r>
            <a:r>
              <a:rPr lang="en-US" baseline="30000" dirty="0"/>
              <a:t>10</a:t>
            </a:r>
            <a:r>
              <a:rPr lang="zh-CN" altLang="en-US" dirty="0"/>
              <a:t>大概</a:t>
            </a:r>
            <a:r>
              <a:rPr lang="en-US" dirty="0"/>
              <a:t>2.9X10</a:t>
            </a:r>
            <a:r>
              <a:rPr lang="en-US" baseline="30000" dirty="0"/>
              <a:t>32</a:t>
            </a:r>
            <a:r>
              <a:rPr lang="zh-CN" altLang="en-US" dirty="0"/>
              <a:t>的概率。</a:t>
            </a:r>
            <a:endParaRPr lang="en-US" dirty="0"/>
          </a:p>
          <a:p>
            <a:endParaRPr lang="en-US" dirty="0"/>
          </a:p>
        </p:txBody>
      </p:sp>
    </p:spTree>
    <p:extLst>
      <p:ext uri="{BB962C8B-B14F-4D97-AF65-F5344CB8AC3E}">
        <p14:creationId xmlns:p14="http://schemas.microsoft.com/office/powerpoint/2010/main" val="28351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466-6139-409E-A605-854D6CC843E0}"/>
              </a:ext>
            </a:extLst>
          </p:cNvPr>
          <p:cNvSpPr>
            <a:spLocks noGrp="1"/>
          </p:cNvSpPr>
          <p:nvPr>
            <p:ph type="ctrTitle"/>
          </p:nvPr>
        </p:nvSpPr>
        <p:spPr>
          <a:xfrm>
            <a:off x="684212" y="685800"/>
            <a:ext cx="8001000" cy="916120"/>
          </a:xfrm>
        </p:spPr>
        <p:txBody>
          <a:bodyPr/>
          <a:lstStyle/>
          <a:p>
            <a:r>
              <a:rPr lang="zh-CN" altLang="en-US" dirty="0">
                <a:solidFill>
                  <a:srgbClr val="FFFFFF"/>
                </a:solidFill>
              </a:rPr>
              <a:t>搜索算法细节</a:t>
            </a:r>
            <a:endParaRPr lang="en-US" dirty="0"/>
          </a:p>
        </p:txBody>
      </p:sp>
      <p:sp>
        <p:nvSpPr>
          <p:cNvPr id="3" name="Subtitle 2">
            <a:extLst>
              <a:ext uri="{FF2B5EF4-FFF2-40B4-BE49-F238E27FC236}">
                <a16:creationId xmlns:a16="http://schemas.microsoft.com/office/drawing/2014/main" id="{40AD36CF-FDBE-45A4-94F6-C6DBB7D2AEE2}"/>
              </a:ext>
            </a:extLst>
          </p:cNvPr>
          <p:cNvSpPr>
            <a:spLocks noGrp="1"/>
          </p:cNvSpPr>
          <p:nvPr>
            <p:ph type="subTitle" idx="1"/>
          </p:nvPr>
        </p:nvSpPr>
        <p:spPr>
          <a:xfrm>
            <a:off x="684212" y="1601921"/>
            <a:ext cx="11507788" cy="4189280"/>
          </a:xfrm>
        </p:spPr>
        <p:txBody>
          <a:bodyPr>
            <a:normAutofit/>
          </a:bodyPr>
          <a:lstStyle/>
          <a:p>
            <a:pPr>
              <a:buFont typeface="Wingdings 3" panose="05040102010807070707" pitchFamily="18" charset="2"/>
              <a:buChar char=""/>
            </a:pPr>
            <a:r>
              <a:rPr lang="zh-CN" altLang="en-US" sz="2400" dirty="0">
                <a:solidFill>
                  <a:srgbClr val="0F496F"/>
                </a:solidFill>
              </a:rPr>
              <a:t>我们在实验中使用的搜索算法运用了强化学习（</a:t>
            </a:r>
            <a:r>
              <a:rPr lang="en-US" altLang="zh-CN" sz="2400" dirty="0">
                <a:solidFill>
                  <a:srgbClr val="0F496F"/>
                </a:solidFill>
              </a:rPr>
              <a:t>RL</a:t>
            </a:r>
            <a:r>
              <a:rPr lang="zh-CN" altLang="en-US" sz="2400" dirty="0">
                <a:solidFill>
                  <a:srgbClr val="0F496F"/>
                </a:solidFill>
              </a:rPr>
              <a:t>）。这个搜索算法有两个要素：一个是递归神经网络（</a:t>
            </a:r>
            <a:r>
              <a:rPr lang="en-US" altLang="zh-CN" sz="2400" dirty="0">
                <a:solidFill>
                  <a:srgbClr val="0F496F"/>
                </a:solidFill>
              </a:rPr>
              <a:t>RNN</a:t>
            </a:r>
            <a:r>
              <a:rPr lang="zh-CN" altLang="en-US" sz="2400" dirty="0">
                <a:solidFill>
                  <a:srgbClr val="0F496F"/>
                </a:solidFill>
              </a:rPr>
              <a:t>）的控制器和近似策略优化算法的训练算法。在每一步中，控制器预测由</a:t>
            </a:r>
            <a:r>
              <a:rPr lang="en-US" sz="2400" dirty="0">
                <a:solidFill>
                  <a:srgbClr val="0F496F"/>
                </a:solidFill>
              </a:rPr>
              <a:t>softmax</a:t>
            </a:r>
            <a:r>
              <a:rPr lang="zh-CN" altLang="en-US" sz="2400" dirty="0">
                <a:solidFill>
                  <a:srgbClr val="0F496F"/>
                </a:solidFill>
              </a:rPr>
              <a:t>产生的决定；将这个预测结果作为</a:t>
            </a:r>
            <a:r>
              <a:rPr lang="en-US" sz="2400" dirty="0">
                <a:solidFill>
                  <a:srgbClr val="0F496F"/>
                </a:solidFill>
              </a:rPr>
              <a:t>embedding</a:t>
            </a:r>
            <a:r>
              <a:rPr lang="zh-CN" altLang="en-US" sz="2400" dirty="0">
                <a:solidFill>
                  <a:srgbClr val="0F496F"/>
                </a:solidFill>
              </a:rPr>
              <a:t>喂给下一步。控制器总共有</a:t>
            </a:r>
            <a:r>
              <a:rPr lang="en-US" sz="2400" dirty="0">
                <a:solidFill>
                  <a:srgbClr val="0F496F"/>
                </a:solidFill>
              </a:rPr>
              <a:t>30</a:t>
            </a:r>
            <a:r>
              <a:rPr lang="zh-CN" altLang="en-US" sz="2400" dirty="0">
                <a:solidFill>
                  <a:srgbClr val="0F496F"/>
                </a:solidFill>
              </a:rPr>
              <a:t>个</a:t>
            </a:r>
            <a:r>
              <a:rPr lang="en-US" sz="2400" dirty="0">
                <a:solidFill>
                  <a:srgbClr val="0F496F"/>
                </a:solidFill>
              </a:rPr>
              <a:t>softmax</a:t>
            </a:r>
            <a:r>
              <a:rPr lang="zh-CN" altLang="en-US" sz="2400" dirty="0">
                <a:solidFill>
                  <a:srgbClr val="0F496F"/>
                </a:solidFill>
              </a:rPr>
              <a:t>预测值为了预测</a:t>
            </a:r>
            <a:r>
              <a:rPr lang="en-US" sz="2400" dirty="0">
                <a:solidFill>
                  <a:srgbClr val="0F496F"/>
                </a:solidFill>
              </a:rPr>
              <a:t>5</a:t>
            </a:r>
            <a:r>
              <a:rPr lang="zh-CN" altLang="en-US" sz="2400" dirty="0">
                <a:solidFill>
                  <a:srgbClr val="0F496F"/>
                </a:solidFill>
              </a:rPr>
              <a:t>个子策略，每个子策略有两个操作，每个操作要求操作类型，幅度和概率。</a:t>
            </a:r>
            <a:endParaRPr lang="en-US" altLang="zh-CN" sz="2400" dirty="0">
              <a:solidFill>
                <a:srgbClr val="0F496F"/>
              </a:solidFill>
            </a:endParaRPr>
          </a:p>
        </p:txBody>
      </p:sp>
      <p:pic>
        <p:nvPicPr>
          <p:cNvPr id="4" name="Picture 3">
            <a:extLst>
              <a:ext uri="{FF2B5EF4-FFF2-40B4-BE49-F238E27FC236}">
                <a16:creationId xmlns:a16="http://schemas.microsoft.com/office/drawing/2014/main" id="{718C04D9-57C9-4414-838B-E2E52DA15D71}"/>
              </a:ext>
            </a:extLst>
          </p:cNvPr>
          <p:cNvPicPr>
            <a:picLocks noChangeAspect="1"/>
          </p:cNvPicPr>
          <p:nvPr/>
        </p:nvPicPr>
        <p:blipFill>
          <a:blip r:embed="rId2"/>
          <a:stretch>
            <a:fillRect/>
          </a:stretch>
        </p:blipFill>
        <p:spPr>
          <a:xfrm>
            <a:off x="579671" y="3534698"/>
            <a:ext cx="11361716" cy="3323302"/>
          </a:xfrm>
          <a:prstGeom prst="rect">
            <a:avLst/>
          </a:prstGeom>
        </p:spPr>
      </p:pic>
    </p:spTree>
    <p:extLst>
      <p:ext uri="{BB962C8B-B14F-4D97-AF65-F5344CB8AC3E}">
        <p14:creationId xmlns:p14="http://schemas.microsoft.com/office/powerpoint/2010/main" val="215867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466-6139-409E-A605-854D6CC843E0}"/>
              </a:ext>
            </a:extLst>
          </p:cNvPr>
          <p:cNvSpPr>
            <a:spLocks noGrp="1"/>
          </p:cNvSpPr>
          <p:nvPr>
            <p:ph type="ctrTitle"/>
          </p:nvPr>
        </p:nvSpPr>
        <p:spPr>
          <a:xfrm>
            <a:off x="684212" y="0"/>
            <a:ext cx="8001000" cy="866987"/>
          </a:xfrm>
        </p:spPr>
        <p:txBody>
          <a:bodyPr>
            <a:normAutofit/>
          </a:bodyPr>
          <a:lstStyle/>
          <a:p>
            <a:r>
              <a:rPr lang="zh-CN" altLang="en-US" dirty="0"/>
              <a:t>搜索算法的细节</a:t>
            </a:r>
            <a:endParaRPr lang="en-US" dirty="0"/>
          </a:p>
        </p:txBody>
      </p:sp>
      <p:sp>
        <p:nvSpPr>
          <p:cNvPr id="3" name="Subtitle 2">
            <a:extLst>
              <a:ext uri="{FF2B5EF4-FFF2-40B4-BE49-F238E27FC236}">
                <a16:creationId xmlns:a16="http://schemas.microsoft.com/office/drawing/2014/main" id="{40AD36CF-FDBE-45A4-94F6-C6DBB7D2AEE2}"/>
              </a:ext>
            </a:extLst>
          </p:cNvPr>
          <p:cNvSpPr>
            <a:spLocks noGrp="1"/>
          </p:cNvSpPr>
          <p:nvPr>
            <p:ph type="subTitle" idx="1"/>
          </p:nvPr>
        </p:nvSpPr>
        <p:spPr>
          <a:xfrm>
            <a:off x="135467" y="866987"/>
            <a:ext cx="11948160" cy="4832545"/>
          </a:xfrm>
        </p:spPr>
        <p:txBody>
          <a:bodyPr>
            <a:noAutofit/>
          </a:bodyPr>
          <a:lstStyle/>
          <a:p>
            <a:r>
              <a:rPr lang="en-US" sz="1800" dirty="0"/>
              <a:t>The controller is trained with a reward signal, which is how good the policy is in improving the generalization of a "child model" (a neural network trained as part of the search process). In our experiments, we set aside a validation set to measure the generalization of a child model. A child model is trained with augmented data generated by applying the 5 sub-policies on the training set (that does not contain the validation set). For each example in the mini-batch, one of the 5 sub-policies is chosen randomly to augment the image. The child model is then evaluated on the validation set to measure the accuracy, which is used as the reward signal to train the recurrent network controller. On each dataset, the controller samples about 15,000 policies. We follow the training procedure and hyperparameters from [19] for training the controller. At the end of the search, we concatenate </a:t>
            </a:r>
            <a:r>
              <a:rPr lang="en-US" sz="1800" dirty="0" err="1"/>
              <a:t>thesub</a:t>
            </a:r>
            <a:r>
              <a:rPr lang="en-US" sz="1800" dirty="0"/>
              <a:t>-policies from the best 5 policies into a single policy (with 25 sub-policies). This final policy with25 sub-policies is used to train the models for each dataset.</a:t>
            </a:r>
          </a:p>
          <a:p>
            <a:r>
              <a:rPr lang="zh-CN" altLang="en-US" sz="1800" dirty="0"/>
              <a:t>这个控制器是如何训练的呢？这个控制器由一个奖励信号进行训练。这个奖励信号就是所找到的策略在子模型的泛化能力在提高程度。子模型是作为搜索过程中的一部分训练的神经网络。在实验中，我们留出了一个验证集去度量在子模型上的泛化性能。子模型的训练是用</a:t>
            </a:r>
            <a:r>
              <a:rPr lang="en-US" altLang="zh-CN" sz="1800" dirty="0"/>
              <a:t>5</a:t>
            </a:r>
            <a:r>
              <a:rPr lang="zh-CN" altLang="en-US" sz="1800" dirty="0"/>
              <a:t>种子策略在训练集中产生的增强数据进行训练的。对于一个 </a:t>
            </a:r>
            <a:r>
              <a:rPr lang="en-US" altLang="zh-CN" sz="1800" dirty="0"/>
              <a:t>mini-batch</a:t>
            </a:r>
            <a:r>
              <a:rPr lang="zh-CN" altLang="en-US" sz="1800" dirty="0"/>
              <a:t>中的每个样例，随机选择</a:t>
            </a:r>
            <a:r>
              <a:rPr lang="en-US" altLang="zh-CN" sz="1800" dirty="0"/>
              <a:t>5</a:t>
            </a:r>
            <a:r>
              <a:rPr lang="zh-CN" altLang="en-US" sz="1800" dirty="0"/>
              <a:t>种子策略中的一个去增强图像。然后使用子模型去在验证集上度量准确率，这个准确率就是充当奖励信号去训练</a:t>
            </a:r>
            <a:r>
              <a:rPr lang="en-US" altLang="zh-CN" sz="1800" dirty="0"/>
              <a:t>RNN</a:t>
            </a:r>
            <a:r>
              <a:rPr lang="zh-CN" altLang="en-US" sz="1800" dirty="0"/>
              <a:t>控制器模型。在每个数据集合上，在每个数据集中，控制器大概抽样出</a:t>
            </a:r>
            <a:r>
              <a:rPr lang="en-US" altLang="zh-CN" sz="1800" dirty="0"/>
              <a:t>15000</a:t>
            </a:r>
            <a:r>
              <a:rPr lang="zh-CN" altLang="en-US" sz="1800" dirty="0"/>
              <a:t>个策略。这个控制器的训练过程和超参数设置都是遵循</a:t>
            </a:r>
            <a:r>
              <a:rPr lang="en-US" altLang="zh-CN" sz="1800" dirty="0"/>
              <a:t>【19】Barret </a:t>
            </a:r>
            <a:r>
              <a:rPr lang="en-US" altLang="zh-CN" sz="1800" dirty="0" err="1"/>
              <a:t>Zoph</a:t>
            </a:r>
            <a:r>
              <a:rPr lang="en-US" altLang="zh-CN" sz="1800" dirty="0"/>
              <a:t>, Vijay Vasudevan, Jonathon </a:t>
            </a:r>
            <a:r>
              <a:rPr lang="en-US" altLang="zh-CN" sz="1800" dirty="0" err="1"/>
              <a:t>Shlens</a:t>
            </a:r>
            <a:r>
              <a:rPr lang="en-US" altLang="zh-CN" sz="1800" dirty="0"/>
              <a:t>, and Quoc V Le. Learning transferable architectures for scalable image recognition. In Proceedings of IEEE Conference on Computer Vision and Pattern Recognition, 2017.</a:t>
            </a:r>
            <a:r>
              <a:rPr lang="zh-CN" altLang="en-US" sz="1800" dirty="0"/>
              <a:t>进行设置的。在搜索结束后，我们将子策略连接在一起，这些子策略是从表现最好的</a:t>
            </a:r>
            <a:r>
              <a:rPr lang="en-US" altLang="zh-CN" sz="1800" dirty="0"/>
              <a:t>5</a:t>
            </a:r>
            <a:r>
              <a:rPr lang="zh-CN" altLang="en-US" sz="1800" dirty="0"/>
              <a:t>个策略中取出来的，将它们连接成一个包含了</a:t>
            </a:r>
            <a:r>
              <a:rPr lang="en-US" altLang="zh-CN" sz="1800" dirty="0"/>
              <a:t>25</a:t>
            </a:r>
            <a:r>
              <a:rPr lang="zh-CN" altLang="en-US" sz="1800" dirty="0"/>
              <a:t>个子策略的单策略。然后将这个包含了</a:t>
            </a:r>
            <a:r>
              <a:rPr lang="en-US" altLang="zh-CN" sz="1800" dirty="0"/>
              <a:t>25</a:t>
            </a:r>
            <a:r>
              <a:rPr lang="zh-CN" altLang="en-US" sz="1800" dirty="0"/>
              <a:t>个子策略的策略引用到每个数据集的模型训练上。</a:t>
            </a:r>
            <a:endParaRPr lang="en-US" sz="1800" dirty="0"/>
          </a:p>
        </p:txBody>
      </p:sp>
    </p:spTree>
    <p:extLst>
      <p:ext uri="{BB962C8B-B14F-4D97-AF65-F5344CB8AC3E}">
        <p14:creationId xmlns:p14="http://schemas.microsoft.com/office/powerpoint/2010/main" val="47924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466-6139-409E-A605-854D6CC843E0}"/>
              </a:ext>
            </a:extLst>
          </p:cNvPr>
          <p:cNvSpPr>
            <a:spLocks noGrp="1"/>
          </p:cNvSpPr>
          <p:nvPr>
            <p:ph type="ctrTitle"/>
          </p:nvPr>
        </p:nvSpPr>
        <p:spPr>
          <a:xfrm>
            <a:off x="672336" y="406596"/>
            <a:ext cx="8001000" cy="1156751"/>
          </a:xfrm>
        </p:spPr>
        <p:txBody>
          <a:bodyPr/>
          <a:lstStyle/>
          <a:p>
            <a:r>
              <a:rPr lang="zh-CN" altLang="en-US" dirty="0"/>
              <a:t>搜索算法的细节</a:t>
            </a:r>
            <a:endParaRPr lang="en-US" dirty="0"/>
          </a:p>
        </p:txBody>
      </p:sp>
      <p:sp>
        <p:nvSpPr>
          <p:cNvPr id="4" name="Rectangle 3">
            <a:extLst>
              <a:ext uri="{FF2B5EF4-FFF2-40B4-BE49-F238E27FC236}">
                <a16:creationId xmlns:a16="http://schemas.microsoft.com/office/drawing/2014/main" id="{5ACE72DC-4416-45B6-98DC-B51B22B8112E}"/>
              </a:ext>
            </a:extLst>
          </p:cNvPr>
          <p:cNvSpPr/>
          <p:nvPr/>
        </p:nvSpPr>
        <p:spPr>
          <a:xfrm>
            <a:off x="584391" y="1825566"/>
            <a:ext cx="1258160" cy="1588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each example in the mini-batch</a:t>
            </a:r>
          </a:p>
        </p:txBody>
      </p:sp>
      <p:sp>
        <p:nvSpPr>
          <p:cNvPr id="8" name="Rectangle 7">
            <a:extLst>
              <a:ext uri="{FF2B5EF4-FFF2-40B4-BE49-F238E27FC236}">
                <a16:creationId xmlns:a16="http://schemas.microsoft.com/office/drawing/2014/main" id="{9BECDBDD-8A3F-4E4C-A472-F64F0E89E4DC}"/>
              </a:ext>
            </a:extLst>
          </p:cNvPr>
          <p:cNvSpPr/>
          <p:nvPr/>
        </p:nvSpPr>
        <p:spPr>
          <a:xfrm>
            <a:off x="3500617" y="1825565"/>
            <a:ext cx="1258160" cy="1588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child model</a:t>
            </a:r>
          </a:p>
        </p:txBody>
      </p:sp>
      <p:cxnSp>
        <p:nvCxnSpPr>
          <p:cNvPr id="12" name="Straight Arrow Connector 11">
            <a:extLst>
              <a:ext uri="{FF2B5EF4-FFF2-40B4-BE49-F238E27FC236}">
                <a16:creationId xmlns:a16="http://schemas.microsoft.com/office/drawing/2014/main" id="{FD310069-93B8-415A-B235-B1B7B4B7DD3B}"/>
              </a:ext>
            </a:extLst>
          </p:cNvPr>
          <p:cNvCxnSpPr>
            <a:stCxn id="4" idx="3"/>
          </p:cNvCxnSpPr>
          <p:nvPr/>
        </p:nvCxnSpPr>
        <p:spPr>
          <a:xfrm flipV="1">
            <a:off x="1842551" y="2619650"/>
            <a:ext cx="1574417"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F80D08D-4305-4B21-8037-88A87ECAA65B}"/>
              </a:ext>
            </a:extLst>
          </p:cNvPr>
          <p:cNvSpPr txBox="1"/>
          <p:nvPr/>
        </p:nvSpPr>
        <p:spPr>
          <a:xfrm>
            <a:off x="1842551" y="1999739"/>
            <a:ext cx="1732548" cy="553998"/>
          </a:xfrm>
          <a:prstGeom prst="rect">
            <a:avLst/>
          </a:prstGeom>
          <a:noFill/>
        </p:spPr>
        <p:txBody>
          <a:bodyPr wrap="square" rtlCol="0">
            <a:spAutoFit/>
          </a:bodyPr>
          <a:lstStyle/>
          <a:p>
            <a:r>
              <a:rPr lang="en-US" sz="1000" dirty="0"/>
              <a:t>one of the 5 sub-policies is chosen randomly to augment the image.</a:t>
            </a:r>
          </a:p>
        </p:txBody>
      </p:sp>
      <p:cxnSp>
        <p:nvCxnSpPr>
          <p:cNvPr id="15" name="Straight Arrow Connector 14">
            <a:extLst>
              <a:ext uri="{FF2B5EF4-FFF2-40B4-BE49-F238E27FC236}">
                <a16:creationId xmlns:a16="http://schemas.microsoft.com/office/drawing/2014/main" id="{11D9796D-3FAD-4F6C-9D81-C68332019C2F}"/>
              </a:ext>
            </a:extLst>
          </p:cNvPr>
          <p:cNvCxnSpPr>
            <a:stCxn id="8" idx="3"/>
          </p:cNvCxnSpPr>
          <p:nvPr/>
        </p:nvCxnSpPr>
        <p:spPr>
          <a:xfrm flipV="1">
            <a:off x="4758777" y="2619649"/>
            <a:ext cx="1972032"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Rectangle 16">
            <a:extLst>
              <a:ext uri="{FF2B5EF4-FFF2-40B4-BE49-F238E27FC236}">
                <a16:creationId xmlns:a16="http://schemas.microsoft.com/office/drawing/2014/main" id="{3CC7FC39-D9AB-409A-B672-419441608589}"/>
              </a:ext>
            </a:extLst>
          </p:cNvPr>
          <p:cNvSpPr/>
          <p:nvPr/>
        </p:nvSpPr>
        <p:spPr>
          <a:xfrm>
            <a:off x="6730809" y="1825565"/>
            <a:ext cx="1258160" cy="1588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validation set</a:t>
            </a:r>
          </a:p>
        </p:txBody>
      </p:sp>
      <p:cxnSp>
        <p:nvCxnSpPr>
          <p:cNvPr id="19" name="Straight Arrow Connector 18">
            <a:extLst>
              <a:ext uri="{FF2B5EF4-FFF2-40B4-BE49-F238E27FC236}">
                <a16:creationId xmlns:a16="http://schemas.microsoft.com/office/drawing/2014/main" id="{EDC22EC2-81A6-4B73-93F6-AFF5000E0E98}"/>
              </a:ext>
            </a:extLst>
          </p:cNvPr>
          <p:cNvCxnSpPr>
            <a:stCxn id="17" idx="3"/>
          </p:cNvCxnSpPr>
          <p:nvPr/>
        </p:nvCxnSpPr>
        <p:spPr>
          <a:xfrm flipV="1">
            <a:off x="7988969" y="2553737"/>
            <a:ext cx="1753172" cy="659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402A21AA-4546-4E5C-B2C4-C4C7C8AA500A}"/>
              </a:ext>
            </a:extLst>
          </p:cNvPr>
          <p:cNvSpPr txBox="1"/>
          <p:nvPr/>
        </p:nvSpPr>
        <p:spPr>
          <a:xfrm>
            <a:off x="6558930" y="1377533"/>
            <a:ext cx="1773242" cy="369332"/>
          </a:xfrm>
          <a:prstGeom prst="rect">
            <a:avLst/>
          </a:prstGeom>
          <a:noFill/>
        </p:spPr>
        <p:txBody>
          <a:bodyPr wrap="none" rtlCol="0">
            <a:spAutoFit/>
          </a:bodyPr>
          <a:lstStyle/>
          <a:p>
            <a:r>
              <a:rPr lang="en-US" dirty="0"/>
              <a:t>generalization</a:t>
            </a:r>
          </a:p>
        </p:txBody>
      </p:sp>
      <p:sp>
        <p:nvSpPr>
          <p:cNvPr id="21" name="TextBox 20">
            <a:extLst>
              <a:ext uri="{FF2B5EF4-FFF2-40B4-BE49-F238E27FC236}">
                <a16:creationId xmlns:a16="http://schemas.microsoft.com/office/drawing/2014/main" id="{28D71052-0A95-43B6-ADB0-441E7D8D9F2D}"/>
              </a:ext>
            </a:extLst>
          </p:cNvPr>
          <p:cNvSpPr txBox="1"/>
          <p:nvPr/>
        </p:nvSpPr>
        <p:spPr>
          <a:xfrm>
            <a:off x="8217699" y="2171617"/>
            <a:ext cx="1279517" cy="369332"/>
          </a:xfrm>
          <a:prstGeom prst="rect">
            <a:avLst/>
          </a:prstGeom>
          <a:noFill/>
        </p:spPr>
        <p:txBody>
          <a:bodyPr wrap="none" rtlCol="0">
            <a:spAutoFit/>
          </a:bodyPr>
          <a:lstStyle/>
          <a:p>
            <a:r>
              <a:rPr lang="en-US" dirty="0"/>
              <a:t>accuracy</a:t>
            </a:r>
          </a:p>
        </p:txBody>
      </p:sp>
      <p:cxnSp>
        <p:nvCxnSpPr>
          <p:cNvPr id="23" name="Straight Arrow Connector 22">
            <a:extLst>
              <a:ext uri="{FF2B5EF4-FFF2-40B4-BE49-F238E27FC236}">
                <a16:creationId xmlns:a16="http://schemas.microsoft.com/office/drawing/2014/main" id="{226F9E1C-36EA-4653-9020-883E76F7D3A3}"/>
              </a:ext>
            </a:extLst>
          </p:cNvPr>
          <p:cNvCxnSpPr/>
          <p:nvPr/>
        </p:nvCxnSpPr>
        <p:spPr>
          <a:xfrm>
            <a:off x="9707766" y="2550899"/>
            <a:ext cx="0" cy="17864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50F0A68C-5717-4747-B690-A997C75EE0F2}"/>
              </a:ext>
            </a:extLst>
          </p:cNvPr>
          <p:cNvSpPr txBox="1"/>
          <p:nvPr/>
        </p:nvSpPr>
        <p:spPr>
          <a:xfrm>
            <a:off x="6675808" y="3967972"/>
            <a:ext cx="981359" cy="369332"/>
          </a:xfrm>
          <a:prstGeom prst="rect">
            <a:avLst/>
          </a:prstGeom>
          <a:noFill/>
        </p:spPr>
        <p:txBody>
          <a:bodyPr wrap="none" rtlCol="0">
            <a:spAutoFit/>
          </a:bodyPr>
          <a:lstStyle/>
          <a:p>
            <a:r>
              <a:rPr lang="en-US" dirty="0"/>
              <a:t>reward</a:t>
            </a:r>
          </a:p>
        </p:txBody>
      </p:sp>
      <p:sp>
        <p:nvSpPr>
          <p:cNvPr id="26" name="Rectangle 25">
            <a:extLst>
              <a:ext uri="{FF2B5EF4-FFF2-40B4-BE49-F238E27FC236}">
                <a16:creationId xmlns:a16="http://schemas.microsoft.com/office/drawing/2014/main" id="{26CF0768-7D96-4CC3-867B-1614D3627421}"/>
              </a:ext>
            </a:extLst>
          </p:cNvPr>
          <p:cNvSpPr/>
          <p:nvPr/>
        </p:nvSpPr>
        <p:spPr>
          <a:xfrm>
            <a:off x="4087548" y="3611969"/>
            <a:ext cx="1258160" cy="1588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RNN</a:t>
            </a:r>
            <a:endParaRPr lang="en-US" dirty="0"/>
          </a:p>
        </p:txBody>
      </p:sp>
      <p:cxnSp>
        <p:nvCxnSpPr>
          <p:cNvPr id="30" name="Straight Arrow Connector 29">
            <a:extLst>
              <a:ext uri="{FF2B5EF4-FFF2-40B4-BE49-F238E27FC236}">
                <a16:creationId xmlns:a16="http://schemas.microsoft.com/office/drawing/2014/main" id="{9EC10BE5-6007-4BE2-A94E-7213FEC3EC81}"/>
              </a:ext>
            </a:extLst>
          </p:cNvPr>
          <p:cNvCxnSpPr/>
          <p:nvPr/>
        </p:nvCxnSpPr>
        <p:spPr>
          <a:xfrm flipH="1">
            <a:off x="5345709" y="4337304"/>
            <a:ext cx="4362057" cy="687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5985FDBF-EF3A-4B81-BC6F-F4E83B54C936}"/>
              </a:ext>
            </a:extLst>
          </p:cNvPr>
          <p:cNvSpPr txBox="1"/>
          <p:nvPr/>
        </p:nvSpPr>
        <p:spPr>
          <a:xfrm>
            <a:off x="8617187" y="455351"/>
            <a:ext cx="2028181" cy="1477328"/>
          </a:xfrm>
          <a:prstGeom prst="rect">
            <a:avLst/>
          </a:prstGeom>
          <a:noFill/>
        </p:spPr>
        <p:txBody>
          <a:bodyPr wrap="square" rtlCol="0">
            <a:spAutoFit/>
          </a:bodyPr>
          <a:lstStyle/>
          <a:p>
            <a:r>
              <a:rPr lang="en-US" altLang="zh-CN" dirty="0"/>
              <a:t>RL</a:t>
            </a:r>
            <a:r>
              <a:rPr lang="zh-CN" altLang="en-US" dirty="0"/>
              <a:t>？</a:t>
            </a:r>
            <a:r>
              <a:rPr lang="en-US" altLang="zh-CN" dirty="0"/>
              <a:t>S A R episode </a:t>
            </a:r>
            <a:r>
              <a:rPr lang="zh-CN" altLang="en-US" dirty="0"/>
              <a:t>是达到一定的准确率吗？</a:t>
            </a:r>
            <a:endParaRPr lang="en-US" altLang="zh-CN" dirty="0"/>
          </a:p>
          <a:p>
            <a:r>
              <a:rPr lang="zh-CN" altLang="en-US" dirty="0"/>
              <a:t>计算量</a:t>
            </a:r>
            <a:endParaRPr lang="en-US" dirty="0"/>
          </a:p>
          <a:p>
            <a:endParaRPr lang="en-US" dirty="0"/>
          </a:p>
        </p:txBody>
      </p:sp>
      <p:sp>
        <p:nvSpPr>
          <p:cNvPr id="38" name="TextBox 37">
            <a:extLst>
              <a:ext uri="{FF2B5EF4-FFF2-40B4-BE49-F238E27FC236}">
                <a16:creationId xmlns:a16="http://schemas.microsoft.com/office/drawing/2014/main" id="{8FBAA2C1-83CE-4357-830F-F13B30458574}"/>
              </a:ext>
            </a:extLst>
          </p:cNvPr>
          <p:cNvSpPr txBox="1"/>
          <p:nvPr/>
        </p:nvSpPr>
        <p:spPr>
          <a:xfrm>
            <a:off x="2650029" y="4002347"/>
            <a:ext cx="1380506" cy="369332"/>
          </a:xfrm>
          <a:prstGeom prst="rect">
            <a:avLst/>
          </a:prstGeom>
          <a:noFill/>
        </p:spPr>
        <p:txBody>
          <a:bodyPr wrap="none" rtlCol="0">
            <a:spAutoFit/>
          </a:bodyPr>
          <a:lstStyle/>
          <a:p>
            <a:r>
              <a:rPr lang="en-US" dirty="0"/>
              <a:t>30 </a:t>
            </a:r>
            <a:r>
              <a:rPr lang="en-US" altLang="zh-CN" dirty="0"/>
              <a:t>softmax</a:t>
            </a:r>
            <a:endParaRPr lang="en-US" dirty="0"/>
          </a:p>
        </p:txBody>
      </p:sp>
      <p:cxnSp>
        <p:nvCxnSpPr>
          <p:cNvPr id="40" name="Straight Arrow Connector 39">
            <a:extLst>
              <a:ext uri="{FF2B5EF4-FFF2-40B4-BE49-F238E27FC236}">
                <a16:creationId xmlns:a16="http://schemas.microsoft.com/office/drawing/2014/main" id="{4C5BAEC2-ABED-4C04-8884-B2BBF88CDD58}"/>
              </a:ext>
            </a:extLst>
          </p:cNvPr>
          <p:cNvCxnSpPr>
            <a:cxnSpLocks/>
            <a:stCxn id="26" idx="1"/>
          </p:cNvCxnSpPr>
          <p:nvPr/>
        </p:nvCxnSpPr>
        <p:spPr>
          <a:xfrm flipH="1">
            <a:off x="2593017" y="4406054"/>
            <a:ext cx="1494531" cy="282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B43243A6-F029-4008-B9BC-A3E368DD7D10}"/>
              </a:ext>
            </a:extLst>
          </p:cNvPr>
          <p:cNvCxnSpPr/>
          <p:nvPr/>
        </p:nvCxnSpPr>
        <p:spPr>
          <a:xfrm flipV="1">
            <a:off x="2593017" y="2619649"/>
            <a:ext cx="0" cy="18146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072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466-6139-409E-A605-854D6CC843E0}"/>
              </a:ext>
            </a:extLst>
          </p:cNvPr>
          <p:cNvSpPr>
            <a:spLocks noGrp="1"/>
          </p:cNvSpPr>
          <p:nvPr>
            <p:ph type="ctrTitle"/>
          </p:nvPr>
        </p:nvSpPr>
        <p:spPr>
          <a:xfrm>
            <a:off x="684212" y="685799"/>
            <a:ext cx="8001000" cy="1156751"/>
          </a:xfrm>
        </p:spPr>
        <p:txBody>
          <a:bodyPr/>
          <a:lstStyle/>
          <a:p>
            <a:r>
              <a:rPr lang="en-US" altLang="zh-CN" dirty="0"/>
              <a:t>CIFAR-10</a:t>
            </a:r>
            <a:r>
              <a:rPr lang="zh-CN" altLang="en-US" dirty="0"/>
              <a:t>数据集</a:t>
            </a:r>
            <a:endParaRPr lang="en-US" dirty="0"/>
          </a:p>
        </p:txBody>
      </p:sp>
      <p:sp>
        <p:nvSpPr>
          <p:cNvPr id="3" name="Subtitle 2">
            <a:extLst>
              <a:ext uri="{FF2B5EF4-FFF2-40B4-BE49-F238E27FC236}">
                <a16:creationId xmlns:a16="http://schemas.microsoft.com/office/drawing/2014/main" id="{40AD36CF-FDBE-45A4-94F6-C6DBB7D2AEE2}"/>
              </a:ext>
            </a:extLst>
          </p:cNvPr>
          <p:cNvSpPr>
            <a:spLocks noGrp="1"/>
          </p:cNvSpPr>
          <p:nvPr>
            <p:ph type="subTitle" idx="1"/>
          </p:nvPr>
        </p:nvSpPr>
        <p:spPr>
          <a:xfrm>
            <a:off x="684211" y="1925053"/>
            <a:ext cx="10446717" cy="3866147"/>
          </a:xfrm>
        </p:spPr>
        <p:txBody>
          <a:bodyPr>
            <a:normAutofit/>
          </a:bodyPr>
          <a:lstStyle/>
          <a:p>
            <a:endParaRPr lang="en-US" dirty="0"/>
          </a:p>
        </p:txBody>
      </p:sp>
      <p:pic>
        <p:nvPicPr>
          <p:cNvPr id="4" name="Picture 3">
            <a:extLst>
              <a:ext uri="{FF2B5EF4-FFF2-40B4-BE49-F238E27FC236}">
                <a16:creationId xmlns:a16="http://schemas.microsoft.com/office/drawing/2014/main" id="{9D231BDF-7CD8-4EC6-A7CB-5241855BF503}"/>
              </a:ext>
            </a:extLst>
          </p:cNvPr>
          <p:cNvPicPr/>
          <p:nvPr/>
        </p:nvPicPr>
        <p:blipFill>
          <a:blip r:embed="rId2"/>
          <a:stretch>
            <a:fillRect/>
          </a:stretch>
        </p:blipFill>
        <p:spPr>
          <a:xfrm>
            <a:off x="737260" y="2067741"/>
            <a:ext cx="5943600" cy="1546860"/>
          </a:xfrm>
          <a:prstGeom prst="rect">
            <a:avLst/>
          </a:prstGeom>
        </p:spPr>
      </p:pic>
    </p:spTree>
    <p:extLst>
      <p:ext uri="{BB962C8B-B14F-4D97-AF65-F5344CB8AC3E}">
        <p14:creationId xmlns:p14="http://schemas.microsoft.com/office/powerpoint/2010/main" val="25477655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1221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幼圆</vt:lpstr>
      <vt:lpstr>等线</vt:lpstr>
      <vt:lpstr>Arial</vt:lpstr>
      <vt:lpstr>Calibri</vt:lpstr>
      <vt:lpstr>Century Gothic</vt:lpstr>
      <vt:lpstr>Times New Roman</vt:lpstr>
      <vt:lpstr>Wingdings 3</vt:lpstr>
      <vt:lpstr>Slice</vt:lpstr>
      <vt:lpstr>AutoAugment: Learning Augmentation Policies from Data（自动增强：从数据中学习到增强策略 ） </vt:lpstr>
      <vt:lpstr>摘要</vt:lpstr>
      <vt:lpstr>PowerPoint Presentation</vt:lpstr>
      <vt:lpstr>搜索空间</vt:lpstr>
      <vt:lpstr>搜索算法细节</vt:lpstr>
      <vt:lpstr>搜索算法的细节</vt:lpstr>
      <vt:lpstr>搜索算法的细节</vt:lpstr>
      <vt:lpstr>CIFAR-10数据集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AutoAugment: Learning Augmentation Policies from Data（自动增强：从数据中学习到增强策略 ） </dc:title>
  <dc:creator>lin haoqi</dc:creator>
  <cp:lastModifiedBy> </cp:lastModifiedBy>
  <cp:revision>14</cp:revision>
  <dcterms:created xsi:type="dcterms:W3CDTF">2019-01-16T09:26:15Z</dcterms:created>
  <dcterms:modified xsi:type="dcterms:W3CDTF">2019-01-16T12:32:36Z</dcterms:modified>
</cp:coreProperties>
</file>