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86" r:id="rId3"/>
    <p:sldId id="257" r:id="rId4"/>
    <p:sldId id="297" r:id="rId5"/>
    <p:sldId id="298" r:id="rId6"/>
    <p:sldId id="299" r:id="rId7"/>
    <p:sldId id="300" r:id="rId8"/>
    <p:sldId id="301" r:id="rId9"/>
    <p:sldId id="303" r:id="rId10"/>
    <p:sldId id="304" r:id="rId11"/>
    <p:sldId id="305" r:id="rId12"/>
    <p:sldId id="306" r:id="rId13"/>
    <p:sldId id="307" r:id="rId14"/>
    <p:sldId id="308" r:id="rId15"/>
  </p:sldIdLst>
  <p:sldSz cx="12192000" cy="6858000"/>
  <p:notesSz cx="7104063" cy="10234613"/>
  <p:defaultTextStyle>
    <a:defPPr>
      <a:defRPr lang="zh-CN"/>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9pPr>
  </p:defaultTextStyle>
  <p:extLst>
    <p:ext uri="{EFAFB233-063F-42B5-8137-9DF3F51BA10A}">
      <p15:sldGuideLst xmlns="" xmlns:p15="http://schemas.microsoft.com/office/powerpoint/2012/main">
        <p15:guide id="1" orient="horz" pos="2139">
          <p15:clr>
            <a:srgbClr val="A4A3A4"/>
          </p15:clr>
        </p15:guide>
        <p15:guide id="2" pos="29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D9D9D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showGuides="1">
      <p:cViewPr varScale="1">
        <p:scale>
          <a:sx n="86" d="100"/>
          <a:sy n="86" d="100"/>
        </p:scale>
        <p:origin x="-96" y="-96"/>
      </p:cViewPr>
      <p:guideLst>
        <p:guide orient="horz" pos="2139"/>
        <p:guide pos="2978"/>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pPr fontAlgn="auto"/>
              <a:t>2019/3/13</a:t>
            </a:fld>
            <a:endParaRPr lang="zh-CN" altLang="en-US" strike="noStrike" noProof="1"/>
          </a:p>
        </p:txBody>
      </p:sp>
      <p:sp>
        <p:nvSpPr>
          <p:cNvPr id="2052"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709613" y="4926013"/>
            <a:ext cx="5683250" cy="4029075"/>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pPr fontAlgn="auto"/>
              <a:t>‹#›</a:t>
            </a:fld>
            <a:endParaRPr lang="zh-CN" altLang="en-US" strike="noStrike" noProof="1"/>
          </a:p>
        </p:txBody>
      </p:sp>
    </p:spTree>
    <p:extLst>
      <p:ext uri="{BB962C8B-B14F-4D97-AF65-F5344CB8AC3E}">
        <p14:creationId xmlns="" xmlns:p14="http://schemas.microsoft.com/office/powerpoint/2010/main" val="33698200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椭圆 6"/>
          <p:cNvSpPr/>
          <p:nvPr userDrawn="1"/>
        </p:nvSpPr>
        <p:spPr>
          <a:xfrm>
            <a:off x="-25082" y="383589"/>
            <a:ext cx="678815" cy="704906"/>
          </a:xfrm>
          <a:prstGeom prst="ellipse">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Oval 58"/>
          <p:cNvSpPr/>
          <p:nvPr userDrawn="1"/>
        </p:nvSpPr>
        <p:spPr>
          <a:xfrm>
            <a:off x="-571817" y="-238125"/>
            <a:ext cx="1083945" cy="1084031"/>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6_Image Layouts">
    <p:spTree>
      <p:nvGrpSpPr>
        <p:cNvPr id="1" name=""/>
        <p:cNvGrpSpPr/>
        <p:nvPr/>
      </p:nvGrpSpPr>
      <p:grpSpPr>
        <a:xfrm>
          <a:off x="0" y="0"/>
          <a:ext cx="0" cy="0"/>
          <a:chOff x="0" y="0"/>
          <a:chExt cx="0" cy="0"/>
        </a:xfrm>
      </p:grpSpPr>
      <p:sp>
        <p:nvSpPr>
          <p:cNvPr id="49" name="Picture Placeholder 7"/>
          <p:cNvSpPr>
            <a:spLocks noGrp="1"/>
          </p:cNvSpPr>
          <p:nvPr>
            <p:ph type="pic" sz="quarter" idx="19" hasCustomPrompt="1"/>
          </p:nvPr>
        </p:nvSpPr>
        <p:spPr>
          <a:xfrm>
            <a:off x="545431"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75" name="Picture Placeholder 7"/>
          <p:cNvSpPr>
            <a:spLocks noGrp="1"/>
          </p:cNvSpPr>
          <p:nvPr>
            <p:ph type="pic" sz="quarter" idx="30" hasCustomPrompt="1"/>
          </p:nvPr>
        </p:nvSpPr>
        <p:spPr>
          <a:xfrm>
            <a:off x="3355717"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89" name="Picture Placeholder 7"/>
          <p:cNvSpPr>
            <a:spLocks noGrp="1"/>
          </p:cNvSpPr>
          <p:nvPr>
            <p:ph type="pic" sz="quarter" idx="34" hasCustomPrompt="1"/>
          </p:nvPr>
        </p:nvSpPr>
        <p:spPr>
          <a:xfrm>
            <a:off x="6166004"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94" name="Picture Placeholder 7"/>
          <p:cNvSpPr>
            <a:spLocks noGrp="1"/>
          </p:cNvSpPr>
          <p:nvPr>
            <p:ph type="pic" sz="quarter" idx="38" hasCustomPrompt="1"/>
          </p:nvPr>
        </p:nvSpPr>
        <p:spPr>
          <a:xfrm>
            <a:off x="8976289"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7" name="椭圆 6"/>
          <p:cNvSpPr/>
          <p:nvPr userDrawn="1"/>
        </p:nvSpPr>
        <p:spPr>
          <a:xfrm>
            <a:off x="-25082" y="383589"/>
            <a:ext cx="678815" cy="704906"/>
          </a:xfrm>
          <a:prstGeom prst="ellipse">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Oval 58"/>
          <p:cNvSpPr/>
          <p:nvPr userDrawn="1"/>
        </p:nvSpPr>
        <p:spPr>
          <a:xfrm>
            <a:off x="-571817" y="-238125"/>
            <a:ext cx="1083945" cy="1084031"/>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699373" y="5147305"/>
            <a:ext cx="2004485" cy="1015663"/>
          </a:xfrm>
          <a:prstGeom prst="rect">
            <a:avLst/>
          </a:prstGeom>
          <a:noFill/>
        </p:spPr>
        <p:txBody>
          <a:bodyPr wrap="square" rtlCol="0">
            <a:spAutoFit/>
          </a:bodyPr>
          <a:lstStyle/>
          <a:p>
            <a:pPr algn="ctr" fontAlgn="auto"/>
            <a:r>
              <a:rPr lang="zh-CN" altLang="en-US" sz="2000" noProof="1" smtClean="0">
                <a:solidFill>
                  <a:schemeClr val="tx1">
                    <a:lumMod val="75000"/>
                    <a:lumOff val="25000"/>
                  </a:schemeClr>
                </a:solidFill>
                <a:latin typeface="宋体" pitchFamily="2" charset="-122"/>
              </a:rPr>
              <a:t>蓝 鑫</a:t>
            </a:r>
            <a:endParaRPr lang="en-US" altLang="zh-CN" sz="2000" noProof="1" smtClean="0">
              <a:solidFill>
                <a:schemeClr val="tx1">
                  <a:lumMod val="75000"/>
                  <a:lumOff val="25000"/>
                </a:schemeClr>
              </a:solidFill>
              <a:latin typeface="宋体" pitchFamily="2" charset="-122"/>
            </a:endParaRPr>
          </a:p>
          <a:p>
            <a:pPr algn="ctr" fontAlgn="auto"/>
            <a:r>
              <a:rPr lang="en-US" altLang="zh-CN" sz="2000" noProof="1" smtClean="0">
                <a:solidFill>
                  <a:schemeClr val="tx1">
                    <a:lumMod val="75000"/>
                    <a:lumOff val="25000"/>
                  </a:schemeClr>
                </a:solidFill>
                <a:latin typeface="宋体" pitchFamily="2" charset="-122"/>
              </a:rPr>
              <a:t>2019</a:t>
            </a:r>
            <a:r>
              <a:rPr lang="zh-CN" altLang="en-US" sz="2000" noProof="1" smtClean="0">
                <a:solidFill>
                  <a:schemeClr val="tx1">
                    <a:lumMod val="75000"/>
                    <a:lumOff val="25000"/>
                  </a:schemeClr>
                </a:solidFill>
                <a:latin typeface="宋体" pitchFamily="2" charset="-122"/>
              </a:rPr>
              <a:t>年</a:t>
            </a:r>
            <a:r>
              <a:rPr lang="en-US" altLang="zh-CN" sz="2000" noProof="1" smtClean="0">
                <a:solidFill>
                  <a:schemeClr val="tx1">
                    <a:lumMod val="75000"/>
                    <a:lumOff val="25000"/>
                  </a:schemeClr>
                </a:solidFill>
                <a:latin typeface="宋体" pitchFamily="2" charset="-122"/>
              </a:rPr>
              <a:t>3</a:t>
            </a:r>
            <a:r>
              <a:rPr lang="zh-CN" altLang="en-US" sz="2000" noProof="1" smtClean="0">
                <a:solidFill>
                  <a:schemeClr val="tx1">
                    <a:lumMod val="75000"/>
                    <a:lumOff val="25000"/>
                  </a:schemeClr>
                </a:solidFill>
                <a:latin typeface="宋体" pitchFamily="2" charset="-122"/>
              </a:rPr>
              <a:t>月</a:t>
            </a:r>
            <a:r>
              <a:rPr lang="en-US" altLang="zh-CN" sz="2000" noProof="1" smtClean="0">
                <a:solidFill>
                  <a:schemeClr val="tx1">
                    <a:lumMod val="75000"/>
                    <a:lumOff val="25000"/>
                  </a:schemeClr>
                </a:solidFill>
                <a:latin typeface="宋体" pitchFamily="2" charset="-122"/>
              </a:rPr>
              <a:t>13</a:t>
            </a:r>
            <a:r>
              <a:rPr lang="zh-CN" altLang="en-US" sz="2000" noProof="1" smtClean="0">
                <a:solidFill>
                  <a:schemeClr val="tx1">
                    <a:lumMod val="75000"/>
                    <a:lumOff val="25000"/>
                  </a:schemeClr>
                </a:solidFill>
                <a:latin typeface="宋体" pitchFamily="2" charset="-122"/>
              </a:rPr>
              <a:t>日</a:t>
            </a:r>
          </a:p>
          <a:p>
            <a:pPr fontAlgn="auto"/>
            <a:endParaRPr lang="zh-CN" altLang="en-US" sz="2000" noProof="1">
              <a:solidFill>
                <a:schemeClr val="tx1">
                  <a:lumMod val="75000"/>
                  <a:lumOff val="25000"/>
                </a:schemeClr>
              </a:solidFill>
              <a:latin typeface="宋体" pitchFamily="2" charset="-122"/>
            </a:endParaRPr>
          </a:p>
        </p:txBody>
      </p:sp>
      <p:sp>
        <p:nvSpPr>
          <p:cNvPr id="3" name="文本框 2"/>
          <p:cNvSpPr txBox="1"/>
          <p:nvPr/>
        </p:nvSpPr>
        <p:spPr>
          <a:xfrm>
            <a:off x="4070636" y="2426894"/>
            <a:ext cx="3945311" cy="1015663"/>
          </a:xfrm>
          <a:prstGeom prst="rect">
            <a:avLst/>
          </a:prstGeom>
          <a:noFill/>
        </p:spPr>
        <p:txBody>
          <a:bodyPr wrap="none" rtlCol="0">
            <a:spAutoFit/>
          </a:bodyPr>
          <a:lstStyle/>
          <a:p>
            <a:r>
              <a:rPr lang="zh-CN" altLang="en-US" sz="6000" dirty="0" smtClean="0">
                <a:solidFill>
                  <a:schemeClr val="tx1">
                    <a:lumMod val="75000"/>
                    <a:lumOff val="25000"/>
                  </a:schemeClr>
                </a:solidFill>
                <a:latin typeface="微软雅黑" panose="020B0503020204020204" charset="-122"/>
                <a:ea typeface="微软雅黑" panose="020B0503020204020204" charset="-122"/>
              </a:rPr>
              <a:t>组 会 报 告</a:t>
            </a:r>
            <a:endParaRPr lang="en-US" altLang="zh-CN" sz="60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105816" cy="400110"/>
          </a:xfrm>
          <a:prstGeom prst="rect">
            <a:avLst/>
          </a:prstGeom>
        </p:spPr>
        <p:txBody>
          <a:bodyPr wrap="none">
            <a:spAutoFit/>
          </a:bodyPr>
          <a:lstStyle/>
          <a:p>
            <a:r>
              <a:rPr lang="en-US" altLang="zh-CN" sz="2000" b="1" dirty="0" err="1" smtClean="0">
                <a:solidFill>
                  <a:schemeClr val="tx1">
                    <a:lumMod val="75000"/>
                    <a:lumOff val="25000"/>
                  </a:schemeClr>
                </a:solidFill>
                <a:latin typeface="微软雅黑" panose="020B0503020204020204" charset="-122"/>
                <a:ea typeface="微软雅黑" panose="020B0503020204020204" charset="-122"/>
              </a:rPr>
              <a:t>ResNet</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1498897" y="4572926"/>
            <a:ext cx="9108141" cy="1213024"/>
          </a:xfrm>
          <a:prstGeom prst="rect">
            <a:avLst/>
          </a:prstGeom>
        </p:spPr>
        <p:txBody>
          <a:bodyPr wrap="square">
            <a:spAutoFit/>
          </a:bodyPr>
          <a:lstStyle/>
          <a:p>
            <a:pPr>
              <a:lnSpc>
                <a:spcPct val="125000"/>
              </a:lnSpc>
            </a:pPr>
            <a:r>
              <a:rPr lang="zh-CN" altLang="en-US" sz="2000" dirty="0" smtClean="0"/>
              <a:t>提出</a:t>
            </a:r>
            <a:r>
              <a:rPr lang="zh-CN" altLang="en-US" sz="2000" b="1" dirty="0" smtClean="0"/>
              <a:t>恒等映射</a:t>
            </a:r>
            <a:r>
              <a:rPr lang="zh-CN" altLang="en-US" sz="2000" dirty="0" smtClean="0"/>
              <a:t>概念，输入</a:t>
            </a:r>
            <a:r>
              <a:rPr lang="zh-CN" altLang="en-US" sz="2000" dirty="0" smtClean="0"/>
              <a:t>特征图和经过变换之后的特征图相加，既不增加额外的参数也不增加计算复杂度，使得低层信息可以流向高层，避免了梯度消失的问题，也使得网络更加容易训练。</a:t>
            </a:r>
            <a:endParaRPr lang="zh-CN" altLang="en-US" sz="2000" dirty="0"/>
          </a:p>
        </p:txBody>
      </p:sp>
      <p:sp>
        <p:nvSpPr>
          <p:cNvPr id="25" name="TextBox 24"/>
          <p:cNvSpPr txBox="1"/>
          <p:nvPr/>
        </p:nvSpPr>
        <p:spPr>
          <a:xfrm>
            <a:off x="2420471" y="376517"/>
            <a:ext cx="9520518" cy="338554"/>
          </a:xfrm>
          <a:prstGeom prst="rect">
            <a:avLst/>
          </a:prstGeom>
          <a:noFill/>
        </p:spPr>
        <p:txBody>
          <a:bodyPr wrap="square" rtlCol="0">
            <a:spAutoFit/>
          </a:bodyPr>
          <a:lstStyle/>
          <a:p>
            <a:r>
              <a:rPr lang="en-US" altLang="zh-CN" sz="1600" dirty="0" smtClean="0">
                <a:solidFill>
                  <a:schemeClr val="bg2">
                    <a:lumMod val="50000"/>
                  </a:schemeClr>
                </a:solidFill>
              </a:rPr>
              <a:t>He, K., Zhang, X., </a:t>
            </a:r>
            <a:r>
              <a:rPr lang="en-US" altLang="zh-CN" sz="1600" dirty="0" err="1" smtClean="0">
                <a:solidFill>
                  <a:schemeClr val="bg2">
                    <a:lumMod val="50000"/>
                  </a:schemeClr>
                </a:solidFill>
              </a:rPr>
              <a:t>Ren</a:t>
            </a:r>
            <a:r>
              <a:rPr lang="en-US" altLang="zh-CN" sz="1600" dirty="0" smtClean="0">
                <a:solidFill>
                  <a:schemeClr val="bg2">
                    <a:lumMod val="50000"/>
                  </a:schemeClr>
                </a:solidFill>
              </a:rPr>
              <a:t>, S., &amp; Sun, J. (2015). Deep Residual Learning for Image Recognition. </a:t>
            </a:r>
            <a:r>
              <a:rPr lang="en-US" altLang="zh-CN" sz="1600" i="1" dirty="0" smtClean="0">
                <a:solidFill>
                  <a:schemeClr val="bg2">
                    <a:lumMod val="50000"/>
                  </a:schemeClr>
                </a:solidFill>
              </a:rPr>
              <a:t>CVPR 2016</a:t>
            </a:r>
            <a:r>
              <a:rPr lang="en-US" altLang="zh-CN" sz="1600" dirty="0" smtClean="0">
                <a:solidFill>
                  <a:schemeClr val="bg2">
                    <a:lumMod val="50000"/>
                  </a:schemeClr>
                </a:solidFill>
              </a:rPr>
              <a:t>. </a:t>
            </a:r>
            <a:endParaRPr lang="en-US" altLang="zh-CN" sz="1600" i="1" dirty="0" smtClean="0">
              <a:solidFill>
                <a:schemeClr val="bg2">
                  <a:lumMod val="50000"/>
                </a:schemeClr>
              </a:solidFill>
            </a:endParaRPr>
          </a:p>
        </p:txBody>
      </p:sp>
      <p:pic>
        <p:nvPicPr>
          <p:cNvPr id="67586" name="Picture 2" descr="https://img-blog.csdnimg.cn/20190307120443530.png?x-oss-process=image/watermark,type_ZmFuZ3poZW5naGVpdGk,shadow_10,text_aHR0cHM6Ly9ibG9nLmNzZG4ubmV0L3FxXzIwMDg0MTAx,size_16,color_FFFFFF,t_70"/>
          <p:cNvPicPr>
            <a:picLocks noChangeAspect="1" noChangeArrowheads="1"/>
          </p:cNvPicPr>
          <p:nvPr/>
        </p:nvPicPr>
        <p:blipFill>
          <a:blip r:embed="rId2"/>
          <a:srcRect/>
          <a:stretch>
            <a:fillRect/>
          </a:stretch>
        </p:blipFill>
        <p:spPr bwMode="auto">
          <a:xfrm>
            <a:off x="3092412" y="1182127"/>
            <a:ext cx="5632382" cy="2948810"/>
          </a:xfrm>
          <a:prstGeom prst="rect">
            <a:avLst/>
          </a:prstGeom>
          <a:noFill/>
        </p:spPr>
      </p:pic>
      <p:pic>
        <p:nvPicPr>
          <p:cNvPr id="67588" name="Picture 4" descr="https://img-blog.csdnimg.cn/20190307114924968.png?x-oss-process=image/watermark,type_ZmFuZ3poZW5naGVpdGk,shadow_10,text_aHR0cHM6Ly9ibG9nLmNzZG4ubmV0L3FxXzIwMDg0MTAx,size_16,color_FFFFFF,t_70"/>
          <p:cNvPicPr>
            <a:picLocks noChangeAspect="1" noChangeArrowheads="1"/>
          </p:cNvPicPr>
          <p:nvPr/>
        </p:nvPicPr>
        <p:blipFill>
          <a:blip r:embed="rId3"/>
          <a:srcRect/>
          <a:stretch>
            <a:fillRect/>
          </a:stretch>
        </p:blipFill>
        <p:spPr bwMode="auto">
          <a:xfrm>
            <a:off x="129096" y="1310247"/>
            <a:ext cx="11895016" cy="4800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67588"/>
                                        </p:tgtEl>
                                      </p:cBhvr>
                                    </p:animEffect>
                                    <p:set>
                                      <p:cBhvr>
                                        <p:cTn id="7" dur="1" fill="hold">
                                          <p:stCondLst>
                                            <p:cond delay="499"/>
                                          </p:stCondLst>
                                        </p:cTn>
                                        <p:tgtEl>
                                          <p:spTgt spid="675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511568" cy="400110"/>
          </a:xfrm>
          <a:prstGeom prst="rect">
            <a:avLst/>
          </a:prstGeom>
        </p:spPr>
        <p:txBody>
          <a:bodyPr wrap="none">
            <a:spAutoFit/>
          </a:bodyPr>
          <a:lstStyle/>
          <a:p>
            <a:r>
              <a:rPr lang="en-US" altLang="zh-CN" sz="2000" b="1" dirty="0" smtClean="0">
                <a:solidFill>
                  <a:schemeClr val="tx1">
                    <a:lumMod val="75000"/>
                    <a:lumOff val="25000"/>
                  </a:schemeClr>
                </a:solidFill>
                <a:latin typeface="微软雅黑" panose="020B0503020204020204" charset="-122"/>
                <a:ea typeface="微软雅黑" panose="020B0503020204020204" charset="-122"/>
              </a:rPr>
              <a:t>ResNet-v2</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1649504" y="5282929"/>
            <a:ext cx="9108141" cy="1631216"/>
          </a:xfrm>
          <a:prstGeom prst="rect">
            <a:avLst/>
          </a:prstGeom>
        </p:spPr>
        <p:txBody>
          <a:bodyPr wrap="square">
            <a:spAutoFit/>
          </a:bodyPr>
          <a:lstStyle/>
          <a:p>
            <a:pPr>
              <a:lnSpc>
                <a:spcPct val="125000"/>
              </a:lnSpc>
            </a:pPr>
            <a:r>
              <a:rPr lang="zh-CN" altLang="en-US" sz="2000" dirty="0" smtClean="0"/>
              <a:t>其</a:t>
            </a:r>
            <a:r>
              <a:rPr lang="zh-CN" altLang="en-US" sz="2000" dirty="0" smtClean="0"/>
              <a:t>思想是将非线性激活也看成一个恒等</a:t>
            </a:r>
            <a:r>
              <a:rPr lang="zh-CN" altLang="en-US" sz="2000" dirty="0" smtClean="0"/>
              <a:t>映射，</a:t>
            </a:r>
            <a:r>
              <a:rPr lang="zh-CN" altLang="en-US" sz="2000" dirty="0" smtClean="0"/>
              <a:t>这样，在前向和反向阶段，信号可以直接的从一个单元传递到其他任意一个单元</a:t>
            </a:r>
            <a:r>
              <a:rPr lang="zh-CN" altLang="en-US" sz="2000" dirty="0" smtClean="0"/>
              <a:t>。</a:t>
            </a:r>
            <a:endParaRPr lang="en-US" altLang="zh-CN" sz="2000" dirty="0" smtClean="0"/>
          </a:p>
          <a:p>
            <a:pPr>
              <a:lnSpc>
                <a:spcPct val="125000"/>
              </a:lnSpc>
            </a:pPr>
            <a:r>
              <a:rPr lang="zh-CN" altLang="en-US" sz="2000" dirty="0" smtClean="0"/>
              <a:t>将激活函数 </a:t>
            </a:r>
            <a:r>
              <a:rPr lang="en-US" altLang="zh-CN" sz="2000" dirty="0" smtClean="0"/>
              <a:t>(</a:t>
            </a:r>
            <a:r>
              <a:rPr lang="en-US" sz="2000" dirty="0" err="1" smtClean="0"/>
              <a:t>ReLU</a:t>
            </a:r>
            <a:r>
              <a:rPr lang="en-US" sz="2000" dirty="0" smtClean="0"/>
              <a:t> </a:t>
            </a:r>
            <a:r>
              <a:rPr lang="zh-CN" altLang="en-US" sz="2000" dirty="0" smtClean="0"/>
              <a:t>和 </a:t>
            </a:r>
            <a:r>
              <a:rPr lang="en-US" sz="2000" dirty="0" smtClean="0"/>
              <a:t>BN) </a:t>
            </a:r>
            <a:r>
              <a:rPr lang="zh-CN" altLang="en-US" sz="2000" dirty="0" smtClean="0"/>
              <a:t>看作是权重层</a:t>
            </a:r>
            <a:r>
              <a:rPr lang="zh-CN" altLang="en-US" sz="2000" dirty="0" smtClean="0"/>
              <a:t>的预激活 </a:t>
            </a:r>
            <a:r>
              <a:rPr lang="zh-CN" altLang="en-US" sz="2000" dirty="0" smtClean="0"/>
              <a:t>“</a:t>
            </a:r>
            <a:r>
              <a:rPr lang="en-US" sz="2000" dirty="0" smtClean="0"/>
              <a:t>pre-activation</a:t>
            </a:r>
            <a:r>
              <a:rPr lang="en-US" sz="2000" dirty="0" smtClean="0"/>
              <a:t>”</a:t>
            </a:r>
            <a:r>
              <a:rPr lang="zh-CN" altLang="en-US" sz="2000" dirty="0" smtClean="0"/>
              <a:t>。使得模型易于优化，尤其是层数特别深的时候。</a:t>
            </a:r>
            <a:endParaRPr lang="zh-CN" altLang="en-US" sz="2000" dirty="0"/>
          </a:p>
        </p:txBody>
      </p:sp>
      <p:sp>
        <p:nvSpPr>
          <p:cNvPr id="25" name="TextBox 24"/>
          <p:cNvSpPr txBox="1"/>
          <p:nvPr/>
        </p:nvSpPr>
        <p:spPr>
          <a:xfrm>
            <a:off x="2420471" y="376517"/>
            <a:ext cx="9520518" cy="338554"/>
          </a:xfrm>
          <a:prstGeom prst="rect">
            <a:avLst/>
          </a:prstGeom>
          <a:noFill/>
        </p:spPr>
        <p:txBody>
          <a:bodyPr wrap="square" rtlCol="0">
            <a:spAutoFit/>
          </a:bodyPr>
          <a:lstStyle/>
          <a:p>
            <a:r>
              <a:rPr lang="en-US" altLang="zh-CN" sz="1600" dirty="0" smtClean="0">
                <a:solidFill>
                  <a:schemeClr val="bg2">
                    <a:lumMod val="50000"/>
                  </a:schemeClr>
                </a:solidFill>
              </a:rPr>
              <a:t>He, K., Zhang, X., </a:t>
            </a:r>
            <a:r>
              <a:rPr lang="en-US" altLang="zh-CN" sz="1600" dirty="0" err="1" smtClean="0">
                <a:solidFill>
                  <a:schemeClr val="bg2">
                    <a:lumMod val="50000"/>
                  </a:schemeClr>
                </a:solidFill>
              </a:rPr>
              <a:t>Ren</a:t>
            </a:r>
            <a:r>
              <a:rPr lang="en-US" altLang="zh-CN" sz="1600" dirty="0" smtClean="0">
                <a:solidFill>
                  <a:schemeClr val="bg2">
                    <a:lumMod val="50000"/>
                  </a:schemeClr>
                </a:solidFill>
              </a:rPr>
              <a:t>, S., &amp; Sun, J. (2016). Identity Mappings in Deep Residual Networks. </a:t>
            </a:r>
            <a:r>
              <a:rPr lang="en-US" altLang="zh-CN" sz="1600" i="1" dirty="0" smtClean="0">
                <a:solidFill>
                  <a:schemeClr val="bg2">
                    <a:lumMod val="50000"/>
                  </a:schemeClr>
                </a:solidFill>
              </a:rPr>
              <a:t>ECCV 2016</a:t>
            </a:r>
            <a:r>
              <a:rPr lang="en-US" altLang="zh-CN" sz="1600" dirty="0" smtClean="0">
                <a:solidFill>
                  <a:schemeClr val="bg2">
                    <a:lumMod val="50000"/>
                  </a:schemeClr>
                </a:solidFill>
              </a:rPr>
              <a:t>. </a:t>
            </a:r>
          </a:p>
        </p:txBody>
      </p:sp>
      <p:pic>
        <p:nvPicPr>
          <p:cNvPr id="68610" name="Picture 2" descr="https://img-blog.csdnimg.cn/20190307132304555.png?x-oss-process=image/watermark,type_ZmFuZ3poZW5naGVpdGk,shadow_10,text_aHR0cHM6Ly9ibG9nLmNzZG4ubmV0L3FxXzIwMDg0MTAx,size_16,color_FFFFFF,t_70"/>
          <p:cNvPicPr>
            <a:picLocks noChangeAspect="1" noChangeArrowheads="1"/>
          </p:cNvPicPr>
          <p:nvPr/>
        </p:nvPicPr>
        <p:blipFill>
          <a:blip r:embed="rId2"/>
          <a:srcRect/>
          <a:stretch>
            <a:fillRect/>
          </a:stretch>
        </p:blipFill>
        <p:spPr bwMode="auto">
          <a:xfrm>
            <a:off x="521335" y="1322351"/>
            <a:ext cx="3000264" cy="3669198"/>
          </a:xfrm>
          <a:prstGeom prst="rect">
            <a:avLst/>
          </a:prstGeom>
          <a:noFill/>
        </p:spPr>
      </p:pic>
      <p:pic>
        <p:nvPicPr>
          <p:cNvPr id="68612" name="Picture 4" descr="https://img-blog.csdnimg.cn/20190307132932340.png?x-oss-process=image/watermark,type_ZmFuZ3poZW5naGVpdGk,shadow_10,text_aHR0cHM6Ly9ibG9nLmNzZG4ubmV0L3FxXzIwMDg0MTAx,size_16,color_FFFFFF,t_70"/>
          <p:cNvPicPr>
            <a:picLocks noChangeAspect="1" noChangeArrowheads="1"/>
          </p:cNvPicPr>
          <p:nvPr/>
        </p:nvPicPr>
        <p:blipFill>
          <a:blip r:embed="rId3"/>
          <a:srcRect/>
          <a:stretch>
            <a:fillRect/>
          </a:stretch>
        </p:blipFill>
        <p:spPr bwMode="auto">
          <a:xfrm>
            <a:off x="3705599" y="753105"/>
            <a:ext cx="7536142" cy="4572682"/>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285352" cy="400110"/>
          </a:xfrm>
          <a:prstGeom prst="rect">
            <a:avLst/>
          </a:prstGeom>
        </p:spPr>
        <p:txBody>
          <a:bodyPr wrap="none">
            <a:spAutoFit/>
          </a:bodyPr>
          <a:lstStyle/>
          <a:p>
            <a:r>
              <a:rPr lang="en-US" altLang="zh-CN" sz="2000" b="1" dirty="0" err="1" smtClean="0">
                <a:solidFill>
                  <a:schemeClr val="tx1">
                    <a:lumMod val="75000"/>
                    <a:lumOff val="25000"/>
                  </a:schemeClr>
                </a:solidFill>
                <a:latin typeface="微软雅黑" panose="020B0503020204020204" charset="-122"/>
                <a:ea typeface="微软雅黑" panose="020B0503020204020204" charset="-122"/>
              </a:rPr>
              <a:t>ResNeXt</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1649504" y="5282929"/>
            <a:ext cx="9108141" cy="828304"/>
          </a:xfrm>
          <a:prstGeom prst="rect">
            <a:avLst/>
          </a:prstGeom>
        </p:spPr>
        <p:txBody>
          <a:bodyPr wrap="square">
            <a:spAutoFit/>
          </a:bodyPr>
          <a:lstStyle/>
          <a:p>
            <a:pPr>
              <a:lnSpc>
                <a:spcPct val="125000"/>
              </a:lnSpc>
            </a:pPr>
            <a:r>
              <a:rPr lang="zh-CN" altLang="en-US" sz="2000" dirty="0" smtClean="0"/>
              <a:t>借鉴了 </a:t>
            </a:r>
            <a:r>
              <a:rPr lang="en-US" sz="2000" dirty="0" smtClean="0"/>
              <a:t>Inception </a:t>
            </a:r>
            <a:r>
              <a:rPr lang="zh-CN" altLang="en-US" sz="2000" dirty="0" smtClean="0"/>
              <a:t>的思想。对于每一个残差块，进行 </a:t>
            </a:r>
            <a:r>
              <a:rPr lang="zh-CN" altLang="en-US" sz="2000" b="1" dirty="0" smtClean="0"/>
              <a:t>分</a:t>
            </a:r>
            <a:r>
              <a:rPr lang="en-US" altLang="zh-CN" sz="2000" b="1" dirty="0" smtClean="0"/>
              <a:t>-</a:t>
            </a:r>
            <a:r>
              <a:rPr lang="zh-CN" altLang="en-US" sz="2000" b="1" dirty="0" smtClean="0"/>
              <a:t>变换</a:t>
            </a:r>
            <a:r>
              <a:rPr lang="en-US" altLang="zh-CN" sz="2000" b="1" dirty="0" smtClean="0"/>
              <a:t>-</a:t>
            </a:r>
            <a:r>
              <a:rPr lang="zh-CN" altLang="en-US" sz="2000" b="1" dirty="0" smtClean="0"/>
              <a:t>合</a:t>
            </a:r>
            <a:r>
              <a:rPr lang="zh-CN" altLang="en-US" sz="2000" dirty="0" smtClean="0"/>
              <a:t>（</a:t>
            </a:r>
            <a:r>
              <a:rPr lang="en-US" sz="2000" dirty="0" smtClean="0"/>
              <a:t>split-transform-merge）</a:t>
            </a:r>
            <a:r>
              <a:rPr lang="zh-CN" altLang="en-US" sz="2000" dirty="0" smtClean="0"/>
              <a:t>操作，</a:t>
            </a:r>
            <a:r>
              <a:rPr lang="zh-CN" altLang="en-US" sz="2000" dirty="0" smtClean="0"/>
              <a:t>用更少的层可以得到比 </a:t>
            </a:r>
            <a:r>
              <a:rPr lang="en-US" altLang="zh-CN" sz="2000" dirty="0" err="1" smtClean="0"/>
              <a:t>ResNet</a:t>
            </a:r>
            <a:r>
              <a:rPr lang="en-US" altLang="zh-CN" sz="2000" dirty="0" smtClean="0"/>
              <a:t> </a:t>
            </a:r>
            <a:r>
              <a:rPr lang="zh-CN" altLang="en-US" sz="2000" dirty="0" smtClean="0"/>
              <a:t>还要好的结果，且降低了复杂度。</a:t>
            </a:r>
            <a:endParaRPr lang="zh-CN" altLang="en-US" sz="2000" dirty="0"/>
          </a:p>
        </p:txBody>
      </p:sp>
      <p:sp>
        <p:nvSpPr>
          <p:cNvPr id="25" name="TextBox 24"/>
          <p:cNvSpPr txBox="1"/>
          <p:nvPr/>
        </p:nvSpPr>
        <p:spPr>
          <a:xfrm>
            <a:off x="2420471" y="299398"/>
            <a:ext cx="9520518" cy="584775"/>
          </a:xfrm>
          <a:prstGeom prst="rect">
            <a:avLst/>
          </a:prstGeom>
          <a:noFill/>
        </p:spPr>
        <p:txBody>
          <a:bodyPr wrap="square" rtlCol="0">
            <a:spAutoFit/>
          </a:bodyPr>
          <a:lstStyle/>
          <a:p>
            <a:r>
              <a:rPr lang="en-US" altLang="zh-CN" sz="1600" dirty="0" err="1" smtClean="0">
                <a:solidFill>
                  <a:schemeClr val="bg2">
                    <a:lumMod val="50000"/>
                  </a:schemeClr>
                </a:solidFill>
              </a:rPr>
              <a:t>Xie</a:t>
            </a:r>
            <a:r>
              <a:rPr lang="en-US" altLang="zh-CN" sz="1600" dirty="0" smtClean="0">
                <a:solidFill>
                  <a:schemeClr val="bg2">
                    <a:lumMod val="50000"/>
                  </a:schemeClr>
                </a:solidFill>
              </a:rPr>
              <a:t>, S., </a:t>
            </a:r>
            <a:r>
              <a:rPr lang="en-US" altLang="zh-CN" sz="1600" dirty="0" err="1" smtClean="0">
                <a:solidFill>
                  <a:schemeClr val="bg2">
                    <a:lumMod val="50000"/>
                  </a:schemeClr>
                </a:solidFill>
              </a:rPr>
              <a:t>Girshick</a:t>
            </a:r>
            <a:r>
              <a:rPr lang="en-US" altLang="zh-CN" sz="1600" dirty="0" smtClean="0">
                <a:solidFill>
                  <a:schemeClr val="bg2">
                    <a:lumMod val="50000"/>
                  </a:schemeClr>
                </a:solidFill>
              </a:rPr>
              <a:t>, R., </a:t>
            </a:r>
            <a:r>
              <a:rPr lang="en-US" altLang="zh-CN" sz="1600" dirty="0" err="1" smtClean="0">
                <a:solidFill>
                  <a:schemeClr val="bg2">
                    <a:lumMod val="50000"/>
                  </a:schemeClr>
                </a:solidFill>
              </a:rPr>
              <a:t>Dollár</a:t>
            </a:r>
            <a:r>
              <a:rPr lang="en-US" altLang="zh-CN" sz="1600" dirty="0" smtClean="0">
                <a:solidFill>
                  <a:schemeClr val="bg2">
                    <a:lumMod val="50000"/>
                  </a:schemeClr>
                </a:solidFill>
              </a:rPr>
              <a:t>, P., </a:t>
            </a:r>
            <a:r>
              <a:rPr lang="en-US" altLang="zh-CN" sz="1600" dirty="0" err="1" smtClean="0">
                <a:solidFill>
                  <a:schemeClr val="bg2">
                    <a:lumMod val="50000"/>
                  </a:schemeClr>
                </a:solidFill>
              </a:rPr>
              <a:t>Tu</a:t>
            </a:r>
            <a:r>
              <a:rPr lang="en-US" altLang="zh-CN" sz="1600" dirty="0" smtClean="0">
                <a:solidFill>
                  <a:schemeClr val="bg2">
                    <a:lumMod val="50000"/>
                  </a:schemeClr>
                </a:solidFill>
              </a:rPr>
              <a:t>, Z., &amp; He, K. (2016). Aggregated Residual Transformations for Deep Neural Networks. </a:t>
            </a:r>
            <a:r>
              <a:rPr lang="en-US" altLang="zh-CN" sz="1600" i="1" dirty="0" smtClean="0">
                <a:solidFill>
                  <a:schemeClr val="bg2">
                    <a:lumMod val="50000"/>
                  </a:schemeClr>
                </a:solidFill>
              </a:rPr>
              <a:t>CVPR 2017</a:t>
            </a:r>
            <a:endParaRPr lang="en-US" altLang="zh-CN" sz="1600" dirty="0" smtClean="0">
              <a:solidFill>
                <a:schemeClr val="bg2">
                  <a:lumMod val="50000"/>
                </a:schemeClr>
              </a:solidFill>
            </a:endParaRPr>
          </a:p>
        </p:txBody>
      </p:sp>
      <p:pic>
        <p:nvPicPr>
          <p:cNvPr id="69634" name="Picture 2" descr="https://img-blog.csdnimg.cn/20190307134616375.png?x-oss-process=image/watermark,type_ZmFuZ3poZW5naGVpdGk,shadow_10,text_aHR0cHM6Ly9ibG9nLmNzZG4ubmV0L3FxXzIwMDg0MTAx,size_16,color_FFFFFF,t_70"/>
          <p:cNvPicPr>
            <a:picLocks noChangeAspect="1" noChangeArrowheads="1"/>
          </p:cNvPicPr>
          <p:nvPr/>
        </p:nvPicPr>
        <p:blipFill>
          <a:blip r:embed="rId2"/>
          <a:srcRect/>
          <a:stretch>
            <a:fillRect/>
          </a:stretch>
        </p:blipFill>
        <p:spPr bwMode="auto">
          <a:xfrm>
            <a:off x="2844986" y="1192174"/>
            <a:ext cx="6162675" cy="3638551"/>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452642" cy="400110"/>
          </a:xfrm>
          <a:prstGeom prst="rect">
            <a:avLst/>
          </a:prstGeom>
        </p:spPr>
        <p:txBody>
          <a:bodyPr wrap="none">
            <a:spAutoFit/>
          </a:bodyPr>
          <a:lstStyle/>
          <a:p>
            <a:r>
              <a:rPr lang="en-US" altLang="zh-CN" sz="2000" b="1" dirty="0" err="1" smtClean="0">
                <a:solidFill>
                  <a:schemeClr val="tx1">
                    <a:lumMod val="75000"/>
                    <a:lumOff val="25000"/>
                  </a:schemeClr>
                </a:solidFill>
                <a:latin typeface="微软雅黑" panose="020B0503020204020204" charset="-122"/>
                <a:ea typeface="微软雅黑" panose="020B0503020204020204" charset="-122"/>
              </a:rPr>
              <a:t>DenseNet</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1681777" y="4196407"/>
            <a:ext cx="9108141" cy="828304"/>
          </a:xfrm>
          <a:prstGeom prst="rect">
            <a:avLst/>
          </a:prstGeom>
        </p:spPr>
        <p:txBody>
          <a:bodyPr wrap="square">
            <a:spAutoFit/>
          </a:bodyPr>
          <a:lstStyle/>
          <a:p>
            <a:pPr>
              <a:lnSpc>
                <a:spcPct val="125000"/>
              </a:lnSpc>
            </a:pPr>
            <a:r>
              <a:rPr lang="en-US" altLang="zh-CN" sz="2000" dirty="0" err="1" smtClean="0"/>
              <a:t>DenseNet</a:t>
            </a:r>
            <a:r>
              <a:rPr lang="en-US" altLang="zh-CN" sz="2000" dirty="0" smtClean="0"/>
              <a:t> </a:t>
            </a:r>
            <a:r>
              <a:rPr lang="zh-CN" altLang="en-US" sz="2000" dirty="0" smtClean="0"/>
              <a:t>中每一层都将之前所有层的输入进行拼接，之后将输出的特征图传递给之后的所有层，重用特征，从而最大化信息（梯度）</a:t>
            </a:r>
            <a:r>
              <a:rPr lang="zh-CN" altLang="en-US" sz="2000" dirty="0" smtClean="0"/>
              <a:t>流。</a:t>
            </a:r>
            <a:endParaRPr lang="zh-CN" altLang="en-US" sz="2000" dirty="0"/>
          </a:p>
        </p:txBody>
      </p:sp>
      <p:sp>
        <p:nvSpPr>
          <p:cNvPr id="25" name="TextBox 24"/>
          <p:cNvSpPr txBox="1"/>
          <p:nvPr/>
        </p:nvSpPr>
        <p:spPr>
          <a:xfrm>
            <a:off x="2420471" y="299398"/>
            <a:ext cx="9520518" cy="584775"/>
          </a:xfrm>
          <a:prstGeom prst="rect">
            <a:avLst/>
          </a:prstGeom>
          <a:noFill/>
        </p:spPr>
        <p:txBody>
          <a:bodyPr wrap="square" rtlCol="0">
            <a:spAutoFit/>
          </a:bodyPr>
          <a:lstStyle/>
          <a:p>
            <a:r>
              <a:rPr lang="en-US" altLang="zh-CN" sz="1600" dirty="0" smtClean="0">
                <a:solidFill>
                  <a:schemeClr val="bg2">
                    <a:lumMod val="50000"/>
                  </a:schemeClr>
                </a:solidFill>
              </a:rPr>
              <a:t>Huang, G., Liu, Z., van </a:t>
            </a:r>
            <a:r>
              <a:rPr lang="en-US" altLang="zh-CN" sz="1600" dirty="0" err="1" smtClean="0">
                <a:solidFill>
                  <a:schemeClr val="bg2">
                    <a:lumMod val="50000"/>
                  </a:schemeClr>
                </a:solidFill>
              </a:rPr>
              <a:t>der</a:t>
            </a:r>
            <a:r>
              <a:rPr lang="en-US" altLang="zh-CN" sz="1600" dirty="0" smtClean="0">
                <a:solidFill>
                  <a:schemeClr val="bg2">
                    <a:lumMod val="50000"/>
                  </a:schemeClr>
                </a:solidFill>
              </a:rPr>
              <a:t> </a:t>
            </a:r>
            <a:r>
              <a:rPr lang="en-US" altLang="zh-CN" sz="1600" dirty="0" err="1" smtClean="0">
                <a:solidFill>
                  <a:schemeClr val="bg2">
                    <a:lumMod val="50000"/>
                  </a:schemeClr>
                </a:solidFill>
              </a:rPr>
              <a:t>Maaten</a:t>
            </a:r>
            <a:r>
              <a:rPr lang="en-US" altLang="zh-CN" sz="1600" dirty="0" smtClean="0">
                <a:solidFill>
                  <a:schemeClr val="bg2">
                    <a:lumMod val="50000"/>
                  </a:schemeClr>
                </a:solidFill>
              </a:rPr>
              <a:t>, L., &amp; Weinberger, K. Q. (2016). Densely Connected </a:t>
            </a:r>
            <a:r>
              <a:rPr lang="en-US" altLang="zh-CN" sz="1600" dirty="0" err="1" smtClean="0">
                <a:solidFill>
                  <a:schemeClr val="bg2">
                    <a:lumMod val="50000"/>
                  </a:schemeClr>
                </a:solidFill>
              </a:rPr>
              <a:t>Convolutional</a:t>
            </a:r>
            <a:r>
              <a:rPr lang="en-US" altLang="zh-CN" sz="1600" dirty="0" smtClean="0">
                <a:solidFill>
                  <a:schemeClr val="bg2">
                    <a:lumMod val="50000"/>
                  </a:schemeClr>
                </a:solidFill>
              </a:rPr>
              <a:t> Networks. </a:t>
            </a:r>
            <a:r>
              <a:rPr lang="en-US" altLang="zh-CN" sz="1600" i="1" dirty="0" smtClean="0">
                <a:solidFill>
                  <a:schemeClr val="bg2">
                    <a:lumMod val="50000"/>
                  </a:schemeClr>
                </a:solidFill>
              </a:rPr>
              <a:t>CVPR 2017</a:t>
            </a:r>
            <a:r>
              <a:rPr lang="en-US" altLang="zh-CN" sz="1600" dirty="0" smtClean="0">
                <a:solidFill>
                  <a:schemeClr val="bg2">
                    <a:lumMod val="50000"/>
                  </a:schemeClr>
                </a:solidFill>
              </a:rPr>
              <a:t>. </a:t>
            </a:r>
          </a:p>
        </p:txBody>
      </p:sp>
      <p:pic>
        <p:nvPicPr>
          <p:cNvPr id="70658" name="Picture 2" descr="https://img-blog.csdnimg.cn/20190307144826512.gif"/>
          <p:cNvPicPr>
            <a:picLocks noChangeAspect="1" noChangeArrowheads="1" noCrop="1"/>
          </p:cNvPicPr>
          <p:nvPr/>
        </p:nvPicPr>
        <p:blipFill>
          <a:blip r:embed="rId2"/>
          <a:srcRect/>
          <a:stretch>
            <a:fillRect/>
          </a:stretch>
        </p:blipFill>
        <p:spPr bwMode="auto">
          <a:xfrm>
            <a:off x="3081655" y="2060407"/>
            <a:ext cx="5715000" cy="1343026"/>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957313" cy="400110"/>
          </a:xfrm>
          <a:prstGeom prst="rect">
            <a:avLst/>
          </a:prstGeom>
        </p:spPr>
        <p:txBody>
          <a:bodyPr wrap="none">
            <a:spAutoFit/>
          </a:bodyPr>
          <a:lstStyle/>
          <a:p>
            <a:r>
              <a:rPr lang="en-US" altLang="zh-CN" sz="2000" b="1" dirty="0" err="1" smtClean="0">
                <a:solidFill>
                  <a:schemeClr val="tx1">
                    <a:lumMod val="75000"/>
                    <a:lumOff val="25000"/>
                  </a:schemeClr>
                </a:solidFill>
                <a:latin typeface="微软雅黑" panose="020B0503020204020204" charset="-122"/>
                <a:ea typeface="微软雅黑" panose="020B0503020204020204" charset="-122"/>
              </a:rPr>
              <a:t>SENet</a:t>
            </a:r>
            <a:endParaRPr lang="en-US" alt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6049382" y="1463965"/>
            <a:ext cx="5568365" cy="4708981"/>
          </a:xfrm>
          <a:prstGeom prst="rect">
            <a:avLst/>
          </a:prstGeom>
        </p:spPr>
        <p:txBody>
          <a:bodyPr wrap="square">
            <a:spAutoFit/>
          </a:bodyPr>
          <a:lstStyle/>
          <a:p>
            <a:pPr>
              <a:lnSpc>
                <a:spcPct val="125000"/>
              </a:lnSpc>
            </a:pPr>
            <a:r>
              <a:rPr lang="zh-CN" altLang="en-US" sz="2000" dirty="0" smtClean="0"/>
              <a:t>通过显式地建模卷积特征通道之间的相互依赖性来提高网络的表示能力。</a:t>
            </a:r>
            <a:r>
              <a:rPr lang="zh-CN" altLang="en-US" sz="2000" dirty="0" smtClean="0"/>
              <a:t>采用</a:t>
            </a:r>
            <a:r>
              <a:rPr lang="en-US" altLang="zh-CN" sz="2000" dirty="0" smtClean="0"/>
              <a:t>[</a:t>
            </a:r>
            <a:r>
              <a:rPr lang="zh-CN" altLang="en-US" sz="2000" dirty="0" smtClean="0"/>
              <a:t>特征</a:t>
            </a:r>
            <a:r>
              <a:rPr lang="zh-CN" altLang="en-US" sz="2000" dirty="0" smtClean="0"/>
              <a:t>重</a:t>
            </a:r>
            <a:r>
              <a:rPr lang="zh-CN" altLang="en-US" sz="2000" dirty="0" smtClean="0"/>
              <a:t>标定</a:t>
            </a:r>
            <a:r>
              <a:rPr lang="en-US" altLang="zh-CN" sz="2000" dirty="0" smtClean="0"/>
              <a:t>]</a:t>
            </a:r>
            <a:r>
              <a:rPr lang="zh-CN" altLang="en-US" sz="2000" dirty="0" smtClean="0"/>
              <a:t>策略</a:t>
            </a:r>
            <a:r>
              <a:rPr lang="zh-CN" altLang="en-US" sz="2000" dirty="0" smtClean="0"/>
              <a:t>，通过学习来获取每个通道的重要程度，从而有选择性的提升信息特征并抑制不太有用的特征</a:t>
            </a:r>
            <a:r>
              <a:rPr lang="zh-CN" altLang="en-US" sz="2000" dirty="0" smtClean="0"/>
              <a:t>。</a:t>
            </a:r>
            <a:endParaRPr lang="en-US" altLang="zh-CN" sz="2000" dirty="0" smtClean="0"/>
          </a:p>
          <a:p>
            <a:pPr>
              <a:lnSpc>
                <a:spcPct val="125000"/>
              </a:lnSpc>
            </a:pPr>
            <a:endParaRPr lang="en-US" altLang="zh-CN" sz="2000" dirty="0" smtClean="0"/>
          </a:p>
          <a:p>
            <a:pPr>
              <a:lnSpc>
                <a:spcPct val="125000"/>
              </a:lnSpc>
            </a:pPr>
            <a:r>
              <a:rPr lang="zh-CN" altLang="en-US" sz="2000" dirty="0" smtClean="0"/>
              <a:t>全局平均池化作为 </a:t>
            </a:r>
            <a:r>
              <a:rPr lang="en-US" altLang="zh-CN" sz="2000" dirty="0" smtClean="0"/>
              <a:t>Squeeze </a:t>
            </a:r>
            <a:r>
              <a:rPr lang="zh-CN" altLang="en-US" sz="2000" dirty="0" smtClean="0"/>
              <a:t>操作，生成通道描述符，提取出全局信息。然后是两个全连接层组成的 </a:t>
            </a:r>
            <a:r>
              <a:rPr lang="en-US" altLang="zh-CN" sz="2000" dirty="0" smtClean="0"/>
              <a:t>Excitation </a:t>
            </a:r>
            <a:r>
              <a:rPr lang="zh-CN" altLang="en-US" sz="2000" dirty="0" smtClean="0"/>
              <a:t>操作，用于建模通道间的相关性。</a:t>
            </a:r>
            <a:r>
              <a:rPr lang="en-US" altLang="zh-CN" sz="2000" dirty="0" smtClean="0"/>
              <a:t>Sigmoid </a:t>
            </a:r>
            <a:r>
              <a:rPr lang="zh-CN" altLang="en-US" sz="2000" dirty="0" smtClean="0"/>
              <a:t>后得到的输出和另一分支的特征图进行逐通道相乘</a:t>
            </a:r>
            <a:r>
              <a:rPr lang="zh-CN" altLang="en-US" sz="2000" dirty="0" smtClean="0"/>
              <a:t>。</a:t>
            </a:r>
            <a:endParaRPr lang="en-US" altLang="zh-CN" sz="2000" dirty="0" smtClean="0"/>
          </a:p>
          <a:p>
            <a:pPr>
              <a:lnSpc>
                <a:spcPct val="125000"/>
              </a:lnSpc>
            </a:pPr>
            <a:endParaRPr lang="en-US" altLang="zh-CN" sz="2000" dirty="0" smtClean="0"/>
          </a:p>
          <a:p>
            <a:pPr>
              <a:lnSpc>
                <a:spcPct val="125000"/>
              </a:lnSpc>
            </a:pPr>
            <a:r>
              <a:rPr lang="zh-CN" altLang="en-US" sz="2000" dirty="0" smtClean="0"/>
              <a:t>会稍微增加参数量，但能得到可观的性能提升。</a:t>
            </a:r>
            <a:endParaRPr lang="zh-CN" altLang="en-US" sz="2000" dirty="0"/>
          </a:p>
        </p:txBody>
      </p:sp>
      <p:sp>
        <p:nvSpPr>
          <p:cNvPr id="25" name="TextBox 24"/>
          <p:cNvSpPr txBox="1"/>
          <p:nvPr/>
        </p:nvSpPr>
        <p:spPr>
          <a:xfrm>
            <a:off x="2420471" y="363946"/>
            <a:ext cx="9520518" cy="338554"/>
          </a:xfrm>
          <a:prstGeom prst="rect">
            <a:avLst/>
          </a:prstGeom>
          <a:noFill/>
        </p:spPr>
        <p:txBody>
          <a:bodyPr wrap="square" rtlCol="0">
            <a:spAutoFit/>
          </a:bodyPr>
          <a:lstStyle/>
          <a:p>
            <a:r>
              <a:rPr lang="en-US" altLang="zh-CN" sz="1600" dirty="0" err="1" smtClean="0">
                <a:solidFill>
                  <a:schemeClr val="bg2">
                    <a:lumMod val="50000"/>
                  </a:schemeClr>
                </a:solidFill>
              </a:rPr>
              <a:t>Hu</a:t>
            </a:r>
            <a:r>
              <a:rPr lang="en-US" altLang="zh-CN" sz="1600" dirty="0" smtClean="0">
                <a:solidFill>
                  <a:schemeClr val="bg2">
                    <a:lumMod val="50000"/>
                  </a:schemeClr>
                </a:solidFill>
              </a:rPr>
              <a:t>, J., </a:t>
            </a:r>
            <a:r>
              <a:rPr lang="en-US" altLang="zh-CN" sz="1600" dirty="0" err="1" smtClean="0">
                <a:solidFill>
                  <a:schemeClr val="bg2">
                    <a:lumMod val="50000"/>
                  </a:schemeClr>
                </a:solidFill>
              </a:rPr>
              <a:t>Shen</a:t>
            </a:r>
            <a:r>
              <a:rPr lang="en-US" altLang="zh-CN" sz="1600" dirty="0" smtClean="0">
                <a:solidFill>
                  <a:schemeClr val="bg2">
                    <a:lumMod val="50000"/>
                  </a:schemeClr>
                </a:solidFill>
              </a:rPr>
              <a:t>, L., </a:t>
            </a:r>
            <a:r>
              <a:rPr lang="en-US" altLang="zh-CN" sz="1600" dirty="0" err="1" smtClean="0">
                <a:solidFill>
                  <a:schemeClr val="bg2">
                    <a:lumMod val="50000"/>
                  </a:schemeClr>
                </a:solidFill>
              </a:rPr>
              <a:t>Albanie</a:t>
            </a:r>
            <a:r>
              <a:rPr lang="en-US" altLang="zh-CN" sz="1600" dirty="0" smtClean="0">
                <a:solidFill>
                  <a:schemeClr val="bg2">
                    <a:lumMod val="50000"/>
                  </a:schemeClr>
                </a:solidFill>
              </a:rPr>
              <a:t>, S., Sun, G., &amp; Wu, E. (2017). Squeeze-and-Excitation Networks. </a:t>
            </a:r>
            <a:r>
              <a:rPr lang="en-US" altLang="zh-CN" sz="1600" i="1" dirty="0" smtClean="0">
                <a:solidFill>
                  <a:schemeClr val="bg2">
                    <a:lumMod val="50000"/>
                  </a:schemeClr>
                </a:solidFill>
              </a:rPr>
              <a:t>CVPR 2018</a:t>
            </a:r>
            <a:r>
              <a:rPr lang="en-US" altLang="zh-CN" sz="1600" dirty="0" smtClean="0">
                <a:solidFill>
                  <a:schemeClr val="bg2">
                    <a:lumMod val="50000"/>
                  </a:schemeClr>
                </a:solidFill>
              </a:rPr>
              <a:t>. </a:t>
            </a:r>
          </a:p>
        </p:txBody>
      </p:sp>
      <p:pic>
        <p:nvPicPr>
          <p:cNvPr id="71682" name="Picture 2" descr="https://img-blog.csdnimg.cn/20190307145838397.png?x-oss-process=image/watermark,type_ZmFuZ3poZW5naGVpdGk,shadow_10,text_aHR0cHM6Ly9ibG9nLmNzZG4ubmV0L3FxXzIwMDg0MTAx,size_16,color_FFFFFF,t_70"/>
          <p:cNvPicPr>
            <a:picLocks noChangeAspect="1" noChangeArrowheads="1"/>
          </p:cNvPicPr>
          <p:nvPr/>
        </p:nvPicPr>
        <p:blipFill>
          <a:blip r:embed="rId2"/>
          <a:srcRect r="49006"/>
          <a:stretch>
            <a:fillRect/>
          </a:stretch>
        </p:blipFill>
        <p:spPr bwMode="auto">
          <a:xfrm>
            <a:off x="408790" y="1497292"/>
            <a:ext cx="5361330" cy="4365626"/>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16048" y="1171463"/>
            <a:ext cx="3809740" cy="584775"/>
          </a:xfrm>
          <a:prstGeom prst="rect">
            <a:avLst/>
          </a:prstGeom>
          <a:noFill/>
        </p:spPr>
        <p:txBody>
          <a:bodyPr wrap="square" rtlCol="0">
            <a:spAutoFit/>
          </a:bodyPr>
          <a:lstStyle/>
          <a:p>
            <a:pPr algn="ctr" defTabSz="1218565"/>
            <a:r>
              <a:rPr lang="zh-CN" altLang="en-US" sz="3200" kern="0" dirty="0" smtClean="0">
                <a:solidFill>
                  <a:schemeClr val="tx1">
                    <a:lumMod val="75000"/>
                    <a:lumOff val="25000"/>
                  </a:schemeClr>
                </a:solidFill>
                <a:latin typeface="微软雅黑" panose="020B0503020204020204" charset="-122"/>
                <a:ea typeface="微软雅黑" panose="020B0503020204020204" charset="-122"/>
                <a:cs typeface="+mn-ea"/>
                <a:sym typeface="+mn-lt"/>
              </a:rPr>
              <a:t>经典 </a:t>
            </a:r>
            <a:r>
              <a:rPr lang="en-US" altLang="zh-CN" sz="3200" kern="0" dirty="0" smtClean="0">
                <a:solidFill>
                  <a:schemeClr val="tx1">
                    <a:lumMod val="75000"/>
                    <a:lumOff val="25000"/>
                  </a:schemeClr>
                </a:solidFill>
                <a:latin typeface="微软雅黑" panose="020B0503020204020204" charset="-122"/>
                <a:ea typeface="微软雅黑" panose="020B0503020204020204" charset="-122"/>
                <a:cs typeface="+mn-ea"/>
                <a:sym typeface="+mn-lt"/>
              </a:rPr>
              <a:t>CNN </a:t>
            </a:r>
            <a:r>
              <a:rPr lang="zh-CN" altLang="en-US" sz="3200" kern="0" dirty="0" smtClean="0">
                <a:solidFill>
                  <a:schemeClr val="tx1">
                    <a:lumMod val="75000"/>
                    <a:lumOff val="25000"/>
                  </a:schemeClr>
                </a:solidFill>
                <a:latin typeface="微软雅黑" panose="020B0503020204020204" charset="-122"/>
                <a:ea typeface="微软雅黑" panose="020B0503020204020204" charset="-122"/>
                <a:cs typeface="+mn-ea"/>
                <a:sym typeface="+mn-lt"/>
              </a:rPr>
              <a:t>总结</a:t>
            </a:r>
            <a:endParaRPr lang="en-US" altLang="zh-CN" sz="3200" kern="0" dirty="0" smtClean="0">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13" name="椭圆 12"/>
          <p:cNvSpPr/>
          <p:nvPr/>
        </p:nvSpPr>
        <p:spPr>
          <a:xfrm>
            <a:off x="-25082" y="383589"/>
            <a:ext cx="678815" cy="704906"/>
          </a:xfrm>
          <a:prstGeom prst="ellipse">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75000"/>
                  <a:lumOff val="25000"/>
                </a:schemeClr>
              </a:solidFill>
            </a:endParaRPr>
          </a:p>
        </p:txBody>
      </p:sp>
      <p:sp>
        <p:nvSpPr>
          <p:cNvPr id="59" name="Oval 58"/>
          <p:cNvSpPr/>
          <p:nvPr/>
        </p:nvSpPr>
        <p:spPr>
          <a:xfrm>
            <a:off x="-571817" y="-238125"/>
            <a:ext cx="1083945" cy="1084031"/>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solidFill>
                <a:schemeClr val="tx1">
                  <a:lumMod val="75000"/>
                  <a:lumOff val="25000"/>
                </a:schemeClr>
              </a:solidFill>
            </a:endParaRPr>
          </a:p>
        </p:txBody>
      </p:sp>
      <p:sp>
        <p:nvSpPr>
          <p:cNvPr id="14" name="矩形 13"/>
          <p:cNvSpPr/>
          <p:nvPr/>
        </p:nvSpPr>
        <p:spPr>
          <a:xfrm>
            <a:off x="762635" y="445770"/>
            <a:ext cx="697627" cy="400110"/>
          </a:xfrm>
          <a:prstGeom prst="rect">
            <a:avLst/>
          </a:prstGeom>
        </p:spPr>
        <p:txBody>
          <a:bodyPr wrap="none">
            <a:spAutoFit/>
          </a:bodyPr>
          <a:lstStyle/>
          <a:p>
            <a:r>
              <a:rPr lang="zh-CN" altLang="en-US" sz="2000" b="1" dirty="0" smtClean="0">
                <a:solidFill>
                  <a:schemeClr val="tx1">
                    <a:lumMod val="75000"/>
                    <a:lumOff val="25000"/>
                  </a:schemeClr>
                </a:solidFill>
                <a:latin typeface="微软雅黑" panose="020B0503020204020204" charset="-122"/>
                <a:ea typeface="微软雅黑" panose="020B0503020204020204" charset="-122"/>
              </a:rPr>
              <a:t>目录</a:t>
            </a:r>
            <a:endParaRPr lang="en-US" alt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41" name="TextBox 40"/>
          <p:cNvSpPr txBox="1"/>
          <p:nvPr/>
        </p:nvSpPr>
        <p:spPr>
          <a:xfrm>
            <a:off x="1054250" y="1796525"/>
            <a:ext cx="10165976" cy="3913059"/>
          </a:xfrm>
          <a:prstGeom prst="rect">
            <a:avLst/>
          </a:prstGeom>
          <a:noFill/>
        </p:spPr>
        <p:txBody>
          <a:bodyPr wrap="square" rtlCol="0">
            <a:spAutoFit/>
          </a:bodyPr>
          <a:lstStyle/>
          <a:p>
            <a:pPr>
              <a:lnSpc>
                <a:spcPct val="150000"/>
              </a:lnSpc>
              <a:buFont typeface="Arial" pitchFamily="34" charset="0"/>
              <a:buChar char="•"/>
            </a:pPr>
            <a:r>
              <a:rPr lang="en-US" altLang="zh-CN" sz="2400" dirty="0" smtClean="0"/>
              <a:t> </a:t>
            </a:r>
            <a:r>
              <a:rPr lang="en-US" altLang="zh-CN" sz="2400" dirty="0" err="1" smtClean="0"/>
              <a:t>LeNet</a:t>
            </a:r>
            <a:endParaRPr lang="en-US" altLang="zh-CN" sz="2400" dirty="0" smtClean="0"/>
          </a:p>
          <a:p>
            <a:pPr>
              <a:lnSpc>
                <a:spcPct val="150000"/>
              </a:lnSpc>
              <a:buFont typeface="Arial" pitchFamily="34" charset="0"/>
              <a:buChar char="•"/>
            </a:pPr>
            <a:r>
              <a:rPr lang="en-US" altLang="zh-CN" sz="2400" dirty="0" smtClean="0"/>
              <a:t> </a:t>
            </a:r>
            <a:r>
              <a:rPr lang="en-US" altLang="zh-CN" sz="2400" dirty="0" err="1" smtClean="0"/>
              <a:t>AlexNet</a:t>
            </a:r>
            <a:endParaRPr lang="en-US" altLang="zh-CN" sz="2400" dirty="0" smtClean="0"/>
          </a:p>
          <a:p>
            <a:pPr>
              <a:lnSpc>
                <a:spcPct val="150000"/>
              </a:lnSpc>
              <a:buFont typeface="Arial" pitchFamily="34" charset="0"/>
              <a:buChar char="•"/>
            </a:pPr>
            <a:r>
              <a:rPr lang="en-US" altLang="zh-CN" sz="2400" dirty="0" smtClean="0"/>
              <a:t> </a:t>
            </a:r>
            <a:r>
              <a:rPr lang="en-US" altLang="zh-CN" sz="2400" dirty="0" err="1" smtClean="0"/>
              <a:t>VGGNet</a:t>
            </a:r>
            <a:endParaRPr lang="en-US" altLang="zh-CN" sz="2400" dirty="0" smtClean="0"/>
          </a:p>
          <a:p>
            <a:pPr>
              <a:lnSpc>
                <a:spcPct val="150000"/>
              </a:lnSpc>
              <a:buFont typeface="Arial" pitchFamily="34" charset="0"/>
              <a:buChar char="•"/>
            </a:pPr>
            <a:r>
              <a:rPr lang="en-US" altLang="zh-CN" sz="2400" dirty="0" smtClean="0"/>
              <a:t> </a:t>
            </a:r>
            <a:r>
              <a:rPr lang="en-US" altLang="zh-CN" sz="2400" dirty="0" smtClean="0"/>
              <a:t>Inception </a:t>
            </a:r>
            <a:r>
              <a:rPr lang="zh-CN" altLang="en-US" sz="2400" dirty="0" smtClean="0"/>
              <a:t>系列</a:t>
            </a:r>
            <a:endParaRPr lang="en-US" altLang="zh-CN" sz="2400" dirty="0" smtClean="0"/>
          </a:p>
          <a:p>
            <a:pPr>
              <a:lnSpc>
                <a:spcPct val="150000"/>
              </a:lnSpc>
              <a:buFont typeface="Arial" pitchFamily="34" charset="0"/>
              <a:buChar char="•"/>
            </a:pPr>
            <a:r>
              <a:rPr lang="en-US" altLang="zh-CN" sz="2400" dirty="0" smtClean="0"/>
              <a:t> </a:t>
            </a:r>
            <a:r>
              <a:rPr lang="en-US" altLang="zh-CN" sz="2400" dirty="0" err="1" smtClean="0"/>
              <a:t>ResNet</a:t>
            </a:r>
            <a:r>
              <a:rPr lang="en-US" altLang="zh-CN" sz="2400" dirty="0" smtClean="0"/>
              <a:t> </a:t>
            </a:r>
            <a:r>
              <a:rPr lang="zh-CN" altLang="en-US" sz="2400" dirty="0" smtClean="0"/>
              <a:t>系列</a:t>
            </a:r>
            <a:endParaRPr lang="en-US" altLang="zh-CN" sz="2400" dirty="0" smtClean="0"/>
          </a:p>
          <a:p>
            <a:pPr>
              <a:lnSpc>
                <a:spcPct val="150000"/>
              </a:lnSpc>
              <a:buFont typeface="Arial" pitchFamily="34" charset="0"/>
              <a:buChar char="•"/>
            </a:pPr>
            <a:r>
              <a:rPr lang="en-US" altLang="zh-CN" sz="2400" dirty="0" smtClean="0"/>
              <a:t> </a:t>
            </a:r>
            <a:r>
              <a:rPr lang="en-US" altLang="zh-CN" sz="2400" dirty="0" err="1" smtClean="0"/>
              <a:t>DenseNet</a:t>
            </a:r>
            <a:r>
              <a:rPr lang="en-US" altLang="zh-CN" sz="2400" dirty="0" smtClean="0"/>
              <a:t> </a:t>
            </a:r>
          </a:p>
          <a:p>
            <a:pPr>
              <a:lnSpc>
                <a:spcPct val="150000"/>
              </a:lnSpc>
              <a:buFont typeface="Arial" pitchFamily="34" charset="0"/>
              <a:buChar char="•"/>
            </a:pPr>
            <a:r>
              <a:rPr lang="en-US" altLang="zh-CN" sz="2400" dirty="0" smtClean="0"/>
              <a:t> </a:t>
            </a:r>
            <a:r>
              <a:rPr lang="en-US" altLang="zh-CN" sz="2400" dirty="0" err="1" smtClean="0"/>
              <a:t>SENet</a:t>
            </a:r>
            <a:endParaRPr lang="zh-CN" altLang="en-US" sz="2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205971" cy="400110"/>
          </a:xfrm>
          <a:prstGeom prst="rect">
            <a:avLst/>
          </a:prstGeom>
        </p:spPr>
        <p:txBody>
          <a:bodyPr wrap="none">
            <a:spAutoFit/>
          </a:bodyPr>
          <a:lstStyle/>
          <a:p>
            <a:r>
              <a:rPr lang="en-US" altLang="zh-CN" sz="2000" b="1" dirty="0" smtClean="0">
                <a:solidFill>
                  <a:schemeClr val="tx1">
                    <a:lumMod val="75000"/>
                    <a:lumOff val="25000"/>
                  </a:schemeClr>
                </a:solidFill>
                <a:latin typeface="微软雅黑" panose="020B0503020204020204" charset="-122"/>
                <a:ea typeface="微软雅黑" panose="020B0503020204020204" charset="-122"/>
              </a:rPr>
              <a:t>LeNet-5</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pic>
        <p:nvPicPr>
          <p:cNvPr id="37890" name="Picture 2" descr="https://img-blog.csdnimg.cn/20190306190747172.png?x-oss-process=image/watermark,type_ZmFuZ3poZW5naGVpdGk,shadow_10,text_aHR0cHM6Ly9ibG9nLmNzZG4ubmV0L3FxXzIwMDg0MTAx,size_16,color_FFFFFF,t_70"/>
          <p:cNvPicPr>
            <a:picLocks noChangeAspect="1" noChangeArrowheads="1"/>
          </p:cNvPicPr>
          <p:nvPr/>
        </p:nvPicPr>
        <p:blipFill>
          <a:blip r:embed="rId2"/>
          <a:srcRect/>
          <a:stretch>
            <a:fillRect/>
          </a:stretch>
        </p:blipFill>
        <p:spPr bwMode="auto">
          <a:xfrm>
            <a:off x="1301394" y="1166862"/>
            <a:ext cx="9649890" cy="3282660"/>
          </a:xfrm>
          <a:prstGeom prst="rect">
            <a:avLst/>
          </a:prstGeom>
          <a:noFill/>
        </p:spPr>
      </p:pic>
      <p:sp>
        <p:nvSpPr>
          <p:cNvPr id="24" name="矩形 23"/>
          <p:cNvSpPr/>
          <p:nvPr/>
        </p:nvSpPr>
        <p:spPr>
          <a:xfrm>
            <a:off x="1262230" y="4745047"/>
            <a:ext cx="9108141" cy="1597745"/>
          </a:xfrm>
          <a:prstGeom prst="rect">
            <a:avLst/>
          </a:prstGeom>
        </p:spPr>
        <p:txBody>
          <a:bodyPr wrap="square">
            <a:spAutoFit/>
          </a:bodyPr>
          <a:lstStyle/>
          <a:p>
            <a:pPr>
              <a:lnSpc>
                <a:spcPct val="125000"/>
              </a:lnSpc>
            </a:pPr>
            <a:r>
              <a:rPr lang="zh-CN" altLang="en-US" sz="2000" dirty="0" smtClean="0"/>
              <a:t>提出使用了三种架构思想来确保对一定程度的平移、缩放和扭曲不变性：</a:t>
            </a:r>
          </a:p>
          <a:p>
            <a:pPr>
              <a:lnSpc>
                <a:spcPct val="125000"/>
              </a:lnSpc>
              <a:buFont typeface="Arial" pitchFamily="34" charset="0"/>
              <a:buChar char="•"/>
            </a:pPr>
            <a:r>
              <a:rPr lang="zh-CN" altLang="en-US" sz="2000" dirty="0" smtClean="0"/>
              <a:t> 局部</a:t>
            </a:r>
            <a:r>
              <a:rPr lang="zh-CN" altLang="en-US" sz="2000" dirty="0" smtClean="0"/>
              <a:t>感受野（</a:t>
            </a:r>
            <a:r>
              <a:rPr lang="en-US" sz="2000" dirty="0" smtClean="0"/>
              <a:t>local receptive fields）</a:t>
            </a:r>
          </a:p>
          <a:p>
            <a:pPr>
              <a:lnSpc>
                <a:spcPct val="125000"/>
              </a:lnSpc>
              <a:buFont typeface="Arial" pitchFamily="34" charset="0"/>
              <a:buChar char="•"/>
            </a:pPr>
            <a:r>
              <a:rPr lang="zh-CN" altLang="en-US" sz="2000" dirty="0" smtClean="0"/>
              <a:t> 权</a:t>
            </a:r>
            <a:r>
              <a:rPr lang="zh-CN" altLang="en-US" sz="2000" dirty="0" smtClean="0"/>
              <a:t>值共享（</a:t>
            </a:r>
            <a:r>
              <a:rPr lang="en-US" sz="2000" dirty="0" smtClean="0"/>
              <a:t>weight sharing）</a:t>
            </a:r>
          </a:p>
          <a:p>
            <a:pPr>
              <a:lnSpc>
                <a:spcPct val="125000"/>
              </a:lnSpc>
              <a:buFont typeface="Arial" pitchFamily="34" charset="0"/>
              <a:buChar char="•"/>
            </a:pPr>
            <a:r>
              <a:rPr lang="zh-CN" altLang="en-US" sz="2000" dirty="0" smtClean="0"/>
              <a:t> 下</a:t>
            </a:r>
            <a:r>
              <a:rPr lang="zh-CN" altLang="en-US" sz="2000" dirty="0" smtClean="0"/>
              <a:t>采样（</a:t>
            </a:r>
            <a:r>
              <a:rPr lang="en-US" sz="2000" dirty="0" err="1" smtClean="0"/>
              <a:t>subsampling</a:t>
            </a:r>
            <a:r>
              <a:rPr lang="en-US" sz="2000" dirty="0" smtClean="0"/>
              <a:t>）</a:t>
            </a:r>
            <a:endParaRPr lang="en-US" sz="2000" dirty="0"/>
          </a:p>
        </p:txBody>
      </p:sp>
      <p:sp>
        <p:nvSpPr>
          <p:cNvPr id="25" name="TextBox 24"/>
          <p:cNvSpPr txBox="1"/>
          <p:nvPr/>
        </p:nvSpPr>
        <p:spPr>
          <a:xfrm>
            <a:off x="2226833" y="258183"/>
            <a:ext cx="9520518" cy="584775"/>
          </a:xfrm>
          <a:prstGeom prst="rect">
            <a:avLst/>
          </a:prstGeom>
          <a:noFill/>
        </p:spPr>
        <p:txBody>
          <a:bodyPr wrap="square" rtlCol="0">
            <a:spAutoFit/>
          </a:bodyPr>
          <a:lstStyle/>
          <a:p>
            <a:r>
              <a:rPr lang="en-US" altLang="zh-CN" sz="1600" dirty="0" err="1" smtClean="0">
                <a:solidFill>
                  <a:schemeClr val="bg2">
                    <a:lumMod val="50000"/>
                  </a:schemeClr>
                </a:solidFill>
              </a:rPr>
              <a:t>Lecun</a:t>
            </a:r>
            <a:r>
              <a:rPr lang="en-US" altLang="zh-CN" sz="1600" dirty="0" smtClean="0">
                <a:solidFill>
                  <a:schemeClr val="bg2">
                    <a:lumMod val="50000"/>
                  </a:schemeClr>
                </a:solidFill>
              </a:rPr>
              <a:t>, Y., </a:t>
            </a:r>
            <a:r>
              <a:rPr lang="en-US" altLang="zh-CN" sz="1600" dirty="0" err="1" smtClean="0">
                <a:solidFill>
                  <a:schemeClr val="bg2">
                    <a:lumMod val="50000"/>
                  </a:schemeClr>
                </a:solidFill>
              </a:rPr>
              <a:t>Bottou</a:t>
            </a:r>
            <a:r>
              <a:rPr lang="en-US" altLang="zh-CN" sz="1600" dirty="0" smtClean="0">
                <a:solidFill>
                  <a:schemeClr val="bg2">
                    <a:lumMod val="50000"/>
                  </a:schemeClr>
                </a:solidFill>
              </a:rPr>
              <a:t>, L., </a:t>
            </a:r>
            <a:r>
              <a:rPr lang="en-US" altLang="zh-CN" sz="1600" dirty="0" err="1" smtClean="0">
                <a:solidFill>
                  <a:schemeClr val="bg2">
                    <a:lumMod val="50000"/>
                  </a:schemeClr>
                </a:solidFill>
              </a:rPr>
              <a:t>Bengio</a:t>
            </a:r>
            <a:r>
              <a:rPr lang="en-US" altLang="zh-CN" sz="1600" dirty="0" smtClean="0">
                <a:solidFill>
                  <a:schemeClr val="bg2">
                    <a:lumMod val="50000"/>
                  </a:schemeClr>
                </a:solidFill>
              </a:rPr>
              <a:t>, Y., &amp; </a:t>
            </a:r>
            <a:r>
              <a:rPr lang="en-US" altLang="zh-CN" sz="1600" dirty="0" err="1" smtClean="0">
                <a:solidFill>
                  <a:schemeClr val="bg2">
                    <a:lumMod val="50000"/>
                  </a:schemeClr>
                </a:solidFill>
              </a:rPr>
              <a:t>Haffner</a:t>
            </a:r>
            <a:r>
              <a:rPr lang="en-US" altLang="zh-CN" sz="1600" dirty="0" smtClean="0">
                <a:solidFill>
                  <a:schemeClr val="bg2">
                    <a:lumMod val="50000"/>
                  </a:schemeClr>
                </a:solidFill>
              </a:rPr>
              <a:t>, P. (1998). Gradient-based learning applied to document recognition. </a:t>
            </a:r>
            <a:r>
              <a:rPr lang="en-US" altLang="zh-CN" sz="1600" i="1" dirty="0" smtClean="0">
                <a:solidFill>
                  <a:schemeClr val="bg2">
                    <a:lumMod val="50000"/>
                  </a:schemeClr>
                </a:solidFill>
              </a:rPr>
              <a:t>IEEE, 86</a:t>
            </a:r>
            <a:r>
              <a:rPr lang="en-US" altLang="zh-CN" sz="1600" dirty="0" smtClean="0">
                <a:solidFill>
                  <a:schemeClr val="bg2">
                    <a:lumMod val="50000"/>
                  </a:schemeClr>
                </a:solidFill>
              </a:rPr>
              <a:t>(11), 2278-2324. doi:10.1109/5.726791</a:t>
            </a:r>
            <a:endParaRPr lang="zh-CN" altLang="en-US" i="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225015" cy="400110"/>
          </a:xfrm>
          <a:prstGeom prst="rect">
            <a:avLst/>
          </a:prstGeom>
        </p:spPr>
        <p:txBody>
          <a:bodyPr wrap="none">
            <a:spAutoFit/>
          </a:bodyPr>
          <a:lstStyle/>
          <a:p>
            <a:r>
              <a:rPr lang="en-US" altLang="zh-CN" sz="2000" b="1" dirty="0" err="1" smtClean="0">
                <a:solidFill>
                  <a:schemeClr val="tx1">
                    <a:lumMod val="75000"/>
                    <a:lumOff val="25000"/>
                  </a:schemeClr>
                </a:solidFill>
                <a:latin typeface="微软雅黑" panose="020B0503020204020204" charset="-122"/>
                <a:ea typeface="微软雅黑" panose="020B0503020204020204" charset="-122"/>
              </a:rPr>
              <a:t>AlexNet</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1391321" y="4433076"/>
            <a:ext cx="9108141" cy="1597745"/>
          </a:xfrm>
          <a:prstGeom prst="rect">
            <a:avLst/>
          </a:prstGeom>
        </p:spPr>
        <p:txBody>
          <a:bodyPr wrap="square">
            <a:spAutoFit/>
          </a:bodyPr>
          <a:lstStyle/>
          <a:p>
            <a:pPr>
              <a:lnSpc>
                <a:spcPct val="125000"/>
              </a:lnSpc>
              <a:buFont typeface="Arial" pitchFamily="34" charset="0"/>
              <a:buChar char="•"/>
            </a:pPr>
            <a:r>
              <a:rPr lang="zh-CN" altLang="en-US" sz="2000" dirty="0" smtClean="0"/>
              <a:t> 使用 </a:t>
            </a:r>
            <a:r>
              <a:rPr lang="en-US" altLang="zh-CN" sz="2000" dirty="0" err="1" smtClean="0"/>
              <a:t>ReLU</a:t>
            </a:r>
            <a:r>
              <a:rPr lang="en-US" altLang="zh-CN" sz="2000" dirty="0" smtClean="0"/>
              <a:t> </a:t>
            </a:r>
            <a:r>
              <a:rPr lang="zh-CN" altLang="en-US" sz="2000" dirty="0" smtClean="0"/>
              <a:t>作为非线性激活函数</a:t>
            </a:r>
          </a:p>
          <a:p>
            <a:pPr>
              <a:lnSpc>
                <a:spcPct val="125000"/>
              </a:lnSpc>
              <a:buFont typeface="Arial" pitchFamily="34" charset="0"/>
              <a:buChar char="•"/>
            </a:pPr>
            <a:r>
              <a:rPr lang="zh-CN" altLang="en-US" sz="2000" dirty="0" smtClean="0"/>
              <a:t> 使用</a:t>
            </a:r>
            <a:r>
              <a:rPr lang="zh-CN" altLang="en-US" sz="2000" dirty="0" smtClean="0"/>
              <a:t>重叠池化（</a:t>
            </a:r>
            <a:r>
              <a:rPr lang="en-US" altLang="zh-CN" sz="2000" dirty="0" smtClean="0"/>
              <a:t>Overlapping Pooling</a:t>
            </a:r>
            <a:r>
              <a:rPr lang="zh-CN" altLang="en-US" sz="2000" dirty="0" smtClean="0"/>
              <a:t>）</a:t>
            </a:r>
          </a:p>
          <a:p>
            <a:pPr>
              <a:lnSpc>
                <a:spcPct val="125000"/>
              </a:lnSpc>
              <a:buFont typeface="Arial" pitchFamily="34" charset="0"/>
              <a:buChar char="•"/>
            </a:pPr>
            <a:r>
              <a:rPr lang="zh-CN" altLang="en-US" sz="2000" dirty="0" smtClean="0"/>
              <a:t> 使用</a:t>
            </a:r>
            <a:r>
              <a:rPr lang="zh-CN" altLang="en-US" sz="2000" dirty="0" smtClean="0"/>
              <a:t>数据增强和 </a:t>
            </a:r>
            <a:r>
              <a:rPr lang="en-US" altLang="zh-CN" sz="2000" dirty="0" smtClean="0"/>
              <a:t>Dropout </a:t>
            </a:r>
            <a:r>
              <a:rPr lang="zh-CN" altLang="en-US" sz="2000" dirty="0" smtClean="0"/>
              <a:t>来减少过拟合</a:t>
            </a:r>
          </a:p>
          <a:p>
            <a:pPr>
              <a:lnSpc>
                <a:spcPct val="125000"/>
              </a:lnSpc>
              <a:buFont typeface="Arial" pitchFamily="34" charset="0"/>
              <a:buChar char="•"/>
            </a:pPr>
            <a:r>
              <a:rPr lang="zh-CN" altLang="en-US" sz="2000" dirty="0" smtClean="0"/>
              <a:t> 在</a:t>
            </a:r>
            <a:r>
              <a:rPr lang="zh-CN" altLang="en-US" sz="2000" dirty="0" smtClean="0"/>
              <a:t>两块 </a:t>
            </a:r>
            <a:r>
              <a:rPr lang="en-US" altLang="zh-CN" sz="2000" dirty="0" smtClean="0"/>
              <a:t>GPU </a:t>
            </a:r>
            <a:r>
              <a:rPr lang="zh-CN" altLang="en-US" sz="2000" dirty="0" smtClean="0"/>
              <a:t>上训练，发展为后来的分组卷积</a:t>
            </a:r>
            <a:endParaRPr lang="zh-CN" altLang="en-US" sz="2000" dirty="0"/>
          </a:p>
        </p:txBody>
      </p:sp>
      <p:sp>
        <p:nvSpPr>
          <p:cNvPr id="25" name="TextBox 24"/>
          <p:cNvSpPr txBox="1"/>
          <p:nvPr/>
        </p:nvSpPr>
        <p:spPr>
          <a:xfrm>
            <a:off x="2226833" y="258183"/>
            <a:ext cx="9520518" cy="584775"/>
          </a:xfrm>
          <a:prstGeom prst="rect">
            <a:avLst/>
          </a:prstGeom>
          <a:noFill/>
        </p:spPr>
        <p:txBody>
          <a:bodyPr wrap="square" rtlCol="0">
            <a:spAutoFit/>
          </a:bodyPr>
          <a:lstStyle/>
          <a:p>
            <a:r>
              <a:rPr lang="en-US" altLang="zh-CN" sz="1600" dirty="0" smtClean="0">
                <a:solidFill>
                  <a:schemeClr val="bg2">
                    <a:lumMod val="50000"/>
                  </a:schemeClr>
                </a:solidFill>
              </a:rPr>
              <a:t>Alex, K., </a:t>
            </a:r>
            <a:r>
              <a:rPr lang="en-US" altLang="zh-CN" sz="1600" dirty="0" err="1" smtClean="0">
                <a:solidFill>
                  <a:schemeClr val="bg2">
                    <a:lumMod val="50000"/>
                  </a:schemeClr>
                </a:solidFill>
              </a:rPr>
              <a:t>Sutskever</a:t>
            </a:r>
            <a:r>
              <a:rPr lang="en-US" altLang="zh-CN" sz="1600" dirty="0" smtClean="0">
                <a:solidFill>
                  <a:schemeClr val="bg2">
                    <a:lumMod val="50000"/>
                  </a:schemeClr>
                </a:solidFill>
              </a:rPr>
              <a:t>, I., &amp; Hinton, G. E. (2012). </a:t>
            </a:r>
            <a:r>
              <a:rPr lang="en-US" altLang="zh-CN" sz="1600" dirty="0" err="1" smtClean="0">
                <a:solidFill>
                  <a:schemeClr val="bg2">
                    <a:lumMod val="50000"/>
                  </a:schemeClr>
                </a:solidFill>
              </a:rPr>
              <a:t>ImageNet</a:t>
            </a:r>
            <a:r>
              <a:rPr lang="en-US" altLang="zh-CN" sz="1600" dirty="0" smtClean="0">
                <a:solidFill>
                  <a:schemeClr val="bg2">
                    <a:lumMod val="50000"/>
                  </a:schemeClr>
                </a:solidFill>
              </a:rPr>
              <a:t> Classification with Deep </a:t>
            </a:r>
            <a:r>
              <a:rPr lang="en-US" altLang="zh-CN" sz="1600" dirty="0" err="1" smtClean="0">
                <a:solidFill>
                  <a:schemeClr val="bg2">
                    <a:lumMod val="50000"/>
                  </a:schemeClr>
                </a:solidFill>
              </a:rPr>
              <a:t>Convolutional</a:t>
            </a:r>
            <a:r>
              <a:rPr lang="en-US" altLang="zh-CN" sz="1600" dirty="0" smtClean="0">
                <a:solidFill>
                  <a:schemeClr val="bg2">
                    <a:lumMod val="50000"/>
                  </a:schemeClr>
                </a:solidFill>
              </a:rPr>
              <a:t> Neural Networks. </a:t>
            </a:r>
            <a:r>
              <a:rPr lang="en-US" altLang="zh-CN" sz="1600" i="1" dirty="0" smtClean="0">
                <a:solidFill>
                  <a:schemeClr val="bg2">
                    <a:lumMod val="50000"/>
                  </a:schemeClr>
                </a:solidFill>
              </a:rPr>
              <a:t>NIPS 2012</a:t>
            </a:r>
            <a:r>
              <a:rPr lang="en-US" altLang="zh-CN" sz="1600" dirty="0" smtClean="0">
                <a:solidFill>
                  <a:schemeClr val="bg2">
                    <a:lumMod val="50000"/>
                  </a:schemeClr>
                </a:solidFill>
              </a:rPr>
              <a:t>, 1097--1105. </a:t>
            </a:r>
          </a:p>
        </p:txBody>
      </p:sp>
      <p:pic>
        <p:nvPicPr>
          <p:cNvPr id="60418" name="Picture 2" descr="https://img-blog.csdnimg.cn/20190306193905679.png?x-oss-process=image/watermark,type_ZmFuZ3poZW5naGVpdGk,shadow_10,text_aHR0cHM6Ly9ibG9nLmNzZG4ubmV0L3FxXzIwMDg0MTAx,size_16,color_FFFFFF,t_70"/>
          <p:cNvPicPr>
            <a:picLocks noChangeAspect="1" noChangeArrowheads="1"/>
          </p:cNvPicPr>
          <p:nvPr/>
        </p:nvPicPr>
        <p:blipFill>
          <a:blip r:embed="rId2"/>
          <a:srcRect/>
          <a:stretch>
            <a:fillRect/>
          </a:stretch>
        </p:blipFill>
        <p:spPr bwMode="auto">
          <a:xfrm>
            <a:off x="1145283" y="1073520"/>
            <a:ext cx="9620734" cy="3121960"/>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226041" cy="400110"/>
          </a:xfrm>
          <a:prstGeom prst="rect">
            <a:avLst/>
          </a:prstGeom>
        </p:spPr>
        <p:txBody>
          <a:bodyPr wrap="none">
            <a:spAutoFit/>
          </a:bodyPr>
          <a:lstStyle/>
          <a:p>
            <a:r>
              <a:rPr lang="en-US" altLang="zh-CN" sz="2000" b="1" dirty="0" err="1" smtClean="0">
                <a:solidFill>
                  <a:schemeClr val="tx1">
                    <a:lumMod val="75000"/>
                    <a:lumOff val="25000"/>
                  </a:schemeClr>
                </a:solidFill>
                <a:latin typeface="微软雅黑" panose="020B0503020204020204" charset="-122"/>
                <a:ea typeface="微软雅黑" panose="020B0503020204020204" charset="-122"/>
              </a:rPr>
              <a:t>VGGNet</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1584959" y="5175354"/>
            <a:ext cx="9108141" cy="828304"/>
          </a:xfrm>
          <a:prstGeom prst="rect">
            <a:avLst/>
          </a:prstGeom>
        </p:spPr>
        <p:txBody>
          <a:bodyPr wrap="square">
            <a:spAutoFit/>
          </a:bodyPr>
          <a:lstStyle/>
          <a:p>
            <a:pPr>
              <a:lnSpc>
                <a:spcPct val="125000"/>
              </a:lnSpc>
            </a:pPr>
            <a:r>
              <a:rPr lang="zh-CN" altLang="en-US" sz="2000" dirty="0" smtClean="0"/>
              <a:t>只使用了 </a:t>
            </a:r>
            <a:r>
              <a:rPr lang="en-US" altLang="zh-CN" sz="2000" dirty="0" smtClean="0"/>
              <a:t>3x3 </a:t>
            </a:r>
            <a:r>
              <a:rPr lang="zh-CN" altLang="en-US" sz="2000" dirty="0" smtClean="0"/>
              <a:t>的卷积核，因为两个 </a:t>
            </a:r>
            <a:r>
              <a:rPr lang="en-US" altLang="zh-CN" sz="2000" dirty="0" smtClean="0"/>
              <a:t>3x3 </a:t>
            </a:r>
            <a:r>
              <a:rPr lang="zh-CN" altLang="en-US" sz="2000" dirty="0" smtClean="0"/>
              <a:t>的卷积相当于 </a:t>
            </a:r>
            <a:r>
              <a:rPr lang="en-US" altLang="zh-CN" sz="2000" dirty="0" smtClean="0"/>
              <a:t>5x5 </a:t>
            </a:r>
            <a:r>
              <a:rPr lang="zh-CN" altLang="en-US" sz="2000" dirty="0" smtClean="0"/>
              <a:t>的感受野，三个 </a:t>
            </a:r>
            <a:r>
              <a:rPr lang="en-US" altLang="zh-CN" sz="2000" dirty="0" smtClean="0"/>
              <a:t>3x3 </a:t>
            </a:r>
            <a:r>
              <a:rPr lang="zh-CN" altLang="en-US" sz="2000" dirty="0" smtClean="0"/>
              <a:t>的卷积相当于 </a:t>
            </a:r>
            <a:r>
              <a:rPr lang="en-US" altLang="zh-CN" sz="2000" dirty="0" smtClean="0"/>
              <a:t>7x7 </a:t>
            </a:r>
            <a:r>
              <a:rPr lang="zh-CN" altLang="en-US" sz="2000" dirty="0" smtClean="0"/>
              <a:t>的感受野。</a:t>
            </a:r>
            <a:endParaRPr lang="zh-CN" altLang="en-US" sz="2000" dirty="0"/>
          </a:p>
        </p:txBody>
      </p:sp>
      <p:sp>
        <p:nvSpPr>
          <p:cNvPr id="25" name="TextBox 24"/>
          <p:cNvSpPr txBox="1"/>
          <p:nvPr/>
        </p:nvSpPr>
        <p:spPr>
          <a:xfrm>
            <a:off x="2226833" y="258183"/>
            <a:ext cx="9520518" cy="584775"/>
          </a:xfrm>
          <a:prstGeom prst="rect">
            <a:avLst/>
          </a:prstGeom>
          <a:noFill/>
        </p:spPr>
        <p:txBody>
          <a:bodyPr wrap="square" rtlCol="0">
            <a:spAutoFit/>
          </a:bodyPr>
          <a:lstStyle/>
          <a:p>
            <a:r>
              <a:rPr lang="en-US" altLang="zh-CN" sz="1600" dirty="0" err="1" smtClean="0">
                <a:solidFill>
                  <a:schemeClr val="bg2">
                    <a:lumMod val="50000"/>
                  </a:schemeClr>
                </a:solidFill>
              </a:rPr>
              <a:t>Simonyan</a:t>
            </a:r>
            <a:r>
              <a:rPr lang="en-US" altLang="zh-CN" sz="1600" dirty="0" smtClean="0">
                <a:solidFill>
                  <a:schemeClr val="bg2">
                    <a:lumMod val="50000"/>
                  </a:schemeClr>
                </a:solidFill>
              </a:rPr>
              <a:t>, K., &amp; </a:t>
            </a:r>
            <a:r>
              <a:rPr lang="en-US" altLang="zh-CN" sz="1600" dirty="0" err="1" smtClean="0">
                <a:solidFill>
                  <a:schemeClr val="bg2">
                    <a:lumMod val="50000"/>
                  </a:schemeClr>
                </a:solidFill>
              </a:rPr>
              <a:t>Zisserman</a:t>
            </a:r>
            <a:r>
              <a:rPr lang="en-US" altLang="zh-CN" sz="1600" dirty="0" smtClean="0">
                <a:solidFill>
                  <a:schemeClr val="bg2">
                    <a:lumMod val="50000"/>
                  </a:schemeClr>
                </a:solidFill>
              </a:rPr>
              <a:t>, A. (2014). Very Deep </a:t>
            </a:r>
            <a:r>
              <a:rPr lang="en-US" altLang="zh-CN" sz="1600" dirty="0" err="1" smtClean="0">
                <a:solidFill>
                  <a:schemeClr val="bg2">
                    <a:lumMod val="50000"/>
                  </a:schemeClr>
                </a:solidFill>
              </a:rPr>
              <a:t>Convolutional</a:t>
            </a:r>
            <a:r>
              <a:rPr lang="en-US" altLang="zh-CN" sz="1600" dirty="0" smtClean="0">
                <a:solidFill>
                  <a:schemeClr val="bg2">
                    <a:lumMod val="50000"/>
                  </a:schemeClr>
                </a:solidFill>
              </a:rPr>
              <a:t> Networks for Large-Scale Image Recognition. </a:t>
            </a:r>
            <a:r>
              <a:rPr lang="en-US" altLang="zh-CN" sz="1600" i="1" dirty="0" smtClean="0">
                <a:solidFill>
                  <a:schemeClr val="bg2">
                    <a:lumMod val="50000"/>
                  </a:schemeClr>
                </a:solidFill>
              </a:rPr>
              <a:t>ICLR 2015</a:t>
            </a:r>
            <a:r>
              <a:rPr lang="en-US" altLang="zh-CN" sz="1600" dirty="0" smtClean="0">
                <a:solidFill>
                  <a:schemeClr val="bg2">
                    <a:lumMod val="50000"/>
                  </a:schemeClr>
                </a:solidFill>
              </a:rPr>
              <a:t>. </a:t>
            </a:r>
          </a:p>
        </p:txBody>
      </p:sp>
      <p:pic>
        <p:nvPicPr>
          <p:cNvPr id="61442" name="Picture 2" descr="https://img-blog.csdnimg.cn/20190306201406298.png?x-oss-process=image/watermark,type_ZmFuZ3poZW5naGVpdGk,shadow_10,text_aHR0cHM6Ly9ibG9nLmNzZG4ubmV0L3FxXzIwMDg0MTAx,size_16,color_FFFFFF,t_70"/>
          <p:cNvPicPr>
            <a:picLocks noChangeAspect="1" noChangeArrowheads="1"/>
          </p:cNvPicPr>
          <p:nvPr/>
        </p:nvPicPr>
        <p:blipFill>
          <a:blip r:embed="rId2"/>
          <a:srcRect/>
          <a:stretch>
            <a:fillRect/>
          </a:stretch>
        </p:blipFill>
        <p:spPr bwMode="auto">
          <a:xfrm>
            <a:off x="1866038" y="1025301"/>
            <a:ext cx="8138573" cy="3854169"/>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826141" cy="400110"/>
          </a:xfrm>
          <a:prstGeom prst="rect">
            <a:avLst/>
          </a:prstGeom>
        </p:spPr>
        <p:txBody>
          <a:bodyPr wrap="none">
            <a:spAutoFit/>
          </a:bodyPr>
          <a:lstStyle/>
          <a:p>
            <a:r>
              <a:rPr lang="en-US" altLang="zh-CN" sz="2000" b="1" dirty="0" smtClean="0">
                <a:solidFill>
                  <a:schemeClr val="tx1">
                    <a:lumMod val="75000"/>
                    <a:lumOff val="25000"/>
                  </a:schemeClr>
                </a:solidFill>
                <a:latin typeface="微软雅黑" panose="020B0503020204020204" charset="-122"/>
                <a:ea typeface="微软雅黑" panose="020B0503020204020204" charset="-122"/>
              </a:rPr>
              <a:t>Inception-v1</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1703294" y="4476107"/>
            <a:ext cx="9108141" cy="2015936"/>
          </a:xfrm>
          <a:prstGeom prst="rect">
            <a:avLst/>
          </a:prstGeom>
        </p:spPr>
        <p:txBody>
          <a:bodyPr wrap="square">
            <a:spAutoFit/>
          </a:bodyPr>
          <a:lstStyle/>
          <a:p>
            <a:pPr>
              <a:lnSpc>
                <a:spcPct val="125000"/>
              </a:lnSpc>
              <a:buFont typeface="Arial" pitchFamily="34" charset="0"/>
              <a:buChar char="•"/>
            </a:pPr>
            <a:r>
              <a:rPr lang="en-US" altLang="zh-CN" sz="2000" dirty="0" smtClean="0"/>
              <a:t> Inception </a:t>
            </a:r>
            <a:r>
              <a:rPr lang="zh-CN" altLang="en-US" sz="2000" dirty="0" smtClean="0"/>
              <a:t>模块中使用 </a:t>
            </a:r>
            <a:r>
              <a:rPr lang="en-US" altLang="zh-CN" sz="2000" dirty="0" smtClean="0"/>
              <a:t>3x3</a:t>
            </a:r>
            <a:r>
              <a:rPr lang="zh-CN" altLang="en-US" sz="2000" dirty="0" smtClean="0"/>
              <a:t>、</a:t>
            </a:r>
            <a:r>
              <a:rPr lang="en-US" altLang="zh-CN" sz="2000" dirty="0" smtClean="0"/>
              <a:t>5x5 </a:t>
            </a:r>
            <a:r>
              <a:rPr lang="zh-CN" altLang="en-US" sz="2000" dirty="0" smtClean="0"/>
              <a:t>卷积获得多尺度信息</a:t>
            </a:r>
            <a:r>
              <a:rPr lang="zh-CN" altLang="en-US" sz="2000" dirty="0" smtClean="0"/>
              <a:t>。</a:t>
            </a:r>
            <a:endParaRPr lang="en-US" altLang="zh-CN" sz="2000" dirty="0" smtClean="0"/>
          </a:p>
          <a:p>
            <a:pPr>
              <a:lnSpc>
                <a:spcPct val="125000"/>
              </a:lnSpc>
              <a:buFont typeface="Arial" pitchFamily="34" charset="0"/>
              <a:buChar char="•"/>
            </a:pPr>
            <a:r>
              <a:rPr lang="en-US" altLang="zh-CN" sz="2000" dirty="0" smtClean="0"/>
              <a:t> </a:t>
            </a:r>
            <a:r>
              <a:rPr lang="zh-CN" altLang="en-US" sz="2000" dirty="0" smtClean="0"/>
              <a:t>在 </a:t>
            </a:r>
            <a:r>
              <a:rPr lang="en-US" altLang="zh-CN" sz="2000" dirty="0" smtClean="0"/>
              <a:t>3x3</a:t>
            </a:r>
            <a:r>
              <a:rPr lang="zh-CN" altLang="en-US" sz="2000" dirty="0" smtClean="0"/>
              <a:t>、</a:t>
            </a:r>
            <a:r>
              <a:rPr lang="en-US" altLang="zh-CN" sz="2000" dirty="0" smtClean="0"/>
              <a:t>5x5 </a:t>
            </a:r>
            <a:r>
              <a:rPr lang="zh-CN" altLang="en-US" sz="2000" dirty="0" smtClean="0"/>
              <a:t>卷积之前使用 </a:t>
            </a:r>
            <a:r>
              <a:rPr lang="en-US" altLang="zh-CN" sz="2000" dirty="0" smtClean="0"/>
              <a:t>1x1 </a:t>
            </a:r>
            <a:r>
              <a:rPr lang="zh-CN" altLang="en-US" sz="2000" dirty="0" smtClean="0"/>
              <a:t>卷积降维，减少参数数量</a:t>
            </a:r>
            <a:r>
              <a:rPr lang="zh-CN" altLang="en-US" sz="2000" dirty="0" smtClean="0"/>
              <a:t>。</a:t>
            </a:r>
            <a:endParaRPr lang="en-US" altLang="zh-CN" sz="2000" dirty="0" smtClean="0"/>
          </a:p>
          <a:p>
            <a:pPr>
              <a:lnSpc>
                <a:spcPct val="125000"/>
              </a:lnSpc>
              <a:buFont typeface="Arial" pitchFamily="34" charset="0"/>
              <a:buChar char="•"/>
            </a:pPr>
            <a:r>
              <a:rPr lang="zh-CN" altLang="en-US" sz="2000" dirty="0" smtClean="0"/>
              <a:t> 使用</a:t>
            </a:r>
            <a:r>
              <a:rPr lang="zh-CN" altLang="en-US" sz="2000" dirty="0" smtClean="0"/>
              <a:t>全局平均池化（</a:t>
            </a:r>
            <a:r>
              <a:rPr lang="en-US" altLang="zh-CN" sz="2000" dirty="0" smtClean="0"/>
              <a:t>Global average pooling</a:t>
            </a:r>
            <a:r>
              <a:rPr lang="zh-CN" altLang="en-US" sz="2000" dirty="0" smtClean="0"/>
              <a:t>），增强了特征图与类别间的对应关系，减少了参数，避免了过拟合</a:t>
            </a:r>
            <a:r>
              <a:rPr lang="zh-CN" altLang="en-US" sz="2000" dirty="0" smtClean="0"/>
              <a:t>。</a:t>
            </a:r>
            <a:endParaRPr lang="en-US" altLang="zh-CN" sz="2000" dirty="0" smtClean="0"/>
          </a:p>
          <a:p>
            <a:pPr>
              <a:lnSpc>
                <a:spcPct val="125000"/>
              </a:lnSpc>
            </a:pPr>
            <a:r>
              <a:rPr lang="en-US" altLang="zh-CN" sz="2000" dirty="0" smtClean="0"/>
              <a:t>1x1 </a:t>
            </a:r>
            <a:r>
              <a:rPr lang="zh-CN" altLang="en-US" sz="2000" dirty="0" smtClean="0"/>
              <a:t>卷积和全局平均池化在 </a:t>
            </a:r>
            <a:r>
              <a:rPr lang="en-US" altLang="zh-CN" sz="2000" dirty="0" smtClean="0"/>
              <a:t>Network in Network </a:t>
            </a:r>
            <a:r>
              <a:rPr lang="zh-CN" altLang="en-US" sz="2000" dirty="0" smtClean="0"/>
              <a:t>这篇文章中提出</a:t>
            </a:r>
            <a:r>
              <a:rPr lang="zh-CN" altLang="en-US" sz="2000" dirty="0" smtClean="0"/>
              <a:t>。</a:t>
            </a:r>
            <a:endParaRPr lang="zh-CN" altLang="en-US" sz="2000" dirty="0" smtClean="0"/>
          </a:p>
        </p:txBody>
      </p:sp>
      <p:sp>
        <p:nvSpPr>
          <p:cNvPr id="25" name="TextBox 24"/>
          <p:cNvSpPr txBox="1"/>
          <p:nvPr/>
        </p:nvSpPr>
        <p:spPr>
          <a:xfrm>
            <a:off x="3055171" y="258183"/>
            <a:ext cx="8692179" cy="584775"/>
          </a:xfrm>
          <a:prstGeom prst="rect">
            <a:avLst/>
          </a:prstGeom>
          <a:noFill/>
        </p:spPr>
        <p:txBody>
          <a:bodyPr wrap="square" rtlCol="0">
            <a:spAutoFit/>
          </a:bodyPr>
          <a:lstStyle/>
          <a:p>
            <a:r>
              <a:rPr lang="en-US" altLang="zh-CN" sz="1600" dirty="0" err="1" smtClean="0">
                <a:solidFill>
                  <a:schemeClr val="bg2">
                    <a:lumMod val="50000"/>
                  </a:schemeClr>
                </a:solidFill>
              </a:rPr>
              <a:t>Szegedy</a:t>
            </a:r>
            <a:r>
              <a:rPr lang="en-US" altLang="zh-CN" sz="1600" dirty="0" smtClean="0">
                <a:solidFill>
                  <a:schemeClr val="bg2">
                    <a:lumMod val="50000"/>
                  </a:schemeClr>
                </a:solidFill>
              </a:rPr>
              <a:t>, C., Liu, W., </a:t>
            </a:r>
            <a:r>
              <a:rPr lang="en-US" altLang="zh-CN" sz="1600" dirty="0" err="1" smtClean="0">
                <a:solidFill>
                  <a:schemeClr val="bg2">
                    <a:lumMod val="50000"/>
                  </a:schemeClr>
                </a:solidFill>
              </a:rPr>
              <a:t>Jia</a:t>
            </a:r>
            <a:r>
              <a:rPr lang="en-US" altLang="zh-CN" sz="1600" dirty="0" smtClean="0">
                <a:solidFill>
                  <a:schemeClr val="bg2">
                    <a:lumMod val="50000"/>
                  </a:schemeClr>
                </a:solidFill>
              </a:rPr>
              <a:t>, Y., </a:t>
            </a:r>
            <a:r>
              <a:rPr lang="en-US" altLang="zh-CN" sz="1600" dirty="0" err="1" smtClean="0">
                <a:solidFill>
                  <a:schemeClr val="bg2">
                    <a:lumMod val="50000"/>
                  </a:schemeClr>
                </a:solidFill>
              </a:rPr>
              <a:t>Sermanet</a:t>
            </a:r>
            <a:r>
              <a:rPr lang="en-US" altLang="zh-CN" sz="1600" dirty="0" smtClean="0">
                <a:solidFill>
                  <a:schemeClr val="bg2">
                    <a:lumMod val="50000"/>
                  </a:schemeClr>
                </a:solidFill>
              </a:rPr>
              <a:t>, P., Reed, S., </a:t>
            </a:r>
            <a:r>
              <a:rPr lang="en-US" altLang="zh-CN" sz="1600" dirty="0" err="1" smtClean="0">
                <a:solidFill>
                  <a:schemeClr val="bg2">
                    <a:lumMod val="50000"/>
                  </a:schemeClr>
                </a:solidFill>
              </a:rPr>
              <a:t>Anguelov</a:t>
            </a:r>
            <a:r>
              <a:rPr lang="en-US" altLang="zh-CN" sz="1600" dirty="0" smtClean="0">
                <a:solidFill>
                  <a:schemeClr val="bg2">
                    <a:lumMod val="50000"/>
                  </a:schemeClr>
                </a:solidFill>
              </a:rPr>
              <a:t>, D., . . . </a:t>
            </a:r>
            <a:r>
              <a:rPr lang="en-US" altLang="zh-CN" sz="1600" dirty="0" err="1" smtClean="0">
                <a:solidFill>
                  <a:schemeClr val="bg2">
                    <a:lumMod val="50000"/>
                  </a:schemeClr>
                </a:solidFill>
              </a:rPr>
              <a:t>Rabinovich</a:t>
            </a:r>
            <a:r>
              <a:rPr lang="en-US" altLang="zh-CN" sz="1600" dirty="0" smtClean="0">
                <a:solidFill>
                  <a:schemeClr val="bg2">
                    <a:lumMod val="50000"/>
                  </a:schemeClr>
                </a:solidFill>
              </a:rPr>
              <a:t>, A. (2014). Going Deeper With Convolutions. </a:t>
            </a:r>
            <a:r>
              <a:rPr lang="en-US" altLang="zh-CN" sz="1600" i="1" dirty="0" smtClean="0">
                <a:solidFill>
                  <a:schemeClr val="bg2">
                    <a:lumMod val="50000"/>
                  </a:schemeClr>
                </a:solidFill>
              </a:rPr>
              <a:t>CVPR 2015</a:t>
            </a:r>
            <a:r>
              <a:rPr lang="en-US" altLang="zh-CN" sz="1600" dirty="0" smtClean="0">
                <a:solidFill>
                  <a:schemeClr val="bg2">
                    <a:lumMod val="50000"/>
                  </a:schemeClr>
                </a:solidFill>
              </a:rPr>
              <a:t>. </a:t>
            </a:r>
          </a:p>
        </p:txBody>
      </p:sp>
      <p:pic>
        <p:nvPicPr>
          <p:cNvPr id="62466" name="Picture 2" descr="https://img-blog.csdnimg.cn/20190306204259626.png?x-oss-process=image/watermark,type_ZmFuZ3poZW5naGVpdGk,shadow_10,text_aHR0cHM6Ly9ibG9nLmNzZG4ubmV0L3FxXzIwMDg0MTAx,size_16,color_FFFFFF,t_70"/>
          <p:cNvPicPr>
            <a:picLocks noChangeAspect="1" noChangeArrowheads="1"/>
          </p:cNvPicPr>
          <p:nvPr/>
        </p:nvPicPr>
        <p:blipFill>
          <a:blip r:embed="rId2"/>
          <a:srcRect/>
          <a:stretch>
            <a:fillRect/>
          </a:stretch>
        </p:blipFill>
        <p:spPr bwMode="auto">
          <a:xfrm>
            <a:off x="2554531" y="1049504"/>
            <a:ext cx="6912199" cy="319542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826141" cy="400110"/>
          </a:xfrm>
          <a:prstGeom prst="rect">
            <a:avLst/>
          </a:prstGeom>
        </p:spPr>
        <p:txBody>
          <a:bodyPr wrap="none">
            <a:spAutoFit/>
          </a:bodyPr>
          <a:lstStyle/>
          <a:p>
            <a:r>
              <a:rPr lang="en-US" altLang="zh-CN" sz="2000" b="1" dirty="0" smtClean="0">
                <a:solidFill>
                  <a:schemeClr val="tx1">
                    <a:lumMod val="75000"/>
                    <a:lumOff val="25000"/>
                  </a:schemeClr>
                </a:solidFill>
                <a:latin typeface="微软雅黑" panose="020B0503020204020204" charset="-122"/>
                <a:ea typeface="微软雅黑" panose="020B0503020204020204" charset="-122"/>
              </a:rPr>
              <a:t>Inception-v3</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1660263" y="4777321"/>
            <a:ext cx="9108141" cy="443583"/>
          </a:xfrm>
          <a:prstGeom prst="rect">
            <a:avLst/>
          </a:prstGeom>
        </p:spPr>
        <p:txBody>
          <a:bodyPr wrap="square">
            <a:spAutoFit/>
          </a:bodyPr>
          <a:lstStyle/>
          <a:p>
            <a:pPr>
              <a:lnSpc>
                <a:spcPct val="125000"/>
              </a:lnSpc>
            </a:pPr>
            <a:r>
              <a:rPr lang="zh-CN" altLang="en-US" sz="2000" dirty="0" smtClean="0"/>
              <a:t>将大卷积分解成小</a:t>
            </a:r>
            <a:r>
              <a:rPr lang="zh-CN" altLang="en-US" sz="2000" dirty="0" smtClean="0"/>
              <a:t>卷积可以节约计算成本。</a:t>
            </a:r>
            <a:endParaRPr lang="zh-CN" altLang="en-US" sz="2000" dirty="0" smtClean="0"/>
          </a:p>
        </p:txBody>
      </p:sp>
      <p:sp>
        <p:nvSpPr>
          <p:cNvPr id="25" name="TextBox 24"/>
          <p:cNvSpPr txBox="1"/>
          <p:nvPr/>
        </p:nvSpPr>
        <p:spPr>
          <a:xfrm>
            <a:off x="3055171" y="258183"/>
            <a:ext cx="8692179" cy="584775"/>
          </a:xfrm>
          <a:prstGeom prst="rect">
            <a:avLst/>
          </a:prstGeom>
          <a:noFill/>
        </p:spPr>
        <p:txBody>
          <a:bodyPr wrap="square" rtlCol="0">
            <a:spAutoFit/>
          </a:bodyPr>
          <a:lstStyle/>
          <a:p>
            <a:r>
              <a:rPr lang="en-US" altLang="zh-CN" sz="1600" dirty="0" err="1" smtClean="0">
                <a:solidFill>
                  <a:schemeClr val="bg2">
                    <a:lumMod val="50000"/>
                  </a:schemeClr>
                </a:solidFill>
              </a:rPr>
              <a:t>Szegedy</a:t>
            </a:r>
            <a:r>
              <a:rPr lang="en-US" altLang="zh-CN" sz="1600" dirty="0" smtClean="0">
                <a:solidFill>
                  <a:schemeClr val="bg2">
                    <a:lumMod val="50000"/>
                  </a:schemeClr>
                </a:solidFill>
              </a:rPr>
              <a:t>, C., </a:t>
            </a:r>
            <a:r>
              <a:rPr lang="en-US" altLang="zh-CN" sz="1600" dirty="0" err="1" smtClean="0">
                <a:solidFill>
                  <a:schemeClr val="bg2">
                    <a:lumMod val="50000"/>
                  </a:schemeClr>
                </a:solidFill>
              </a:rPr>
              <a:t>Vanhoucke</a:t>
            </a:r>
            <a:r>
              <a:rPr lang="en-US" altLang="zh-CN" sz="1600" dirty="0" smtClean="0">
                <a:solidFill>
                  <a:schemeClr val="bg2">
                    <a:lumMod val="50000"/>
                  </a:schemeClr>
                </a:solidFill>
              </a:rPr>
              <a:t>, V., </a:t>
            </a:r>
            <a:r>
              <a:rPr lang="en-US" altLang="zh-CN" sz="1600" dirty="0" err="1" smtClean="0">
                <a:solidFill>
                  <a:schemeClr val="bg2">
                    <a:lumMod val="50000"/>
                  </a:schemeClr>
                </a:solidFill>
              </a:rPr>
              <a:t>Ioffe</a:t>
            </a:r>
            <a:r>
              <a:rPr lang="en-US" altLang="zh-CN" sz="1600" dirty="0" smtClean="0">
                <a:solidFill>
                  <a:schemeClr val="bg2">
                    <a:lumMod val="50000"/>
                  </a:schemeClr>
                </a:solidFill>
              </a:rPr>
              <a:t>, S., </a:t>
            </a:r>
            <a:r>
              <a:rPr lang="en-US" altLang="zh-CN" sz="1600" dirty="0" err="1" smtClean="0">
                <a:solidFill>
                  <a:schemeClr val="bg2">
                    <a:lumMod val="50000"/>
                  </a:schemeClr>
                </a:solidFill>
              </a:rPr>
              <a:t>Shlens</a:t>
            </a:r>
            <a:r>
              <a:rPr lang="en-US" altLang="zh-CN" sz="1600" dirty="0" smtClean="0">
                <a:solidFill>
                  <a:schemeClr val="bg2">
                    <a:lumMod val="50000"/>
                  </a:schemeClr>
                </a:solidFill>
              </a:rPr>
              <a:t>, J., &amp; </a:t>
            </a:r>
            <a:r>
              <a:rPr lang="en-US" altLang="zh-CN" sz="1600" dirty="0" err="1" smtClean="0">
                <a:solidFill>
                  <a:schemeClr val="bg2">
                    <a:lumMod val="50000"/>
                  </a:schemeClr>
                </a:solidFill>
              </a:rPr>
              <a:t>Wojna</a:t>
            </a:r>
            <a:r>
              <a:rPr lang="en-US" altLang="zh-CN" sz="1600" dirty="0" smtClean="0">
                <a:solidFill>
                  <a:schemeClr val="bg2">
                    <a:lumMod val="50000"/>
                  </a:schemeClr>
                </a:solidFill>
              </a:rPr>
              <a:t>, Z. (2015). Rethinking the Inception Architecture for Computer Vision. </a:t>
            </a:r>
            <a:r>
              <a:rPr lang="en-US" altLang="zh-CN" sz="1600" i="1" dirty="0" smtClean="0">
                <a:solidFill>
                  <a:schemeClr val="bg2">
                    <a:lumMod val="50000"/>
                  </a:schemeClr>
                </a:solidFill>
              </a:rPr>
              <a:t>CVPR 2016</a:t>
            </a:r>
            <a:r>
              <a:rPr lang="en-US" altLang="zh-CN" sz="1600" dirty="0" smtClean="0">
                <a:solidFill>
                  <a:schemeClr val="bg2">
                    <a:lumMod val="50000"/>
                  </a:schemeClr>
                </a:solidFill>
              </a:rPr>
              <a:t>. </a:t>
            </a:r>
          </a:p>
        </p:txBody>
      </p:sp>
      <p:pic>
        <p:nvPicPr>
          <p:cNvPr id="63490" name="Picture 2" descr="https://img-blog.csdnimg.cn/20190307124349374.png?x-oss-process=image/watermark,type_ZmFuZ3poZW5naGVpdGk,shadow_10,text_aHR0cHM6Ly9ibG9nLmNzZG4ubmV0L3FxXzIwMDg0MTAx,size_16,color_FFFFFF,t_70"/>
          <p:cNvPicPr>
            <a:picLocks noChangeAspect="1" noChangeArrowheads="1"/>
          </p:cNvPicPr>
          <p:nvPr/>
        </p:nvPicPr>
        <p:blipFill>
          <a:blip r:embed="rId2"/>
          <a:srcRect/>
          <a:stretch>
            <a:fillRect/>
          </a:stretch>
        </p:blipFill>
        <p:spPr bwMode="auto">
          <a:xfrm>
            <a:off x="1718636" y="1342657"/>
            <a:ext cx="8336936" cy="3326163"/>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13628" y="210073"/>
            <a:ext cx="2441117" cy="707886"/>
          </a:xfrm>
          <a:prstGeom prst="rect">
            <a:avLst/>
          </a:prstGeom>
        </p:spPr>
        <p:txBody>
          <a:bodyPr wrap="none">
            <a:spAutoFit/>
          </a:bodyPr>
          <a:lstStyle/>
          <a:p>
            <a:r>
              <a:rPr lang="en-US" altLang="zh-CN" sz="2000" b="1" dirty="0" smtClean="0">
                <a:solidFill>
                  <a:schemeClr val="tx1">
                    <a:lumMod val="75000"/>
                    <a:lumOff val="25000"/>
                  </a:schemeClr>
                </a:solidFill>
                <a:latin typeface="微软雅黑" pitchFamily="34" charset="-122"/>
                <a:ea typeface="微软雅黑" pitchFamily="34" charset="-122"/>
              </a:rPr>
              <a:t>Inception-v4</a:t>
            </a:r>
          </a:p>
          <a:p>
            <a:r>
              <a:rPr lang="en-US" sz="2000" b="1" dirty="0" smtClean="0">
                <a:solidFill>
                  <a:schemeClr val="tx1">
                    <a:lumMod val="75000"/>
                    <a:lumOff val="25000"/>
                  </a:schemeClr>
                </a:solidFill>
                <a:latin typeface="微软雅黑" pitchFamily="34" charset="-122"/>
                <a:ea typeface="微软雅黑" pitchFamily="34" charset="-122"/>
              </a:rPr>
              <a:t>Inception-</a:t>
            </a:r>
            <a:r>
              <a:rPr lang="en-US" sz="2000" b="1" dirty="0" err="1" smtClean="0">
                <a:solidFill>
                  <a:schemeClr val="tx1">
                    <a:lumMod val="75000"/>
                    <a:lumOff val="25000"/>
                  </a:schemeClr>
                </a:solidFill>
                <a:latin typeface="微软雅黑" pitchFamily="34" charset="-122"/>
                <a:ea typeface="微软雅黑" pitchFamily="34" charset="-122"/>
              </a:rPr>
              <a:t>ResNet</a:t>
            </a:r>
            <a:endParaRPr lang="zh-CN" sz="2000" b="1" dirty="0" smtClean="0">
              <a:solidFill>
                <a:schemeClr val="tx1">
                  <a:lumMod val="75000"/>
                  <a:lumOff val="25000"/>
                </a:schemeClr>
              </a:solidFill>
              <a:latin typeface="微软雅黑" pitchFamily="34" charset="-122"/>
              <a:ea typeface="微软雅黑" pitchFamily="34" charset="-122"/>
            </a:endParaRPr>
          </a:p>
        </p:txBody>
      </p:sp>
      <p:sp>
        <p:nvSpPr>
          <p:cNvPr id="24" name="矩形 23"/>
          <p:cNvSpPr/>
          <p:nvPr/>
        </p:nvSpPr>
        <p:spPr>
          <a:xfrm>
            <a:off x="8265458" y="1810145"/>
            <a:ext cx="3126892" cy="3521349"/>
          </a:xfrm>
          <a:prstGeom prst="rect">
            <a:avLst/>
          </a:prstGeom>
        </p:spPr>
        <p:txBody>
          <a:bodyPr wrap="square">
            <a:spAutoFit/>
          </a:bodyPr>
          <a:lstStyle/>
          <a:p>
            <a:pPr>
              <a:lnSpc>
                <a:spcPct val="125000"/>
              </a:lnSpc>
            </a:pPr>
            <a:r>
              <a:rPr lang="en-US" altLang="zh-CN" sz="2000" dirty="0" smtClean="0"/>
              <a:t>Inception </a:t>
            </a:r>
            <a:r>
              <a:rPr lang="en-US" altLang="zh-CN" sz="2000" dirty="0" smtClean="0"/>
              <a:t>V4 </a:t>
            </a:r>
            <a:r>
              <a:rPr lang="zh-CN" altLang="en-US" sz="2000" dirty="0" smtClean="0"/>
              <a:t>改进</a:t>
            </a:r>
            <a:r>
              <a:rPr lang="zh-CN" altLang="en-US" sz="2000" dirty="0" smtClean="0"/>
              <a:t>了 </a:t>
            </a:r>
            <a:r>
              <a:rPr lang="en-US" altLang="zh-CN" sz="2000" dirty="0" smtClean="0"/>
              <a:t>Stem </a:t>
            </a:r>
            <a:r>
              <a:rPr lang="zh-CN" altLang="en-US" sz="2000" dirty="0" smtClean="0"/>
              <a:t>部分和尺寸缩减部分的架构</a:t>
            </a:r>
            <a:r>
              <a:rPr lang="zh-CN" altLang="en-US" sz="2000" dirty="0" smtClean="0"/>
              <a:t>。</a:t>
            </a:r>
            <a:endParaRPr lang="en-US" altLang="zh-CN" sz="2000" dirty="0" smtClean="0"/>
          </a:p>
          <a:p>
            <a:pPr>
              <a:lnSpc>
                <a:spcPct val="125000"/>
              </a:lnSpc>
            </a:pPr>
            <a:r>
              <a:rPr lang="en-US" altLang="zh-CN" sz="2000" dirty="0" smtClean="0"/>
              <a:t>Inception-</a:t>
            </a:r>
            <a:r>
              <a:rPr lang="en-US" altLang="zh-CN" sz="2000" dirty="0" err="1" smtClean="0"/>
              <a:t>ResNet</a:t>
            </a:r>
            <a:r>
              <a:rPr lang="en-US" altLang="zh-CN" sz="2000" dirty="0" smtClean="0"/>
              <a:t>  </a:t>
            </a:r>
            <a:r>
              <a:rPr lang="zh-CN" altLang="en-US" sz="2000" dirty="0" smtClean="0"/>
              <a:t>与 </a:t>
            </a:r>
            <a:r>
              <a:rPr lang="en-US" altLang="zh-CN" sz="2000" dirty="0" smtClean="0"/>
              <a:t>Inception V4 </a:t>
            </a:r>
            <a:r>
              <a:rPr lang="zh-CN" altLang="en-US" sz="2000" dirty="0" smtClean="0"/>
              <a:t>的主要区别在于 </a:t>
            </a:r>
            <a:r>
              <a:rPr lang="en-US" altLang="zh-CN" sz="2000" dirty="0" smtClean="0"/>
              <a:t>Stem </a:t>
            </a:r>
            <a:r>
              <a:rPr lang="zh-CN" altLang="en-US" sz="2000" dirty="0" smtClean="0"/>
              <a:t>结构和 </a:t>
            </a:r>
            <a:r>
              <a:rPr lang="en-US" altLang="zh-CN" sz="2000" dirty="0" smtClean="0"/>
              <a:t>Inception </a:t>
            </a:r>
            <a:r>
              <a:rPr lang="zh-CN" altLang="en-US" sz="2000" dirty="0" smtClean="0"/>
              <a:t>模块，</a:t>
            </a:r>
            <a:r>
              <a:rPr lang="en-US" altLang="zh-CN" sz="2000" dirty="0" smtClean="0"/>
              <a:t>Inception-</a:t>
            </a:r>
            <a:r>
              <a:rPr lang="en-US" altLang="zh-CN" sz="2000" dirty="0" err="1" smtClean="0"/>
              <a:t>ResNet</a:t>
            </a:r>
            <a:r>
              <a:rPr lang="en-US" altLang="zh-CN" sz="2000" dirty="0" smtClean="0"/>
              <a:t> </a:t>
            </a:r>
            <a:r>
              <a:rPr lang="zh-CN" altLang="en-US" sz="2000" dirty="0" smtClean="0"/>
              <a:t>中的 </a:t>
            </a:r>
            <a:r>
              <a:rPr lang="en-US" altLang="zh-CN" sz="2000" dirty="0" smtClean="0"/>
              <a:t>Inception </a:t>
            </a:r>
            <a:r>
              <a:rPr lang="zh-CN" altLang="en-US" sz="2000" dirty="0" smtClean="0"/>
              <a:t>模块引入了 </a:t>
            </a:r>
            <a:r>
              <a:rPr lang="en-US" altLang="zh-CN" sz="2000" dirty="0" err="1" smtClean="0"/>
              <a:t>ResNet</a:t>
            </a:r>
            <a:r>
              <a:rPr lang="en-US" altLang="zh-CN" sz="2000" dirty="0" smtClean="0"/>
              <a:t> </a:t>
            </a:r>
            <a:r>
              <a:rPr lang="zh-CN" altLang="en-US" sz="2000" dirty="0" smtClean="0"/>
              <a:t>中提出的快捷连接</a:t>
            </a:r>
            <a:r>
              <a:rPr lang="zh-CN" altLang="en-US" sz="2000" dirty="0" smtClean="0"/>
              <a:t>。</a:t>
            </a:r>
            <a:endParaRPr lang="zh-CN" altLang="en-US" sz="2000" dirty="0" smtClean="0"/>
          </a:p>
        </p:txBody>
      </p:sp>
      <p:sp>
        <p:nvSpPr>
          <p:cNvPr id="25" name="TextBox 24"/>
          <p:cNvSpPr txBox="1"/>
          <p:nvPr/>
        </p:nvSpPr>
        <p:spPr>
          <a:xfrm>
            <a:off x="3055171" y="258183"/>
            <a:ext cx="8692179" cy="584775"/>
          </a:xfrm>
          <a:prstGeom prst="rect">
            <a:avLst/>
          </a:prstGeom>
          <a:noFill/>
        </p:spPr>
        <p:txBody>
          <a:bodyPr wrap="square" rtlCol="0">
            <a:spAutoFit/>
          </a:bodyPr>
          <a:lstStyle/>
          <a:p>
            <a:r>
              <a:rPr lang="en-US" altLang="zh-CN" sz="1600" dirty="0" err="1" smtClean="0">
                <a:solidFill>
                  <a:schemeClr val="bg2">
                    <a:lumMod val="50000"/>
                  </a:schemeClr>
                </a:solidFill>
              </a:rPr>
              <a:t>Szegedy</a:t>
            </a:r>
            <a:r>
              <a:rPr lang="en-US" altLang="zh-CN" sz="1600" dirty="0" smtClean="0">
                <a:solidFill>
                  <a:schemeClr val="bg2">
                    <a:lumMod val="50000"/>
                  </a:schemeClr>
                </a:solidFill>
              </a:rPr>
              <a:t>, C., </a:t>
            </a:r>
            <a:r>
              <a:rPr lang="en-US" altLang="zh-CN" sz="1600" dirty="0" err="1" smtClean="0">
                <a:solidFill>
                  <a:schemeClr val="bg2">
                    <a:lumMod val="50000"/>
                  </a:schemeClr>
                </a:solidFill>
              </a:rPr>
              <a:t>Ioffe</a:t>
            </a:r>
            <a:r>
              <a:rPr lang="en-US" altLang="zh-CN" sz="1600" dirty="0" smtClean="0">
                <a:solidFill>
                  <a:schemeClr val="bg2">
                    <a:lumMod val="50000"/>
                  </a:schemeClr>
                </a:solidFill>
              </a:rPr>
              <a:t>, S., </a:t>
            </a:r>
            <a:r>
              <a:rPr lang="en-US" altLang="zh-CN" sz="1600" dirty="0" err="1" smtClean="0">
                <a:solidFill>
                  <a:schemeClr val="bg2">
                    <a:lumMod val="50000"/>
                  </a:schemeClr>
                </a:solidFill>
              </a:rPr>
              <a:t>Vanhoucke</a:t>
            </a:r>
            <a:r>
              <a:rPr lang="en-US" altLang="zh-CN" sz="1600" dirty="0" smtClean="0">
                <a:solidFill>
                  <a:schemeClr val="bg2">
                    <a:lumMod val="50000"/>
                  </a:schemeClr>
                </a:solidFill>
              </a:rPr>
              <a:t>, V., &amp; </a:t>
            </a:r>
            <a:r>
              <a:rPr lang="en-US" altLang="zh-CN" sz="1600" dirty="0" err="1" smtClean="0">
                <a:solidFill>
                  <a:schemeClr val="bg2">
                    <a:lumMod val="50000"/>
                  </a:schemeClr>
                </a:solidFill>
              </a:rPr>
              <a:t>Alemi</a:t>
            </a:r>
            <a:r>
              <a:rPr lang="en-US" altLang="zh-CN" sz="1600" dirty="0" smtClean="0">
                <a:solidFill>
                  <a:schemeClr val="bg2">
                    <a:lumMod val="50000"/>
                  </a:schemeClr>
                </a:solidFill>
              </a:rPr>
              <a:t>, A. (2016). Inception-v4, Inception-</a:t>
            </a:r>
            <a:r>
              <a:rPr lang="en-US" altLang="zh-CN" sz="1600" dirty="0" err="1" smtClean="0">
                <a:solidFill>
                  <a:schemeClr val="bg2">
                    <a:lumMod val="50000"/>
                  </a:schemeClr>
                </a:solidFill>
              </a:rPr>
              <a:t>ResNet</a:t>
            </a:r>
            <a:r>
              <a:rPr lang="en-US" altLang="zh-CN" sz="1600" dirty="0" smtClean="0">
                <a:solidFill>
                  <a:schemeClr val="bg2">
                    <a:lumMod val="50000"/>
                  </a:schemeClr>
                </a:solidFill>
              </a:rPr>
              <a:t> and the Impact of Residual Connections on Learning. </a:t>
            </a:r>
            <a:r>
              <a:rPr lang="en-US" altLang="zh-CN" sz="1600" i="1" dirty="0" smtClean="0">
                <a:solidFill>
                  <a:schemeClr val="bg2">
                    <a:lumMod val="50000"/>
                  </a:schemeClr>
                </a:solidFill>
              </a:rPr>
              <a:t>AAAI 2017</a:t>
            </a:r>
            <a:r>
              <a:rPr lang="en-US" altLang="zh-CN" sz="1600" dirty="0" smtClean="0">
                <a:solidFill>
                  <a:schemeClr val="bg2">
                    <a:lumMod val="50000"/>
                  </a:schemeClr>
                </a:solidFill>
              </a:rPr>
              <a:t>. </a:t>
            </a:r>
          </a:p>
        </p:txBody>
      </p:sp>
      <p:pic>
        <p:nvPicPr>
          <p:cNvPr id="64514" name="Picture 2" descr="https://img-blog.csdnimg.cn/20190307130011545.png?x-oss-process=image/watermark,type_ZmFuZ3poZW5naGVpdGk,shadow_10,text_aHR0cHM6Ly9ibG9nLmNzZG4ubmV0L3FxXzIwMDg0MTAx,size_16,color_FFFFFF,t_70"/>
          <p:cNvPicPr>
            <a:picLocks noChangeAspect="1" noChangeArrowheads="1"/>
          </p:cNvPicPr>
          <p:nvPr/>
        </p:nvPicPr>
        <p:blipFill>
          <a:blip r:embed="rId2" cstate="print"/>
          <a:srcRect/>
          <a:stretch>
            <a:fillRect/>
          </a:stretch>
        </p:blipFill>
        <p:spPr bwMode="auto">
          <a:xfrm>
            <a:off x="934507" y="1108037"/>
            <a:ext cx="6929332" cy="5378386"/>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64235" y="360680"/>
            <a:ext cx="1334020" cy="400110"/>
          </a:xfrm>
          <a:prstGeom prst="rect">
            <a:avLst/>
          </a:prstGeom>
        </p:spPr>
        <p:txBody>
          <a:bodyPr wrap="none">
            <a:spAutoFit/>
          </a:bodyPr>
          <a:lstStyle/>
          <a:p>
            <a:r>
              <a:rPr lang="en-US" altLang="zh-CN" sz="2000" b="1" dirty="0" err="1" smtClean="0">
                <a:solidFill>
                  <a:schemeClr val="tx1">
                    <a:lumMod val="75000"/>
                    <a:lumOff val="25000"/>
                  </a:schemeClr>
                </a:solidFill>
                <a:latin typeface="微软雅黑" panose="020B0503020204020204" charset="-122"/>
                <a:ea typeface="微软雅黑" panose="020B0503020204020204" charset="-122"/>
              </a:rPr>
              <a:t>Xception</a:t>
            </a:r>
            <a:endParaRPr lang="zh-CN" sz="2000" b="1" dirty="0" smtClean="0">
              <a:solidFill>
                <a:schemeClr val="tx1">
                  <a:lumMod val="75000"/>
                  <a:lumOff val="25000"/>
                </a:schemeClr>
              </a:solidFill>
              <a:latin typeface="微软雅黑" panose="020B0503020204020204" charset="-122"/>
              <a:ea typeface="微软雅黑" panose="020B0503020204020204" charset="-122"/>
            </a:endParaRPr>
          </a:p>
        </p:txBody>
      </p:sp>
      <p:sp>
        <p:nvSpPr>
          <p:cNvPr id="24" name="矩形 23"/>
          <p:cNvSpPr/>
          <p:nvPr/>
        </p:nvSpPr>
        <p:spPr>
          <a:xfrm>
            <a:off x="1488140" y="4422319"/>
            <a:ext cx="9108141" cy="1246495"/>
          </a:xfrm>
          <a:prstGeom prst="rect">
            <a:avLst/>
          </a:prstGeom>
        </p:spPr>
        <p:txBody>
          <a:bodyPr wrap="square">
            <a:spAutoFit/>
          </a:bodyPr>
          <a:lstStyle/>
          <a:p>
            <a:pPr>
              <a:lnSpc>
                <a:spcPct val="125000"/>
              </a:lnSpc>
            </a:pPr>
            <a:r>
              <a:rPr lang="zh-CN" altLang="en-US" sz="2000" dirty="0" smtClean="0"/>
              <a:t>使用</a:t>
            </a:r>
            <a:r>
              <a:rPr lang="zh-CN" altLang="en-US" sz="2000" dirty="0" smtClean="0"/>
              <a:t>深度可分卷积替代了 </a:t>
            </a:r>
            <a:r>
              <a:rPr lang="en-US" sz="2000" dirty="0" smtClean="0"/>
              <a:t>Inception </a:t>
            </a:r>
            <a:r>
              <a:rPr lang="zh-CN" altLang="en-US" sz="2000" dirty="0" smtClean="0"/>
              <a:t>模块</a:t>
            </a:r>
            <a:r>
              <a:rPr lang="zh-CN" altLang="en-US" sz="2000" dirty="0" smtClean="0"/>
              <a:t>。上图为传统</a:t>
            </a:r>
            <a:r>
              <a:rPr lang="zh-CN" altLang="en-US" sz="2000" dirty="0" smtClean="0"/>
              <a:t>的深度可分卷积过程，</a:t>
            </a:r>
            <a:r>
              <a:rPr lang="en-US" altLang="zh-CN" sz="2000" dirty="0" err="1" smtClean="0"/>
              <a:t>Xception</a:t>
            </a:r>
            <a:r>
              <a:rPr lang="en-US" altLang="zh-CN" sz="2000" dirty="0" smtClean="0"/>
              <a:t> </a:t>
            </a:r>
            <a:r>
              <a:rPr lang="zh-CN" altLang="en-US" sz="2000" dirty="0" smtClean="0"/>
              <a:t>中使用的顺序不同，先执行 </a:t>
            </a:r>
            <a:r>
              <a:rPr lang="en-US" altLang="zh-CN" sz="2000" dirty="0" smtClean="0"/>
              <a:t>1x1 </a:t>
            </a:r>
            <a:r>
              <a:rPr lang="zh-CN" altLang="en-US" sz="2000" dirty="0" smtClean="0"/>
              <a:t>卷积，再执行深度卷积</a:t>
            </a:r>
            <a:r>
              <a:rPr lang="zh-CN" altLang="en-US" sz="2000" dirty="0" smtClean="0"/>
              <a:t>。</a:t>
            </a:r>
            <a:r>
              <a:rPr lang="zh-CN" altLang="en-US" sz="2000" dirty="0" smtClean="0"/>
              <a:t>在没有增加参数的情况下提升了性能，提高了参数的效率。</a:t>
            </a:r>
            <a:endParaRPr lang="zh-CN" altLang="en-US" sz="2000" dirty="0"/>
          </a:p>
        </p:txBody>
      </p:sp>
      <p:sp>
        <p:nvSpPr>
          <p:cNvPr id="25" name="TextBox 24"/>
          <p:cNvSpPr txBox="1"/>
          <p:nvPr/>
        </p:nvSpPr>
        <p:spPr>
          <a:xfrm>
            <a:off x="2420471" y="376517"/>
            <a:ext cx="9520518" cy="338554"/>
          </a:xfrm>
          <a:prstGeom prst="rect">
            <a:avLst/>
          </a:prstGeom>
          <a:noFill/>
        </p:spPr>
        <p:txBody>
          <a:bodyPr wrap="square" rtlCol="0">
            <a:spAutoFit/>
          </a:bodyPr>
          <a:lstStyle/>
          <a:p>
            <a:r>
              <a:rPr lang="en-US" altLang="zh-CN" sz="1600" dirty="0" err="1" smtClean="0">
                <a:solidFill>
                  <a:schemeClr val="bg2">
                    <a:lumMod val="50000"/>
                  </a:schemeClr>
                </a:solidFill>
              </a:rPr>
              <a:t>Chollet</a:t>
            </a:r>
            <a:r>
              <a:rPr lang="en-US" altLang="zh-CN" sz="1600" dirty="0" smtClean="0">
                <a:solidFill>
                  <a:schemeClr val="bg2">
                    <a:lumMod val="50000"/>
                  </a:schemeClr>
                </a:solidFill>
              </a:rPr>
              <a:t>, F. (2016). </a:t>
            </a:r>
            <a:r>
              <a:rPr lang="en-US" altLang="zh-CN" sz="1600" dirty="0" err="1" smtClean="0">
                <a:solidFill>
                  <a:schemeClr val="bg2">
                    <a:lumMod val="50000"/>
                  </a:schemeClr>
                </a:solidFill>
              </a:rPr>
              <a:t>Xception</a:t>
            </a:r>
            <a:r>
              <a:rPr lang="en-US" altLang="zh-CN" sz="1600" dirty="0" smtClean="0">
                <a:solidFill>
                  <a:schemeClr val="bg2">
                    <a:lumMod val="50000"/>
                  </a:schemeClr>
                </a:solidFill>
              </a:rPr>
              <a:t>: Deep Learning with </a:t>
            </a:r>
            <a:r>
              <a:rPr lang="en-US" altLang="zh-CN" sz="1600" dirty="0" err="1" smtClean="0">
                <a:solidFill>
                  <a:schemeClr val="bg2">
                    <a:lumMod val="50000"/>
                  </a:schemeClr>
                </a:solidFill>
              </a:rPr>
              <a:t>Depthwise</a:t>
            </a:r>
            <a:r>
              <a:rPr lang="en-US" altLang="zh-CN" sz="1600" dirty="0" smtClean="0">
                <a:solidFill>
                  <a:schemeClr val="bg2">
                    <a:lumMod val="50000"/>
                  </a:schemeClr>
                </a:solidFill>
              </a:rPr>
              <a:t> Separable Convolutions. </a:t>
            </a:r>
            <a:r>
              <a:rPr lang="en-US" altLang="zh-CN" sz="1600" i="1" dirty="0" smtClean="0">
                <a:solidFill>
                  <a:schemeClr val="bg2">
                    <a:lumMod val="50000"/>
                  </a:schemeClr>
                </a:solidFill>
              </a:rPr>
              <a:t>CVPR 2017</a:t>
            </a:r>
            <a:r>
              <a:rPr lang="en-US" altLang="zh-CN" sz="1600" dirty="0" smtClean="0">
                <a:solidFill>
                  <a:schemeClr val="bg2">
                    <a:lumMod val="50000"/>
                  </a:schemeClr>
                </a:solidFill>
              </a:rPr>
              <a:t>. </a:t>
            </a:r>
          </a:p>
        </p:txBody>
      </p:sp>
      <p:pic>
        <p:nvPicPr>
          <p:cNvPr id="65538" name="Picture 2" descr="https://img-blog.csdnimg.cn/20190307142215663.png?x-oss-process=image/watermark,type_ZmFuZ3poZW5naGVpdGk,shadow_10,text_aHR0cHM6Ly9ibG9nLmNzZG4ubmV0L3FxXzIwMDg0MTAx,size_16,color_FFFFFF,t_70"/>
          <p:cNvPicPr>
            <a:picLocks noChangeAspect="1" noChangeArrowheads="1"/>
          </p:cNvPicPr>
          <p:nvPr/>
        </p:nvPicPr>
        <p:blipFill>
          <a:blip r:embed="rId2"/>
          <a:srcRect/>
          <a:stretch>
            <a:fillRect/>
          </a:stretch>
        </p:blipFill>
        <p:spPr bwMode="auto">
          <a:xfrm>
            <a:off x="936914" y="1759124"/>
            <a:ext cx="10109653" cy="2091434"/>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更多作品请在稻壳儿搜索艺随风">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1010</Words>
  <Application>Microsoft Office PowerPoint</Application>
  <PresentationFormat>自定义</PresentationFormat>
  <Paragraphs>64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更多作品请在稻壳儿搜索艺随风</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Lenovo</cp:lastModifiedBy>
  <cp:revision>84</cp:revision>
  <dcterms:created xsi:type="dcterms:W3CDTF">2017-03-07T08:54:00Z</dcterms:created>
  <dcterms:modified xsi:type="dcterms:W3CDTF">2019-03-13T02:47:25Z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