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9"/>
  </p:handoutMasterIdLst>
  <p:sldIdLst>
    <p:sldId id="257" r:id="rId4"/>
    <p:sldId id="267" r:id="rId6"/>
    <p:sldId id="256" r:id="rId7"/>
    <p:sldId id="258" r:id="rId8"/>
    <p:sldId id="269" r:id="rId9"/>
    <p:sldId id="259" r:id="rId10"/>
    <p:sldId id="271" r:id="rId11"/>
    <p:sldId id="261" r:id="rId12"/>
    <p:sldId id="273" r:id="rId13"/>
    <p:sldId id="262" r:id="rId14"/>
    <p:sldId id="263" r:id="rId15"/>
    <p:sldId id="264" r:id="rId16"/>
    <p:sldId id="272" r:id="rId17"/>
    <p:sldId id="265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8" Type="http://schemas.openxmlformats.org/officeDocument/2006/relationships/theme" Target="../theme/theme2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67.xml"/><Relationship Id="rId3" Type="http://schemas.openxmlformats.org/officeDocument/2006/relationships/image" Target="../media/image1.png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7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7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7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75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79102" y="4276746"/>
            <a:ext cx="10852237" cy="899167"/>
          </a:xfrm>
        </p:spPr>
        <p:txBody>
          <a:bodyPr/>
          <a:lstStyle/>
          <a:p>
            <a:r>
              <a:rPr lang="zh-CN" altLang="en-US" sz="3600" b="1">
                <a:solidFill>
                  <a:schemeClr val="accent5"/>
                </a:solidFill>
                <a:effectLst/>
              </a:rPr>
              <a:t>基于稠密卷积神经网络的肺结节分割</a:t>
            </a:r>
            <a:endParaRPr lang="zh-CN" altLang="en-US" sz="3600" b="1">
              <a:solidFill>
                <a:schemeClr val="accent5"/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79102" y="5602605"/>
            <a:ext cx="10852237" cy="950984"/>
          </a:xfrm>
        </p:spPr>
        <p:txBody>
          <a:bodyPr/>
          <a:lstStyle/>
          <a:p>
            <a:r>
              <a:rPr lang="zh-CN" altLang="en-US"/>
              <a:t>动</a:t>
            </a:r>
            <a:r>
              <a:rPr lang="en-US" altLang="zh-CN"/>
              <a:t>151 </a:t>
            </a:r>
            <a:r>
              <a:rPr lang="zh-CN" altLang="en-US"/>
              <a:t>夏健君 </a:t>
            </a:r>
            <a:r>
              <a:rPr lang="en-US" altLang="zh-CN"/>
              <a:t>10153030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" y="3"/>
            <a:ext cx="12191999" cy="2624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431" y="262199"/>
            <a:ext cx="3383275" cy="327396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51655" y="3522345"/>
            <a:ext cx="4107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accent5"/>
                </a:solidFill>
              </a:rPr>
              <a:t>开题报告</a:t>
            </a:r>
            <a:endParaRPr lang="zh-CN" altLang="en-US" sz="3600" b="1">
              <a:solidFill>
                <a:schemeClr val="accent5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 advTm="443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09980" y="719455"/>
            <a:ext cx="9168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本课题目的在于使用稠密卷积网络模型框架，实现肺结节分割，并与使用卷积神经网络模型框架的结果作对比。其技术路线如下：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109980" y="1891030"/>
            <a:ext cx="91217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5"/>
                </a:solidFill>
              </a:rPr>
              <a:t>一、配置实验环境</a:t>
            </a:r>
            <a:endParaRPr lang="zh-CN" altLang="en-US" sz="24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400"/>
              <a:t>安装</a:t>
            </a:r>
            <a:r>
              <a:rPr lang="en-US" altLang="zh-CN" sz="2400"/>
              <a:t>Pytorch</a:t>
            </a:r>
            <a:r>
              <a:rPr lang="zh-CN" altLang="en-US" sz="2400"/>
              <a:t>；</a:t>
            </a: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endParaRPr lang="zh-CN" altLang="en-US" sz="24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400"/>
              <a:t>安装</a:t>
            </a:r>
            <a:r>
              <a:rPr lang="en-US" altLang="zh-CN" sz="2400"/>
              <a:t>Anacoda</a:t>
            </a:r>
            <a:r>
              <a:rPr lang="zh-CN" altLang="en-US" sz="2400"/>
              <a:t>软件，在其中的</a:t>
            </a:r>
            <a:r>
              <a:rPr lang="en-US" altLang="zh-CN" sz="2400"/>
              <a:t>Jopyter Notebook</a:t>
            </a:r>
            <a:r>
              <a:rPr lang="zh-CN" altLang="en-US" sz="2400"/>
              <a:t>上搭建网络模型框架。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01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课题背景及意义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40455" y="4445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02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文献综述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65570" y="4445"/>
            <a:ext cx="276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03 </a:t>
            </a:r>
            <a:r>
              <a:rPr lang="zh-CN" altLang="en-US" sz="2400">
                <a:solidFill>
                  <a:schemeClr val="bg1"/>
                </a:solidFill>
              </a:rPr>
              <a:t>技术路线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20200" y="4445"/>
            <a:ext cx="276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04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进度安排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9980" y="4491355"/>
            <a:ext cx="88144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5"/>
                </a:solidFill>
              </a:rPr>
              <a:t>二、下载训练集</a:t>
            </a:r>
            <a:endParaRPr lang="zh-CN" altLang="en-US" sz="24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400"/>
              <a:t>选用</a:t>
            </a:r>
            <a:r>
              <a:rPr lang="en-US" altLang="zh-CN" sz="2400"/>
              <a:t>LUNA16</a:t>
            </a:r>
            <a:r>
              <a:rPr lang="zh-CN" altLang="en-US" sz="2400"/>
              <a:t>数据集作为训练对象。</a:t>
            </a: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endParaRPr lang="zh-CN" altLang="en-US" sz="24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400"/>
              <a:t>在</a:t>
            </a:r>
            <a:r>
              <a:rPr lang="en-US" altLang="zh-CN" sz="2400"/>
              <a:t>LUNA16</a:t>
            </a:r>
            <a:r>
              <a:rPr lang="zh-CN" altLang="en-US" sz="2400"/>
              <a:t>数据集中提取一部分作为本对比实验的输入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 advTm="211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52170" y="3425190"/>
            <a:ext cx="104279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accent5"/>
                </a:solidFill>
              </a:rPr>
              <a:t>稠密卷积网络</a:t>
            </a:r>
            <a:r>
              <a:rPr lang="zh-CN" altLang="en-US" sz="2400"/>
              <a:t>：</a:t>
            </a: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r>
              <a:rPr lang="zh-CN" altLang="en-US" sz="2400"/>
              <a:t>      一个卷积层</a:t>
            </a:r>
            <a:r>
              <a:rPr lang="en-US" altLang="zh-CN" sz="2400"/>
              <a:t>+</a:t>
            </a:r>
            <a:r>
              <a:rPr lang="zh-CN" altLang="en-US" sz="2400"/>
              <a:t>一个池化层</a:t>
            </a:r>
            <a:r>
              <a:rPr lang="en-US" altLang="zh-CN" sz="2400"/>
              <a:t>+[</a:t>
            </a:r>
            <a:r>
              <a:rPr lang="zh-CN" altLang="en-US" sz="2400"/>
              <a:t>稠密块</a:t>
            </a:r>
            <a:r>
              <a:rPr lang="en-US" altLang="zh-CN" sz="2400"/>
              <a:t>+</a:t>
            </a:r>
            <a:r>
              <a:rPr lang="zh-CN" altLang="en-US" sz="2400"/>
              <a:t>过渡层</a:t>
            </a:r>
            <a:r>
              <a:rPr lang="en-US" altLang="zh-CN" sz="2400"/>
              <a:t>]*n+</a:t>
            </a:r>
            <a:r>
              <a:rPr lang="zh-CN" altLang="en-US" sz="2400"/>
              <a:t>一个稠密块</a:t>
            </a:r>
            <a:r>
              <a:rPr lang="en-US" altLang="zh-CN" sz="2400"/>
              <a:t>+</a:t>
            </a:r>
            <a:r>
              <a:rPr lang="zh-CN" altLang="en-US" sz="2400"/>
              <a:t>一个分类层；</a:t>
            </a: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r>
              <a:rPr lang="zh-CN" altLang="en-US" sz="2400"/>
              <a:t>      </a:t>
            </a:r>
            <a:r>
              <a:rPr lang="zh-CN" altLang="en-US" sz="2400">
                <a:sym typeface="+mn-ea"/>
              </a:rPr>
              <a:t>稠密块：</a:t>
            </a:r>
            <a:r>
              <a:rPr lang="en-US" altLang="zh-CN" sz="2400">
                <a:sym typeface="+mn-ea"/>
              </a:rPr>
              <a:t>[</a:t>
            </a:r>
            <a:r>
              <a:rPr lang="zh-CN" altLang="en-US" sz="2400">
                <a:sym typeface="+mn-ea"/>
              </a:rPr>
              <a:t>卷积层</a:t>
            </a:r>
            <a:r>
              <a:rPr lang="en-US" altLang="zh-CN" sz="2400">
                <a:sym typeface="+mn-ea"/>
              </a:rPr>
              <a:t>+</a:t>
            </a:r>
            <a:r>
              <a:rPr lang="zh-CN" altLang="en-US" sz="2400">
                <a:sym typeface="+mn-ea"/>
              </a:rPr>
              <a:t>激活函数</a:t>
            </a:r>
            <a:r>
              <a:rPr lang="en-US" altLang="zh-CN" sz="2400">
                <a:sym typeface="+mn-ea"/>
              </a:rPr>
              <a:t>(BN+ReLU+Conv)]*n+</a:t>
            </a:r>
            <a:r>
              <a:rPr lang="zh-CN" altLang="en-US" sz="2400">
                <a:sym typeface="+mn-ea"/>
              </a:rPr>
              <a:t>一个卷积层，两两连接；</a:t>
            </a: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      过渡层：</a:t>
            </a:r>
            <a:r>
              <a:rPr lang="en-US" altLang="zh-CN" sz="2400">
                <a:sym typeface="+mn-ea"/>
              </a:rPr>
              <a:t>1*1</a:t>
            </a:r>
            <a:r>
              <a:rPr lang="zh-CN" altLang="en-US" sz="2400">
                <a:sym typeface="+mn-ea"/>
              </a:rPr>
              <a:t>的卷积层</a:t>
            </a:r>
            <a:r>
              <a:rPr lang="en-US" altLang="zh-CN" sz="2400">
                <a:sym typeface="+mn-ea"/>
              </a:rPr>
              <a:t>+</a:t>
            </a:r>
            <a:r>
              <a:rPr lang="zh-CN" altLang="en-US" sz="2400">
                <a:sym typeface="+mn-ea"/>
              </a:rPr>
              <a:t>池化层；</a:t>
            </a:r>
            <a:endParaRPr lang="zh-CN" altLang="en-US" sz="240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      分类层：池化层</a:t>
            </a:r>
            <a:r>
              <a:rPr lang="en-US" altLang="zh-CN" sz="2400">
                <a:sym typeface="+mn-ea"/>
              </a:rPr>
              <a:t>+</a:t>
            </a:r>
            <a:r>
              <a:rPr lang="zh-CN" altLang="en-US" sz="2400">
                <a:sym typeface="+mn-ea"/>
              </a:rPr>
              <a:t>全连接层。</a:t>
            </a:r>
            <a:r>
              <a:rPr lang="zh-CN" altLang="en-US" sz="2400"/>
              <a:t> 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01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课题背景及意义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40455" y="4445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02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文献综述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65570" y="4445"/>
            <a:ext cx="276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03 </a:t>
            </a:r>
            <a:r>
              <a:rPr lang="zh-CN" altLang="en-US" sz="2400">
                <a:solidFill>
                  <a:schemeClr val="bg1"/>
                </a:solidFill>
              </a:rPr>
              <a:t>技术路线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20200" y="4445"/>
            <a:ext cx="276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04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进度安排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3945" y="745490"/>
            <a:ext cx="4701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5"/>
                </a:solidFill>
                <a:sym typeface="+mn-ea"/>
              </a:rPr>
              <a:t>三、搭建网络模型框架</a:t>
            </a:r>
            <a:endParaRPr lang="zh-CN" altLang="en-US" sz="2800" b="1">
              <a:solidFill>
                <a:schemeClr val="accent5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0275" y="1725930"/>
            <a:ext cx="7870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accent5"/>
                </a:solidFill>
                <a:sym typeface="+mn-ea"/>
              </a:rPr>
              <a:t>卷积神经网络</a:t>
            </a:r>
            <a:r>
              <a:rPr lang="zh-CN" altLang="en-US" sz="2400">
                <a:sym typeface="+mn-ea"/>
              </a:rPr>
              <a:t>：</a:t>
            </a: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     几个（卷积+池化+非线性激活）的组合</a:t>
            </a:r>
            <a:r>
              <a:rPr lang="en-US" altLang="zh-CN" sz="2400">
                <a:sym typeface="+mn-ea"/>
              </a:rPr>
              <a:t>+</a:t>
            </a:r>
            <a:r>
              <a:rPr lang="zh-CN" altLang="en-US" sz="2400">
                <a:sym typeface="+mn-ea"/>
              </a:rPr>
              <a:t>一个全连接层。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 advTm="173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43660" y="972820"/>
            <a:ext cx="96926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5"/>
                </a:solidFill>
                <a:effectLst/>
              </a:rPr>
              <a:t>四、运行方案</a:t>
            </a:r>
            <a:endParaRPr lang="zh-CN" altLang="en-US" sz="24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400"/>
              <a:t>import</a:t>
            </a:r>
            <a:r>
              <a:rPr lang="zh-CN" altLang="en-US" sz="2400"/>
              <a:t>神经网络的各个模块和层。</a:t>
            </a:r>
            <a:endParaRPr lang="zh-CN" altLang="en-US" sz="24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400"/>
              <a:t>设置学习总参数：</a:t>
            </a:r>
            <a:r>
              <a:rPr lang="en-US" altLang="zh-CN" sz="2400"/>
              <a:t>EPOCH,BATCH_SIZE</a:t>
            </a:r>
            <a:r>
              <a:rPr lang="zh-CN" altLang="en-US" sz="2400"/>
              <a:t>和学习率。</a:t>
            </a:r>
            <a:endParaRPr lang="zh-CN" altLang="en-US" sz="24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400"/>
              <a:t>建立神经网络，并进行参数设置：</a:t>
            </a:r>
            <a:endParaRPr lang="zh-CN" altLang="en-US" sz="2400"/>
          </a:p>
          <a:p>
            <a:pPr indent="457200" fontAlgn="auto">
              <a:buFont typeface="Arial" panose="020B0604020202020204" pitchFamily="34" charset="0"/>
              <a:buNone/>
            </a:pPr>
            <a:r>
              <a:rPr lang="en-US" altLang="zh-CN" sz="2400"/>
              <a:t>1</a:t>
            </a:r>
            <a:r>
              <a:rPr lang="zh-CN" altLang="en-US" sz="2400"/>
              <a:t>、在卷积层中调整以下参数：          </a:t>
            </a:r>
            <a:endParaRPr lang="zh-CN" altLang="en-US" sz="2400"/>
          </a:p>
          <a:p>
            <a:pPr indent="457200" fontAlgn="auto">
              <a:buFont typeface="Arial" panose="020B0604020202020204" pitchFamily="34" charset="0"/>
              <a:buNone/>
            </a:pPr>
            <a:r>
              <a:rPr lang="en-US" altLang="zh-CN" sz="2400"/>
              <a:t>in_channels,out_channels,kernel_size,stride</a:t>
            </a:r>
            <a:r>
              <a:rPr lang="zh-CN" altLang="en-US" sz="2400"/>
              <a:t>和</a:t>
            </a:r>
            <a:r>
              <a:rPr lang="en-US" altLang="zh-CN" sz="2400"/>
              <a:t>padding</a:t>
            </a:r>
            <a:r>
              <a:rPr lang="zh-CN" altLang="en-US" sz="2400"/>
              <a:t>。</a:t>
            </a:r>
            <a:endParaRPr lang="zh-CN" altLang="en-US" sz="2400"/>
          </a:p>
          <a:p>
            <a:pPr indent="457200" fontAlgn="auto">
              <a:buFont typeface="Arial" panose="020B0604020202020204" pitchFamily="34" charset="0"/>
              <a:buNone/>
            </a:pPr>
            <a:r>
              <a:rPr lang="en-US" altLang="zh-CN" sz="2400"/>
              <a:t>2</a:t>
            </a:r>
            <a:r>
              <a:rPr lang="zh-CN" altLang="en-US" sz="2400"/>
              <a:t>、在池化层中调整</a:t>
            </a:r>
            <a:r>
              <a:rPr lang="en-US" altLang="zh-CN" sz="2400"/>
              <a:t>kernel_size</a:t>
            </a:r>
            <a:r>
              <a:rPr lang="zh-CN" altLang="en-US" sz="2400"/>
              <a:t>大小。</a:t>
            </a:r>
            <a:endParaRPr lang="zh-CN" altLang="en-US" sz="2400"/>
          </a:p>
          <a:p>
            <a:pPr marL="457200" indent="-457200">
              <a:buFont typeface="Wingdings" panose="05000000000000000000" charset="0"/>
              <a:buChar char="l"/>
            </a:pP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01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课题背景及意义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40455" y="4445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02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文献综述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65570" y="4445"/>
            <a:ext cx="276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03 </a:t>
            </a:r>
            <a:r>
              <a:rPr lang="zh-CN" altLang="en-US" sz="2400">
                <a:solidFill>
                  <a:schemeClr val="bg1"/>
                </a:solidFill>
              </a:rPr>
              <a:t>技术路线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20200" y="4445"/>
            <a:ext cx="276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04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进度安排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38885" y="4439285"/>
            <a:ext cx="8381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5"/>
                </a:solidFill>
              </a:rPr>
              <a:t>五、优化方案</a:t>
            </a: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r>
              <a:rPr lang="zh-CN" altLang="en-US" sz="2400"/>
              <a:t>方案</a:t>
            </a:r>
            <a:r>
              <a:rPr lang="en-US" altLang="zh-CN" sz="2400"/>
              <a:t>1</a:t>
            </a:r>
            <a:r>
              <a:rPr lang="zh-CN" altLang="en-US" sz="2400"/>
              <a:t>：采用随机梯度下降</a:t>
            </a:r>
            <a:r>
              <a:rPr lang="en-US" altLang="zh-CN" sz="2400"/>
              <a:t>(SGD)</a:t>
            </a:r>
            <a:r>
              <a:rPr lang="zh-CN" altLang="en-US" sz="2400"/>
              <a:t>进行迭代优化；</a:t>
            </a: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r>
              <a:rPr lang="zh-CN" altLang="en-US" sz="2400"/>
              <a:t>方案</a:t>
            </a:r>
            <a:r>
              <a:rPr lang="en-US" altLang="zh-CN" sz="2400"/>
              <a:t>2</a:t>
            </a:r>
            <a:r>
              <a:rPr lang="zh-CN" altLang="en-US" sz="2400"/>
              <a:t>：采用自适应优化算法</a:t>
            </a:r>
            <a:r>
              <a:rPr lang="en-US" altLang="zh-CN" sz="2400"/>
              <a:t>(Adam)</a:t>
            </a:r>
            <a:r>
              <a:rPr lang="zh-CN" altLang="en-US" sz="2400"/>
              <a:t>进行迭代优化。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 advTm="472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9735" y="716280"/>
            <a:ext cx="3732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chemeClr val="accent5"/>
                </a:solidFill>
              </a:rPr>
              <a:t>进度安排</a:t>
            </a:r>
            <a:endParaRPr lang="zh-CN" altLang="en-US" sz="3200" b="1">
              <a:solidFill>
                <a:schemeClr val="accent5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5385" y="1736090"/>
            <a:ext cx="106152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第1~2周  查阅文献，进行文献翻译；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第3~4周  进一步熟悉课题，修改完善文献翻译，撰写开题报告并进行交流；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第5~6周  查阅相关文献资料，熟悉肺结节图像的基本处理方法；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第7~8周  设计稠密卷积神经网络，参加中期交流和考核；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第9~12周  对模型进行训练，进行模型验证、模型测试；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第13~16周  撰写论文、修改论文、完善；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第17周  本科论文查重；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第18周  论文答辩。</a:t>
            </a: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0" y="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01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课题背景及意义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40455" y="4445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02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文献综述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65570" y="4445"/>
            <a:ext cx="276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03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技术路线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20200" y="4445"/>
            <a:ext cx="276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04 </a:t>
            </a:r>
            <a:r>
              <a:rPr lang="zh-CN" altLang="en-US" sz="2400">
                <a:solidFill>
                  <a:schemeClr val="bg1"/>
                </a:solidFill>
              </a:rPr>
              <a:t>进度安排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2265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7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43780" y="457200"/>
            <a:ext cx="25050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chemeClr val="accent5"/>
                </a:solidFill>
              </a:rPr>
              <a:t>目录</a:t>
            </a:r>
            <a:endParaRPr lang="zh-CN" altLang="en-US" sz="4800" b="1">
              <a:solidFill>
                <a:schemeClr val="accent5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5040" y="1555750"/>
            <a:ext cx="5605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5"/>
                </a:solidFill>
              </a:rPr>
              <a:t>01 </a:t>
            </a:r>
            <a:r>
              <a:rPr lang="zh-CN" altLang="en-US" sz="2400" b="1">
                <a:solidFill>
                  <a:schemeClr val="accent5"/>
                </a:solidFill>
              </a:rPr>
              <a:t>课题背景及意义</a:t>
            </a:r>
            <a:endParaRPr lang="zh-CN" altLang="en-US" sz="2400" b="1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5040" y="2677160"/>
            <a:ext cx="5605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5"/>
                </a:solidFill>
              </a:rPr>
              <a:t>02 </a:t>
            </a:r>
            <a:r>
              <a:rPr lang="zh-CN" altLang="en-US" sz="2400" b="1">
                <a:solidFill>
                  <a:schemeClr val="accent5"/>
                </a:solidFill>
              </a:rPr>
              <a:t>文献综述</a:t>
            </a:r>
            <a:endParaRPr lang="zh-CN" altLang="en-US" sz="2400" b="1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5040" y="3693795"/>
            <a:ext cx="5605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5"/>
                </a:solidFill>
              </a:rPr>
              <a:t>03 </a:t>
            </a:r>
            <a:r>
              <a:rPr lang="zh-CN" altLang="en-US" sz="2400" b="1">
                <a:solidFill>
                  <a:schemeClr val="accent5"/>
                </a:solidFill>
              </a:rPr>
              <a:t>技术路线</a:t>
            </a:r>
            <a:endParaRPr lang="zh-CN" altLang="en-US" sz="2400" b="1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5040" y="4724400"/>
            <a:ext cx="5605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5"/>
                </a:solidFill>
              </a:rPr>
              <a:t>04 </a:t>
            </a:r>
            <a:r>
              <a:rPr lang="zh-CN" altLang="en-US" sz="2400" b="1">
                <a:solidFill>
                  <a:schemeClr val="accent5"/>
                </a:solidFill>
              </a:rPr>
              <a:t>进度安排</a:t>
            </a:r>
            <a:endParaRPr lang="zh-CN" altLang="en-US" sz="2400" b="1">
              <a:solidFill>
                <a:schemeClr val="accent5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953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81050" y="1365885"/>
            <a:ext cx="87306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4"/>
                </a:solidFill>
              </a:rPr>
              <a:t>肺癌</a:t>
            </a:r>
            <a:r>
              <a:rPr lang="zh-CN" altLang="en-US" sz="2400"/>
              <a:t>：由肺组织中不可控的细胞不规则生长引起的，肺组织异常通常称为肺结节。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316230" y="3669665"/>
            <a:ext cx="6714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肺结节的</a:t>
            </a:r>
            <a:r>
              <a:rPr lang="zh-CN" altLang="en-US" sz="2400">
                <a:solidFill>
                  <a:schemeClr val="accent4"/>
                </a:solidFill>
              </a:rPr>
              <a:t>特征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zh-CN" altLang="en-US" sz="2400"/>
              <a:t>      </a:t>
            </a:r>
            <a:r>
              <a:rPr lang="en-US" altLang="zh-CN" sz="2400"/>
              <a:t>1</a:t>
            </a:r>
            <a:r>
              <a:rPr lang="zh-CN" altLang="en-US" sz="2400"/>
              <a:t>、呈球形</a:t>
            </a:r>
            <a:endParaRPr lang="zh-CN" altLang="en-US" sz="2400"/>
          </a:p>
          <a:p>
            <a:r>
              <a:rPr lang="zh-CN" altLang="en-US" sz="2400"/>
              <a:t>      </a:t>
            </a:r>
            <a:r>
              <a:rPr lang="en-US" altLang="zh-CN" sz="2400"/>
              <a:t>2</a:t>
            </a:r>
            <a:r>
              <a:rPr lang="zh-CN" altLang="en-US" sz="2400"/>
              <a:t>、大小为</a:t>
            </a:r>
            <a:r>
              <a:rPr lang="en-US" altLang="zh-CN" sz="2400"/>
              <a:t>3mm-30mm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0710" y="2440305"/>
            <a:ext cx="6534785" cy="29565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81050" y="5770245"/>
            <a:ext cx="9738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识别肺结节的</a:t>
            </a:r>
            <a:r>
              <a:rPr lang="zh-CN" altLang="en-US" sz="2400">
                <a:solidFill>
                  <a:schemeClr val="accent4"/>
                </a:solidFill>
              </a:rPr>
              <a:t>意义</a:t>
            </a:r>
            <a:r>
              <a:rPr lang="zh-CN" altLang="en-US" sz="2400"/>
              <a:t>：如果肺癌能够在初期被发现，其治愈率将接近</a:t>
            </a:r>
            <a:r>
              <a:rPr lang="en-US" altLang="zh-CN" sz="2400"/>
              <a:t>75%</a:t>
            </a:r>
            <a:r>
              <a:rPr lang="zh-CN" altLang="en-US" sz="2400"/>
              <a:t>（晚期肺癌患者</a:t>
            </a:r>
            <a:r>
              <a:rPr lang="en-US" altLang="zh-CN" sz="2400"/>
              <a:t>5</a:t>
            </a:r>
            <a:r>
              <a:rPr lang="zh-CN" altLang="en-US" sz="2400"/>
              <a:t>年生存率不到</a:t>
            </a:r>
            <a:r>
              <a:rPr lang="en-US" altLang="zh-CN" sz="2400"/>
              <a:t>15%</a:t>
            </a:r>
            <a:r>
              <a:rPr lang="zh-CN" altLang="en-US" sz="2400"/>
              <a:t>）。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0" y="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01 </a:t>
            </a:r>
            <a:r>
              <a:rPr lang="zh-CN" altLang="en-US" sz="2400">
                <a:solidFill>
                  <a:schemeClr val="bg1"/>
                </a:solidFill>
              </a:rPr>
              <a:t>课题背景及意义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40455" y="4445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02 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文献综述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65570" y="4445"/>
            <a:ext cx="276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03 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技术路线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20200" y="4445"/>
            <a:ext cx="276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04 </a:t>
            </a:r>
            <a:r>
              <a:rPr lang="zh-CN" altLang="en-US" sz="2400">
                <a:solidFill>
                  <a:schemeClr val="tx2">
                    <a:lumMod val="50000"/>
                  </a:schemeClr>
                </a:solidFill>
              </a:rPr>
              <a:t>进度安排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tx2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492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89355" y="1462405"/>
            <a:ext cx="808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5"/>
                </a:solidFill>
              </a:rPr>
              <a:t>图像语义分割技术：</a:t>
            </a:r>
            <a:r>
              <a:rPr lang="zh-CN" altLang="en-US" sz="2400"/>
              <a:t>计算机自动将图片分割并标注起来。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189355" y="3467100"/>
            <a:ext cx="9813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图像语义分割技术取决于两个方面：</a:t>
            </a:r>
            <a:r>
              <a:rPr lang="en-US" altLang="zh-CN" sz="2400">
                <a:solidFill>
                  <a:schemeClr val="accent5"/>
                </a:solidFill>
              </a:rPr>
              <a:t>1</a:t>
            </a:r>
            <a:r>
              <a:rPr lang="zh-CN" altLang="en-US" sz="2400">
                <a:solidFill>
                  <a:schemeClr val="accent5"/>
                </a:solidFill>
              </a:rPr>
              <a:t>、医疗成像工具</a:t>
            </a:r>
            <a:endParaRPr lang="zh-CN" altLang="en-US" sz="2400">
              <a:solidFill>
                <a:schemeClr val="accent5"/>
              </a:solidFill>
            </a:endParaRPr>
          </a:p>
          <a:p>
            <a:r>
              <a:rPr lang="zh-CN" altLang="en-US" sz="2400">
                <a:solidFill>
                  <a:schemeClr val="accent5"/>
                </a:solidFill>
              </a:rPr>
              <a:t>                                                          </a:t>
            </a:r>
            <a:r>
              <a:rPr lang="en-US" altLang="zh-CN" sz="2400">
                <a:solidFill>
                  <a:schemeClr val="accent5"/>
                </a:solidFill>
              </a:rPr>
              <a:t>2</a:t>
            </a:r>
            <a:r>
              <a:rPr lang="zh-CN" altLang="en-US" sz="2400">
                <a:solidFill>
                  <a:schemeClr val="accent5"/>
                </a:solidFill>
              </a:rPr>
              <a:t>、图像分割方法</a:t>
            </a:r>
            <a:endParaRPr lang="zh-CN" altLang="en-US" sz="2400">
              <a:solidFill>
                <a:schemeClr val="accent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01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课题背景及意义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40455" y="4445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02 </a:t>
            </a:r>
            <a:r>
              <a:rPr lang="zh-CN" altLang="en-US" sz="2400">
                <a:solidFill>
                  <a:schemeClr val="bg1"/>
                </a:solidFill>
              </a:rPr>
              <a:t>文献综述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65570" y="4445"/>
            <a:ext cx="276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03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技术路线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20200" y="4445"/>
            <a:ext cx="276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04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进度安排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92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69925" y="586740"/>
            <a:ext cx="4106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5"/>
                </a:solidFill>
              </a:rPr>
              <a:t>医疗成像工具</a:t>
            </a:r>
            <a:endParaRPr lang="zh-CN" altLang="en-US" sz="3600" b="1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46630" y="1491615"/>
            <a:ext cx="8071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目前，科技的发展给医疗带来了各种各样的医疗成像工具。</a:t>
            </a: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2536825"/>
            <a:ext cx="2766060" cy="2171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32510" y="4978400"/>
            <a:ext cx="3021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CT(</a:t>
            </a:r>
            <a:r>
              <a:rPr lang="zh-CN" altLang="en-US" sz="2400"/>
              <a:t>计算机断层扫描</a:t>
            </a:r>
            <a:r>
              <a:rPr lang="en-US" altLang="zh-CN" sz="2400"/>
              <a:t>)</a:t>
            </a:r>
            <a:endParaRPr lang="en-US" altLang="zh-CN" sz="2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190" y="2537460"/>
            <a:ext cx="3055620" cy="21710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19980" y="4978400"/>
            <a:ext cx="2893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MRI(</a:t>
            </a:r>
            <a:r>
              <a:rPr lang="zh-CN" altLang="en-US" sz="2400"/>
              <a:t>磁共振</a:t>
            </a:r>
            <a:r>
              <a:rPr lang="en-US" altLang="zh-CN" sz="2400"/>
              <a:t>)</a:t>
            </a:r>
            <a:endParaRPr lang="zh-CN" altLang="en-US" sz="24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0" y="2536825"/>
            <a:ext cx="3209925" cy="21710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584440" y="4978400"/>
            <a:ext cx="4751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PET(</a:t>
            </a:r>
            <a:r>
              <a:rPr lang="zh-CN" altLang="en-US" sz="2400"/>
              <a:t>正电子发射计算机断层显像</a:t>
            </a:r>
            <a:r>
              <a:rPr lang="en-US" altLang="zh-CN" sz="2400"/>
              <a:t>)</a:t>
            </a:r>
            <a:endParaRPr lang="en-US" altLang="zh-CN" sz="2400"/>
          </a:p>
        </p:txBody>
      </p:sp>
      <p:sp>
        <p:nvSpPr>
          <p:cNvPr id="15" name="文本框 14"/>
          <p:cNvSpPr txBox="1"/>
          <p:nvPr/>
        </p:nvSpPr>
        <p:spPr>
          <a:xfrm>
            <a:off x="711835" y="5642610"/>
            <a:ext cx="31381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5"/>
                </a:solidFill>
              </a:rPr>
              <a:t>优势：头、颈、肺部、肝脏</a:t>
            </a:r>
            <a:endParaRPr lang="zh-CN" altLang="en-US" sz="24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48835" y="5642610"/>
            <a:ext cx="2428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5"/>
                </a:solidFill>
              </a:rPr>
              <a:t>优势：软组织病变</a:t>
            </a:r>
            <a:endParaRPr lang="zh-CN" altLang="en-US" sz="2400">
              <a:solidFill>
                <a:schemeClr val="accent5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97570" y="5642610"/>
            <a:ext cx="27120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5"/>
                </a:solidFill>
              </a:rPr>
              <a:t>优势：人体全身</a:t>
            </a:r>
            <a:endParaRPr lang="zh-CN" altLang="en-US" sz="2400">
              <a:solidFill>
                <a:schemeClr val="accent5"/>
              </a:solidFill>
            </a:endParaRPr>
          </a:p>
          <a:p>
            <a:r>
              <a:rPr lang="zh-CN" altLang="en-US" sz="2400">
                <a:solidFill>
                  <a:schemeClr val="accent5"/>
                </a:solidFill>
              </a:rPr>
              <a:t>缺点：含辐射最高</a:t>
            </a:r>
            <a:endParaRPr lang="zh-CN" altLang="en-US" sz="2400">
              <a:solidFill>
                <a:schemeClr val="accent5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0" y="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01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课题背景及意义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40455" y="4445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02 </a:t>
            </a:r>
            <a:r>
              <a:rPr lang="zh-CN" altLang="en-US" sz="2400">
                <a:solidFill>
                  <a:schemeClr val="bg1"/>
                </a:solidFill>
              </a:rPr>
              <a:t>文献综述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65570" y="4445"/>
            <a:ext cx="276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03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技术路线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220200" y="4445"/>
            <a:ext cx="276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04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进度安排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17015" y="5726430"/>
            <a:ext cx="9531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5"/>
                </a:solidFill>
              </a:rPr>
              <a:t>针对肺结节，</a:t>
            </a:r>
            <a:r>
              <a:rPr lang="en-US" altLang="zh-CN" sz="2800">
                <a:solidFill>
                  <a:schemeClr val="accent5"/>
                </a:solidFill>
              </a:rPr>
              <a:t>CT</a:t>
            </a:r>
            <a:r>
              <a:rPr lang="zh-CN" altLang="en-US" sz="2800">
                <a:solidFill>
                  <a:schemeClr val="accent5"/>
                </a:solidFill>
              </a:rPr>
              <a:t>速度快、价格低、精确度高，因此选择</a:t>
            </a:r>
            <a:r>
              <a:rPr lang="en-US" altLang="zh-CN" sz="2800">
                <a:solidFill>
                  <a:schemeClr val="accent5"/>
                </a:solidFill>
              </a:rPr>
              <a:t>CT</a:t>
            </a:r>
            <a:endParaRPr lang="en-US" altLang="zh-CN" sz="2800">
              <a:solidFill>
                <a:schemeClr val="accent5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 advTm="61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16" grpId="0"/>
      <p:bldP spid="17" grpId="0"/>
      <p:bldP spid="15" grpId="1"/>
      <p:bldP spid="16" grpId="1"/>
      <p:bldP spid="17" grpId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485" y="2376170"/>
            <a:ext cx="10452735" cy="3179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3755" y="1610995"/>
            <a:ext cx="5025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卷积神经网络结构图如下所示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01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课题背景及意义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0455" y="4445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02 </a:t>
            </a:r>
            <a:r>
              <a:rPr lang="zh-CN" altLang="en-US" sz="2400">
                <a:solidFill>
                  <a:schemeClr val="bg1"/>
                </a:solidFill>
              </a:rPr>
              <a:t>文献综述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5570" y="4445"/>
            <a:ext cx="276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03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技术路线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20200" y="4445"/>
            <a:ext cx="276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04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进度安排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1515" y="464820"/>
            <a:ext cx="93529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2400"/>
          </a:p>
          <a:p>
            <a:r>
              <a:rPr lang="zh-CN" altLang="en-US" sz="3600" b="1">
                <a:solidFill>
                  <a:schemeClr val="accent5"/>
                </a:solidFill>
              </a:rPr>
              <a:t>图像分割方法常用代表：卷积神经网络</a:t>
            </a:r>
            <a:endParaRPr lang="zh-CN" altLang="en-US" sz="3600" b="1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1515" y="5892800"/>
            <a:ext cx="6888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chemeClr val="accent5"/>
                </a:solidFill>
                <a:sym typeface="+mn-ea"/>
              </a:rPr>
              <a:t>卷积神经网络能更快、更准确地分析出医疗图像。</a:t>
            </a:r>
            <a:endParaRPr lang="zh-CN" altLang="en-US" sz="2400">
              <a:solidFill>
                <a:schemeClr val="accent5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advTm="230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315" y="455930"/>
            <a:ext cx="10452735" cy="31794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5330" y="3850640"/>
            <a:ext cx="10205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卷积层：含有卷积核，收集特征信息，通过多个卷积核和多个卷积层总结出图像总体特征。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735330" y="4465320"/>
            <a:ext cx="7297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池化层：减少卷积层输出的参数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5330" y="5114290"/>
            <a:ext cx="5553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全连接层：整合特征，进行图片分类。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755015" y="5754370"/>
            <a:ext cx="93967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5"/>
                </a:solidFill>
              </a:rPr>
              <a:t>但卷积神经网路随着层数的增加，会出现梯度消失和训练难度大的问题。</a:t>
            </a:r>
            <a:endParaRPr lang="zh-CN" altLang="en-US" sz="2400">
              <a:solidFill>
                <a:schemeClr val="accent5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0" y="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01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课题背景及意义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40455" y="4445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02 </a:t>
            </a:r>
            <a:r>
              <a:rPr lang="zh-CN" altLang="en-US" sz="2400">
                <a:solidFill>
                  <a:schemeClr val="bg1"/>
                </a:solidFill>
              </a:rPr>
              <a:t>文献综述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65570" y="4445"/>
            <a:ext cx="276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03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技术路线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20200" y="4445"/>
            <a:ext cx="276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04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进度安排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742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1470" y="618490"/>
            <a:ext cx="9553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对此，有人提出了稠密卷积网络（</a:t>
            </a:r>
            <a:r>
              <a:rPr lang="en-US" altLang="zh-CN" sz="2400"/>
              <a:t>DenseNet</a:t>
            </a:r>
            <a:r>
              <a:rPr lang="zh-CN" altLang="en-US" sz="2400"/>
              <a:t>），其结构如下图所示。</a:t>
            </a:r>
            <a:endParaRPr lang="zh-CN" altLang="en-US" sz="2400"/>
          </a:p>
        </p:txBody>
      </p:sp>
      <p:pic>
        <p:nvPicPr>
          <p:cNvPr id="2" name="图片 -2147482550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530" y="1852930"/>
            <a:ext cx="8819515" cy="15163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4178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0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01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课题背景及意义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40455" y="4445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02 </a:t>
            </a:r>
            <a:r>
              <a:rPr lang="zh-CN" altLang="en-US" sz="2400">
                <a:solidFill>
                  <a:schemeClr val="bg1"/>
                </a:solidFill>
              </a:rPr>
              <a:t>文献综述</a:t>
            </a:r>
            <a:r>
              <a:rPr lang="en-US" altLang="zh-CN" sz="2400">
                <a:solidFill>
                  <a:schemeClr val="bg1"/>
                </a:solidFill>
              </a:rPr>
              <a:t>/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65570" y="4445"/>
            <a:ext cx="276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03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技术路线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20200" y="4445"/>
            <a:ext cx="276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04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进度安排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/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7260" y="4143375"/>
            <a:ext cx="5257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5"/>
                </a:solidFill>
              </a:rPr>
              <a:t>卷积层</a:t>
            </a:r>
            <a:r>
              <a:rPr lang="zh-CN" altLang="en-US"/>
              <a:t>：大小为</a:t>
            </a:r>
            <a:r>
              <a:rPr lang="en-US" altLang="zh-CN"/>
              <a:t>1*1</a:t>
            </a:r>
            <a:r>
              <a:rPr lang="zh-CN" altLang="en-US"/>
              <a:t>，能降低特征数量。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37260" y="5101590"/>
            <a:ext cx="618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5"/>
                </a:solidFill>
              </a:rPr>
              <a:t>池化层</a:t>
            </a:r>
            <a:r>
              <a:rPr lang="zh-CN" altLang="en-US"/>
              <a:t>：降低特征图的大小，以配合下一稠密块的大小。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449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 descr="图片1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825" y="1308735"/>
            <a:ext cx="5272405" cy="2812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31470" y="505460"/>
            <a:ext cx="6276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稠密块的具体结构如下图所示。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1363980" y="5224780"/>
            <a:ext cx="91954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5"/>
                </a:solidFill>
              </a:rPr>
              <a:t>稠密卷积网络有以下突出优点：它能改善梯度消失问题，加强特征传输，和大幅减少参数数量</a:t>
            </a:r>
            <a:r>
              <a:rPr lang="zh-CN" altLang="en-US">
                <a:solidFill>
                  <a:schemeClr val="accent5"/>
                </a:solidFill>
              </a:rPr>
              <a:t>。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7810" y="1377950"/>
            <a:ext cx="4728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1</a:t>
            </a:r>
            <a:r>
              <a:rPr lang="zh-CN" altLang="en-US">
                <a:solidFill>
                  <a:schemeClr val="accent5"/>
                </a:solidFill>
              </a:rPr>
              <a:t>、连接方式</a:t>
            </a:r>
            <a:r>
              <a:rPr lang="zh-CN" altLang="en-US"/>
              <a:t>：每一层的输入为前面所有层的输出，再输出给后续层：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88175" y="2155825"/>
            <a:ext cx="338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5"/>
                </a:solidFill>
              </a:rPr>
              <a:t>实现特征重用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07810" y="2887980"/>
            <a:ext cx="3950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、激活函数中加入一层卷积层：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88175" y="3533140"/>
            <a:ext cx="2454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5"/>
                </a:solidFill>
                <a:sym typeface="+mn-ea"/>
              </a:rPr>
              <a:t>降低特征数量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726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1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1911</Words>
  <Application>WPS 演示</Application>
  <PresentationFormat>宽屏</PresentationFormat>
  <Paragraphs>211</Paragraphs>
  <Slides>14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微软雅黑</vt:lpstr>
      <vt:lpstr>Arial Unicode MS</vt:lpstr>
      <vt:lpstr>等线</vt:lpstr>
      <vt:lpstr>Office 主题​​</vt:lpstr>
      <vt:lpstr>1_Office 主题​​</vt:lpstr>
      <vt:lpstr>基于稠密卷积神经网络的肺结节分割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WPS_1528109271</cp:lastModifiedBy>
  <cp:revision>399</cp:revision>
  <dcterms:created xsi:type="dcterms:W3CDTF">2017-08-03T09:01:00Z</dcterms:created>
  <dcterms:modified xsi:type="dcterms:W3CDTF">2019-03-20T06:36:55Z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