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9" r:id="rId3"/>
    <p:sldId id="258" r:id="rId4"/>
    <p:sldId id="276" r:id="rId5"/>
    <p:sldId id="277" r:id="rId6"/>
    <p:sldId id="278" r:id="rId7"/>
    <p:sldId id="279" r:id="rId8"/>
    <p:sldId id="282" r:id="rId9"/>
    <p:sldId id="283" r:id="rId10"/>
    <p:sldId id="280" r:id="rId11"/>
    <p:sldId id="281"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534"/>
    <a:srgbClr val="FFDA93"/>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9" autoAdjust="0"/>
    <p:restoredTop sz="65922" autoAdjust="0"/>
  </p:normalViewPr>
  <p:slideViewPr>
    <p:cSldViewPr snapToGrid="0">
      <p:cViewPr>
        <p:scale>
          <a:sx n="50" d="100"/>
          <a:sy n="50" d="100"/>
        </p:scale>
        <p:origin x="486" y="36"/>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各位老师上午好：</a:t>
            </a:r>
          </a:p>
          <a:p>
            <a:r>
              <a:rPr lang="zh-CN" altLang="zh-CN" sz="1200" kern="1200" dirty="0">
                <a:solidFill>
                  <a:schemeClr val="tx1"/>
                </a:solidFill>
                <a:effectLst/>
                <a:latin typeface="+mn-lt"/>
                <a:ea typeface="+mn-ea"/>
                <a:cs typeface="+mn-cs"/>
              </a:rPr>
              <a:t>我叫李语桐，是信息学院</a:t>
            </a:r>
            <a:r>
              <a:rPr lang="en-US" altLang="zh-CN" sz="1200" kern="1200" dirty="0">
                <a:solidFill>
                  <a:schemeClr val="tx1"/>
                </a:solidFill>
                <a:effectLst/>
                <a:latin typeface="+mn-lt"/>
                <a:ea typeface="+mn-ea"/>
                <a:cs typeface="+mn-cs"/>
              </a:rPr>
              <a:t>2015</a:t>
            </a:r>
            <a:r>
              <a:rPr lang="zh-CN" altLang="zh-CN" sz="1200" kern="1200" dirty="0">
                <a:solidFill>
                  <a:schemeClr val="tx1"/>
                </a:solidFill>
                <a:effectLst/>
                <a:latin typeface="+mn-lt"/>
                <a:ea typeface="+mn-ea"/>
                <a:cs typeface="+mn-cs"/>
              </a:rPr>
              <a:t>级电子工程及其自动化</a:t>
            </a:r>
            <a:r>
              <a:rPr lang="en-US" altLang="zh-CN" sz="1200" kern="1200" dirty="0">
                <a:solidFill>
                  <a:schemeClr val="tx1"/>
                </a:solidFill>
                <a:effectLst/>
                <a:latin typeface="+mn-lt"/>
                <a:ea typeface="+mn-ea"/>
                <a:cs typeface="+mn-cs"/>
              </a:rPr>
              <a:t>151</a:t>
            </a:r>
            <a:r>
              <a:rPr lang="zh-CN" altLang="zh-CN" sz="1200" kern="1200" dirty="0">
                <a:solidFill>
                  <a:schemeClr val="tx1"/>
                </a:solidFill>
                <a:effectLst/>
                <a:latin typeface="+mn-lt"/>
                <a:ea typeface="+mn-ea"/>
                <a:cs typeface="+mn-cs"/>
              </a:rPr>
              <a:t>班的学生，我的论文来源是科研课题。下面我将本论文设计的目的和预设的主要内容向各位老师作一一汇报，恳请各位老师批评指导。</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1467741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最后，基于以上需求</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做出了以下这样的进度安排，目前正好进行到第五周，也就是开题的部分。</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79787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首先，我的主要研究内容是《基于图模型及卷积网络的图像语义分割》。主要指导文献是</a:t>
            </a:r>
            <a:r>
              <a:rPr lang="en-US" altLang="zh-CN" sz="1200" kern="1200" dirty="0" err="1">
                <a:solidFill>
                  <a:schemeClr val="tx1"/>
                </a:solidFill>
                <a:effectLst/>
                <a:latin typeface="+mn-lt"/>
                <a:ea typeface="+mn-ea"/>
                <a:cs typeface="+mn-cs"/>
              </a:rPr>
              <a:t>CRFasRNN</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图像语义分割就是把所关注的内容从图像上分割出来，并对这个目标加上一定的语义信息标签。其中分割需要保证分类的准确性和轮廓的平整性，一般展示效果通过改变识别类的色彩来表示图像分割结果的不同语义。</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533740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在这一过程中应用卷积神经网络后的大致流程如下：</a:t>
            </a:r>
          </a:p>
          <a:p>
            <a:r>
              <a:rPr lang="zh-CN" altLang="zh-CN" sz="1200" kern="1200" dirty="0">
                <a:solidFill>
                  <a:schemeClr val="tx1"/>
                </a:solidFill>
                <a:effectLst/>
                <a:latin typeface="+mn-lt"/>
                <a:ea typeface="+mn-ea"/>
                <a:cs typeface="+mn-cs"/>
              </a:rPr>
              <a:t>输入图片→生成多个图片区域→利用卷积神经网络来提取特征→根据特征对每个区域进行分类→最终增强得到物体轮廓。</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06619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图像语义分割将图像分割和语义识别相结合，有利于更深层次的图像解析和场景理解，在当前计算机视觉技术中应用广泛。诸如女性用户所热衷的美颜就基于人脸识别，结合图片给出语言处理的图片问答，修建佛像古迹等用到的三维重建， 无人机技术中的目标跟踪等等等等。</a:t>
            </a:r>
          </a:p>
          <a:p>
            <a:r>
              <a:rPr lang="zh-CN" altLang="zh-CN" sz="1200" kern="1200" dirty="0">
                <a:solidFill>
                  <a:schemeClr val="tx1"/>
                </a:solidFill>
                <a:effectLst/>
                <a:latin typeface="+mn-lt"/>
                <a:ea typeface="+mn-ea"/>
                <a:cs typeface="+mn-cs"/>
              </a:rPr>
              <a:t>我的课题在深入了解当前主流语义分割方法的基础上，对深度学习和概率图模型相结合的语义分割方法进行了更加深入的研究。</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99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其中卷积层是用来计算输入图像的区域和滤波器的权重矩阵之间的点积，并将其结果作为该层的输出。</a:t>
            </a:r>
            <a:r>
              <a:rPr lang="zh-CN" altLang="en-US" sz="1200" kern="1200" dirty="0">
                <a:solidFill>
                  <a:schemeClr val="tx1"/>
                </a:solidFill>
                <a:effectLst/>
                <a:latin typeface="+mn-lt"/>
                <a:ea typeface="+mn-ea"/>
                <a:cs typeface="+mn-cs"/>
              </a:rPr>
              <a:t>使用卷积层减少</a:t>
            </a:r>
            <a:r>
              <a:rPr lang="zh-CN" altLang="zh-CN" sz="1200" kern="1200" dirty="0">
                <a:solidFill>
                  <a:schemeClr val="tx1"/>
                </a:solidFill>
                <a:effectLst/>
                <a:latin typeface="+mn-lt"/>
                <a:ea typeface="+mn-ea"/>
                <a:cs typeface="+mn-cs"/>
              </a:rPr>
              <a:t>需要训练的参数</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避免出现过拟合现象。池化层可以提供空间方差，即使对象的外观发生改变，仍能被识别出来。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56039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但是，因为</a:t>
            </a:r>
            <a:r>
              <a:rPr lang="en-US" altLang="zh-CN" sz="1200" kern="1200" dirty="0">
                <a:solidFill>
                  <a:schemeClr val="tx1"/>
                </a:solidFill>
                <a:effectLst/>
                <a:latin typeface="+mn-lt"/>
                <a:ea typeface="+mn-ea"/>
                <a:cs typeface="+mn-cs"/>
              </a:rPr>
              <a:t>CNNs</a:t>
            </a:r>
            <a:r>
              <a:rPr lang="zh-CN" altLang="zh-CN" sz="1200" kern="1200" dirty="0">
                <a:solidFill>
                  <a:schemeClr val="tx1"/>
                </a:solidFill>
                <a:effectLst/>
                <a:latin typeface="+mn-lt"/>
                <a:ea typeface="+mn-ea"/>
                <a:cs typeface="+mn-cs"/>
              </a:rPr>
              <a:t>中的最大</a:t>
            </a:r>
            <a:r>
              <a:rPr lang="zh-CN" altLang="en-US" sz="1200" kern="1200" dirty="0">
                <a:solidFill>
                  <a:schemeClr val="tx1"/>
                </a:solidFill>
                <a:effectLst/>
                <a:latin typeface="+mn-lt"/>
                <a:ea typeface="+mn-ea"/>
                <a:cs typeface="+mn-cs"/>
              </a:rPr>
              <a:t>池</a:t>
            </a:r>
            <a:r>
              <a:rPr lang="zh-CN" altLang="zh-CN" sz="1200" kern="1200" dirty="0">
                <a:solidFill>
                  <a:schemeClr val="tx1"/>
                </a:solidFill>
                <a:effectLst/>
                <a:latin typeface="+mn-lt"/>
                <a:ea typeface="+mn-ea"/>
                <a:cs typeface="+mn-cs"/>
              </a:rPr>
              <a:t>化层的存在可能导致语义分割出现非尖锐边界和类似</a:t>
            </a:r>
            <a:r>
              <a:rPr lang="en-US" altLang="zh-CN" sz="1200" kern="1200" dirty="0">
                <a:solidFill>
                  <a:schemeClr val="tx1"/>
                </a:solidFill>
                <a:effectLst/>
                <a:latin typeface="+mn-lt"/>
                <a:ea typeface="+mn-ea"/>
                <a:cs typeface="+mn-cs"/>
              </a:rPr>
              <a:t>blob</a:t>
            </a:r>
            <a:r>
              <a:rPr lang="zh-CN" altLang="zh-CN" sz="1200" kern="1200" dirty="0">
                <a:solidFill>
                  <a:schemeClr val="tx1"/>
                </a:solidFill>
                <a:effectLst/>
                <a:latin typeface="+mn-lt"/>
                <a:ea typeface="+mn-ea"/>
                <a:cs typeface="+mn-cs"/>
              </a:rPr>
              <a:t>的形状</a:t>
            </a:r>
            <a:r>
              <a:rPr lang="zh-CN" altLang="en-US" sz="1200" kern="1200" dirty="0">
                <a:solidFill>
                  <a:schemeClr val="tx1"/>
                </a:solidFill>
                <a:effectLst/>
                <a:latin typeface="+mn-lt"/>
                <a:ea typeface="+mn-ea"/>
                <a:cs typeface="+mn-cs"/>
              </a:rPr>
              <a:t>，因此产生不好的</a:t>
            </a:r>
            <a:r>
              <a:rPr lang="zh-CN" altLang="zh-CN" sz="1200" kern="1200" dirty="0">
                <a:solidFill>
                  <a:schemeClr val="tx1"/>
                </a:solidFill>
                <a:effectLst/>
                <a:latin typeface="+mn-lt"/>
                <a:ea typeface="+mn-ea"/>
                <a:cs typeface="+mn-cs"/>
              </a:rPr>
              <a:t>分割</a:t>
            </a:r>
            <a:r>
              <a:rPr lang="zh-CN" altLang="en-US" sz="1200" kern="1200" dirty="0">
                <a:solidFill>
                  <a:schemeClr val="tx1"/>
                </a:solidFill>
                <a:effectLst/>
                <a:latin typeface="+mn-lt"/>
                <a:ea typeface="+mn-ea"/>
                <a:cs typeface="+mn-cs"/>
              </a:rPr>
              <a:t>结果</a:t>
            </a:r>
            <a:r>
              <a:rPr lang="zh-CN" altLang="zh-CN" sz="1200" kern="1200" dirty="0">
                <a:solidFill>
                  <a:schemeClr val="tx1"/>
                </a:solidFill>
                <a:effectLst/>
                <a:latin typeface="+mn-lt"/>
                <a:ea typeface="+mn-ea"/>
                <a:cs typeface="+mn-cs"/>
              </a:rPr>
              <a:t>。其次，</a:t>
            </a:r>
            <a:r>
              <a:rPr lang="en-US" altLang="zh-CN" sz="1200" kern="1200" dirty="0">
                <a:solidFill>
                  <a:schemeClr val="tx1"/>
                </a:solidFill>
                <a:effectLst/>
                <a:latin typeface="+mn-lt"/>
                <a:ea typeface="+mn-ea"/>
                <a:cs typeface="+mn-cs"/>
              </a:rPr>
              <a:t>CNNs</a:t>
            </a:r>
            <a:r>
              <a:rPr lang="zh-CN" altLang="zh-CN" sz="1200" kern="1200" dirty="0">
                <a:solidFill>
                  <a:schemeClr val="tx1"/>
                </a:solidFill>
                <a:effectLst/>
                <a:latin typeface="+mn-lt"/>
                <a:ea typeface="+mn-ea"/>
                <a:cs typeface="+mn-cs"/>
              </a:rPr>
              <a:t>缺乏平滑性约束，这种约束能够促进相似像素间的一致性，促进标签输出的空间和外表一致性。所以我们需要利用概率图模型</a:t>
            </a:r>
            <a:r>
              <a:rPr lang="zh-CN" altLang="en-US" sz="1200" kern="1200" dirty="0">
                <a:solidFill>
                  <a:schemeClr val="tx1"/>
                </a:solidFill>
                <a:effectLst/>
                <a:latin typeface="+mn-lt"/>
                <a:ea typeface="+mn-ea"/>
                <a:cs typeface="+mn-cs"/>
              </a:rPr>
              <a:t>结合卷积神经网络</a:t>
            </a:r>
            <a:r>
              <a:rPr lang="zh-CN" altLang="zh-CN" sz="1200" kern="1200" dirty="0">
                <a:solidFill>
                  <a:schemeClr val="tx1"/>
                </a:solidFill>
                <a:effectLst/>
                <a:latin typeface="+mn-lt"/>
                <a:ea typeface="+mn-ea"/>
                <a:cs typeface="+mn-cs"/>
              </a:rPr>
              <a:t>来提高这些标签分配任务的精确性。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条件随机场通常是在后期处理中用于改进分割效果。它是一种基于底层图像像素强度进行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平滑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分割的图模型，每个像素点作为节点，像素与像素间的关系作为边，即构成了一个条件随机场。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CRF</a:t>
            </a:r>
            <a:r>
              <a:rPr lang="zh-CN" altLang="zh-CN" sz="1200" kern="1200" dirty="0">
                <a:solidFill>
                  <a:schemeClr val="tx1"/>
                </a:solidFill>
                <a:effectLst/>
                <a:latin typeface="+mn-lt"/>
                <a:ea typeface="+mn-ea"/>
                <a:cs typeface="+mn-cs"/>
              </a:rPr>
              <a:t>用于语义</a:t>
            </a:r>
            <a:r>
              <a:rPr lang="zh-CN" altLang="en-US" sz="1200" kern="1200" dirty="0">
                <a:solidFill>
                  <a:schemeClr val="tx1"/>
                </a:solidFill>
                <a:effectLst/>
                <a:latin typeface="+mn-lt"/>
                <a:ea typeface="+mn-ea"/>
                <a:cs typeface="+mn-cs"/>
              </a:rPr>
              <a:t>分割</a:t>
            </a:r>
            <a:r>
              <a:rPr lang="zh-CN" altLang="zh-CN" sz="1200" kern="1200" dirty="0">
                <a:solidFill>
                  <a:schemeClr val="tx1"/>
                </a:solidFill>
                <a:effectLst/>
                <a:latin typeface="+mn-lt"/>
                <a:ea typeface="+mn-ea"/>
                <a:cs typeface="+mn-cs"/>
              </a:rPr>
              <a:t>的关键是将标签分配问题构建为概率推理问题，这使</a:t>
            </a:r>
            <a:r>
              <a:rPr lang="zh-CN" altLang="en-US" sz="1200" kern="1200" dirty="0">
                <a:solidFill>
                  <a:schemeClr val="tx1"/>
                </a:solidFill>
                <a:effectLst/>
                <a:latin typeface="+mn-lt"/>
                <a:ea typeface="+mn-ea"/>
                <a:cs typeface="+mn-cs"/>
              </a:rPr>
              <a:t>得</a:t>
            </a:r>
            <a:r>
              <a:rPr lang="zh-CN" altLang="zh-CN" sz="1200" kern="1200" dirty="0">
                <a:solidFill>
                  <a:schemeClr val="tx1"/>
                </a:solidFill>
                <a:effectLst/>
                <a:latin typeface="+mn-lt"/>
                <a:ea typeface="+mn-ea"/>
                <a:cs typeface="+mn-cs"/>
              </a:rPr>
              <a:t>相似像素间</a:t>
            </a:r>
            <a:r>
              <a:rPr lang="zh-CN" altLang="en-US" sz="1200" kern="1200" dirty="0">
                <a:solidFill>
                  <a:schemeClr val="tx1"/>
                </a:solidFill>
                <a:effectLst/>
                <a:latin typeface="+mn-lt"/>
                <a:ea typeface="+mn-ea"/>
                <a:cs typeface="+mn-cs"/>
              </a:rPr>
              <a:t>具有</a:t>
            </a:r>
            <a:r>
              <a:rPr lang="zh-CN" altLang="zh-CN" sz="1200" kern="1200" dirty="0">
                <a:solidFill>
                  <a:schemeClr val="tx1"/>
                </a:solidFill>
                <a:effectLst/>
                <a:latin typeface="+mn-lt"/>
                <a:ea typeface="+mn-ea"/>
                <a:cs typeface="+mn-cs"/>
              </a:rPr>
              <a:t>标签一致性</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能够重新定义微弱和粗糙的像素级标签预测，</a:t>
            </a:r>
            <a:r>
              <a:rPr lang="zh-CN" altLang="en-US" sz="1200" kern="1200" dirty="0">
                <a:solidFill>
                  <a:schemeClr val="tx1"/>
                </a:solidFill>
                <a:effectLst/>
                <a:latin typeface="+mn-lt"/>
                <a:ea typeface="+mn-ea"/>
                <a:cs typeface="+mn-cs"/>
              </a:rPr>
              <a:t>从而</a:t>
            </a:r>
            <a:r>
              <a:rPr lang="zh-CN" altLang="zh-CN" sz="1200" kern="1200" dirty="0">
                <a:solidFill>
                  <a:schemeClr val="tx1"/>
                </a:solidFill>
                <a:effectLst/>
                <a:latin typeface="+mn-lt"/>
                <a:ea typeface="+mn-ea"/>
                <a:cs typeface="+mn-cs"/>
              </a:rPr>
              <a:t>创造锐利边界和好的纹理分割。这样，直观地来说，</a:t>
            </a:r>
            <a:r>
              <a:rPr lang="en-US" altLang="zh-CN" sz="1200" kern="1200" dirty="0">
                <a:solidFill>
                  <a:schemeClr val="tx1"/>
                </a:solidFill>
                <a:effectLst/>
                <a:latin typeface="+mn-lt"/>
                <a:ea typeface="+mn-ea"/>
                <a:cs typeface="+mn-cs"/>
              </a:rPr>
              <a:t>CRFs</a:t>
            </a:r>
            <a:r>
              <a:rPr lang="zh-CN" altLang="zh-CN" sz="1200" kern="1200" dirty="0">
                <a:solidFill>
                  <a:schemeClr val="tx1"/>
                </a:solidFill>
                <a:effectLst/>
                <a:latin typeface="+mn-lt"/>
                <a:ea typeface="+mn-ea"/>
                <a:cs typeface="+mn-cs"/>
              </a:rPr>
              <a:t>可以用于克服使用</a:t>
            </a:r>
            <a:r>
              <a:rPr lang="en-US" altLang="zh-CN" sz="1200" kern="1200" dirty="0">
                <a:solidFill>
                  <a:schemeClr val="tx1"/>
                </a:solidFill>
                <a:effectLst/>
                <a:latin typeface="+mn-lt"/>
                <a:ea typeface="+mn-ea"/>
                <a:cs typeface="+mn-cs"/>
              </a:rPr>
              <a:t>CNNs</a:t>
            </a:r>
            <a:r>
              <a:rPr lang="zh-CN" altLang="zh-CN" sz="1200" kern="1200" dirty="0">
                <a:solidFill>
                  <a:schemeClr val="tx1"/>
                </a:solidFill>
                <a:effectLst/>
                <a:latin typeface="+mn-lt"/>
                <a:ea typeface="+mn-ea"/>
                <a:cs typeface="+mn-cs"/>
              </a:rPr>
              <a:t>作像素级标签任务时的缺陷。</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68495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最初，</a:t>
            </a:r>
            <a:r>
              <a:rPr lang="en-US" altLang="zh-CN" sz="1200" kern="1200" dirty="0">
                <a:solidFill>
                  <a:schemeClr val="tx1"/>
                </a:solidFill>
                <a:effectLst/>
                <a:latin typeface="+mn-lt"/>
                <a:ea typeface="+mn-ea"/>
                <a:cs typeface="+mn-cs"/>
              </a:rPr>
              <a:t>CRF</a:t>
            </a:r>
            <a:r>
              <a:rPr lang="zh-CN" altLang="zh-CN" sz="1200" kern="1200" dirty="0">
                <a:solidFill>
                  <a:schemeClr val="tx1"/>
                </a:solidFill>
                <a:effectLst/>
                <a:latin typeface="+mn-lt"/>
                <a:ea typeface="+mn-ea"/>
                <a:cs typeface="+mn-cs"/>
              </a:rPr>
              <a:t>是直接加在</a:t>
            </a:r>
            <a:r>
              <a:rPr lang="en-US" altLang="zh-CN" sz="1200" kern="1200" dirty="0">
                <a:solidFill>
                  <a:schemeClr val="tx1"/>
                </a:solidFill>
                <a:effectLst/>
                <a:latin typeface="+mn-lt"/>
                <a:ea typeface="+mn-ea"/>
                <a:cs typeface="+mn-cs"/>
              </a:rPr>
              <a:t>FCN</a:t>
            </a:r>
            <a:r>
              <a:rPr lang="zh-CN" altLang="zh-CN" sz="1200" kern="1200" dirty="0">
                <a:solidFill>
                  <a:schemeClr val="tx1"/>
                </a:solidFill>
                <a:effectLst/>
                <a:latin typeface="+mn-lt"/>
                <a:ea typeface="+mn-ea"/>
                <a:cs typeface="+mn-cs"/>
              </a:rPr>
              <a:t>后面的，可想而知，这样是比较粗糙的。而且在深度学习中，我们都追求端对端的系统，所以我研究的主要指导文献将</a:t>
            </a:r>
            <a:r>
              <a:rPr lang="en-US" altLang="zh-CN" sz="1200" kern="1200" dirty="0">
                <a:solidFill>
                  <a:schemeClr val="tx1"/>
                </a:solidFill>
                <a:effectLst/>
                <a:latin typeface="+mn-lt"/>
                <a:ea typeface="+mn-ea"/>
                <a:cs typeface="+mn-cs"/>
              </a:rPr>
              <a:t>CRF</a:t>
            </a:r>
            <a:r>
              <a:rPr lang="zh-CN" altLang="zh-CN" sz="1200" kern="1200" dirty="0">
                <a:solidFill>
                  <a:schemeClr val="tx1"/>
                </a:solidFill>
                <a:effectLst/>
                <a:latin typeface="+mn-lt"/>
                <a:ea typeface="+mn-ea"/>
                <a:cs typeface="+mn-cs"/>
              </a:rPr>
              <a:t>真正结合进了</a:t>
            </a:r>
            <a:r>
              <a:rPr lang="en-US" altLang="zh-CN" sz="1200" kern="1200" dirty="0">
                <a:solidFill>
                  <a:schemeClr val="tx1"/>
                </a:solidFill>
                <a:effectLst/>
                <a:latin typeface="+mn-lt"/>
                <a:ea typeface="+mn-ea"/>
                <a:cs typeface="+mn-cs"/>
              </a:rPr>
              <a:t>FCN</a:t>
            </a:r>
            <a:r>
              <a:rPr lang="zh-CN" altLang="zh-CN" sz="1200" kern="1200" dirty="0">
                <a:solidFill>
                  <a:schemeClr val="tx1"/>
                </a:solidFill>
                <a:effectLst/>
                <a:latin typeface="+mn-lt"/>
                <a:ea typeface="+mn-ea"/>
                <a:cs typeface="+mn-cs"/>
              </a:rPr>
              <a:t>中。它使用了平均场近似的方法，因为分解的每一步都是一些相乘相加的计算，和普通的加减，所以可以方便的把每一步描述成一层类似卷积的计算。这样即可结合进神经网络中，并且前后向传播也不存在问题。同时，作者还将它进行了迭代，不同次数的迭代得到的结果优化程度也不同，所以文章才说是</a:t>
            </a:r>
            <a:r>
              <a:rPr lang="en-US" altLang="zh-CN" sz="1200" kern="1200" dirty="0">
                <a:solidFill>
                  <a:schemeClr val="tx1"/>
                </a:solidFill>
                <a:effectLst/>
                <a:latin typeface="+mn-lt"/>
                <a:ea typeface="+mn-ea"/>
                <a:cs typeface="+mn-cs"/>
              </a:rPr>
              <a:t>as RNN</a:t>
            </a:r>
            <a:r>
              <a:rPr lang="zh-CN" altLang="zh-CN" sz="1200" kern="1200" dirty="0">
                <a:solidFill>
                  <a:schemeClr val="tx1"/>
                </a:solidFill>
                <a:effectLst/>
                <a:latin typeface="+mn-lt"/>
                <a:ea typeface="+mn-ea"/>
                <a:cs typeface="+mn-cs"/>
              </a:rPr>
              <a:t>。优化结果如下：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917130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类似的，我需要结合</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年一篇符号图推理的论文中提出的方法与概念，改进我原始课题中的主要分割方法。</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0691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以上内容，我会通过文查阅以及实验</a:t>
            </a:r>
            <a:r>
              <a:rPr lang="zh-CN" altLang="en-US" sz="1200" kern="1200" dirty="0">
                <a:solidFill>
                  <a:schemeClr val="tx1"/>
                </a:solidFill>
                <a:effectLst/>
                <a:latin typeface="+mn-lt"/>
                <a:ea typeface="+mn-ea"/>
                <a:cs typeface="+mn-cs"/>
              </a:rPr>
              <a:t>验证</a:t>
            </a:r>
            <a:r>
              <a:rPr lang="zh-CN" altLang="zh-CN" sz="1200" kern="1200" dirty="0">
                <a:solidFill>
                  <a:schemeClr val="tx1"/>
                </a:solidFill>
                <a:effectLst/>
                <a:latin typeface="+mn-lt"/>
                <a:ea typeface="+mn-ea"/>
                <a:cs typeface="+mn-cs"/>
              </a:rPr>
              <a:t>等方式完成，最终</a:t>
            </a:r>
            <a:r>
              <a:rPr lang="zh-CN" altLang="en-US" sz="1200" kern="1200" dirty="0">
                <a:solidFill>
                  <a:schemeClr val="tx1"/>
                </a:solidFill>
                <a:effectLst/>
                <a:latin typeface="+mn-lt"/>
                <a:ea typeface="+mn-ea"/>
                <a:cs typeface="+mn-cs"/>
              </a:rPr>
              <a:t>成果</a:t>
            </a:r>
            <a:r>
              <a:rPr lang="zh-CN" altLang="zh-CN" sz="1200" kern="1200" dirty="0">
                <a:solidFill>
                  <a:schemeClr val="tx1"/>
                </a:solidFill>
                <a:effectLst/>
                <a:latin typeface="+mn-lt"/>
                <a:ea typeface="+mn-ea"/>
                <a:cs typeface="+mn-cs"/>
              </a:rPr>
              <a:t>以如下形式呈现。</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333924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9812" name="组合 9811">
            <a:extLst>
              <a:ext uri="{FF2B5EF4-FFF2-40B4-BE49-F238E27FC236}">
                <a16:creationId xmlns:a16="http://schemas.microsoft.com/office/drawing/2014/main" id="{C5865496-00B5-43D7-A11F-454F4D4CA389}"/>
              </a:ext>
            </a:extLst>
          </p:cNvPr>
          <p:cNvGrpSpPr/>
          <p:nvPr userDrawn="1"/>
        </p:nvGrpSpPr>
        <p:grpSpPr>
          <a:xfrm>
            <a:off x="6519402" y="578104"/>
            <a:ext cx="5574957" cy="5782229"/>
            <a:chOff x="6608420" y="1155742"/>
            <a:chExt cx="5380038" cy="5580063"/>
          </a:xfrm>
        </p:grpSpPr>
        <p:sp>
          <p:nvSpPr>
            <p:cNvPr id="9797" name="Freeform 138">
              <a:extLst>
                <a:ext uri="{FF2B5EF4-FFF2-40B4-BE49-F238E27FC236}">
                  <a16:creationId xmlns:a16="http://schemas.microsoft.com/office/drawing/2014/main" id="{B38B5138-C4C5-4DA0-87F3-131457938257}"/>
                </a:ext>
              </a:extLst>
            </p:cNvPr>
            <p:cNvSpPr>
              <a:spLocks noEditPoints="1"/>
            </p:cNvSpPr>
            <p:nvPr userDrawn="1"/>
          </p:nvSpPr>
          <p:spPr bwMode="auto">
            <a:xfrm>
              <a:off x="7594258" y="2086017"/>
              <a:ext cx="4062413" cy="3854450"/>
            </a:xfrm>
            <a:custGeom>
              <a:avLst/>
              <a:gdLst>
                <a:gd name="T0" fmla="*/ 324 w 602"/>
                <a:gd name="T1" fmla="*/ 14 h 572"/>
                <a:gd name="T2" fmla="*/ 588 w 602"/>
                <a:gd name="T3" fmla="*/ 311 h 572"/>
                <a:gd name="T4" fmla="*/ 277 w 602"/>
                <a:gd name="T5" fmla="*/ 558 h 572"/>
                <a:gd name="T6" fmla="*/ 13 w 602"/>
                <a:gd name="T7" fmla="*/ 261 h 572"/>
                <a:gd name="T8" fmla="*/ 324 w 602"/>
                <a:gd name="T9" fmla="*/ 14 h 572"/>
                <a:gd name="T10" fmla="*/ 297 w 602"/>
                <a:gd name="T11" fmla="*/ 331 h 572"/>
                <a:gd name="T12" fmla="*/ 348 w 602"/>
                <a:gd name="T13" fmla="*/ 290 h 572"/>
                <a:gd name="T14" fmla="*/ 305 w 602"/>
                <a:gd name="T15" fmla="*/ 241 h 572"/>
                <a:gd name="T16" fmla="*/ 253 w 602"/>
                <a:gd name="T17" fmla="*/ 282 h 572"/>
                <a:gd name="T18" fmla="*/ 297 w 602"/>
                <a:gd name="T19" fmla="*/ 33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572">
                  <a:moveTo>
                    <a:pt x="324" y="14"/>
                  </a:moveTo>
                  <a:cubicBezTo>
                    <a:pt x="483" y="28"/>
                    <a:pt x="602" y="161"/>
                    <a:pt x="588" y="311"/>
                  </a:cubicBezTo>
                  <a:cubicBezTo>
                    <a:pt x="575" y="461"/>
                    <a:pt x="436" y="572"/>
                    <a:pt x="277" y="558"/>
                  </a:cubicBezTo>
                  <a:cubicBezTo>
                    <a:pt x="118" y="544"/>
                    <a:pt x="0" y="411"/>
                    <a:pt x="13" y="261"/>
                  </a:cubicBezTo>
                  <a:cubicBezTo>
                    <a:pt x="26" y="110"/>
                    <a:pt x="165" y="0"/>
                    <a:pt x="324" y="14"/>
                  </a:cubicBezTo>
                  <a:close/>
                  <a:moveTo>
                    <a:pt x="297" y="331"/>
                  </a:moveTo>
                  <a:cubicBezTo>
                    <a:pt x="323" y="333"/>
                    <a:pt x="346" y="315"/>
                    <a:pt x="348" y="290"/>
                  </a:cubicBezTo>
                  <a:cubicBezTo>
                    <a:pt x="350" y="265"/>
                    <a:pt x="331" y="243"/>
                    <a:pt x="305" y="241"/>
                  </a:cubicBezTo>
                  <a:cubicBezTo>
                    <a:pt x="278" y="239"/>
                    <a:pt x="255" y="257"/>
                    <a:pt x="253" y="282"/>
                  </a:cubicBezTo>
                  <a:cubicBezTo>
                    <a:pt x="251" y="307"/>
                    <a:pt x="270" y="329"/>
                    <a:pt x="297" y="331"/>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8" name="Freeform 139">
              <a:extLst>
                <a:ext uri="{FF2B5EF4-FFF2-40B4-BE49-F238E27FC236}">
                  <a16:creationId xmlns:a16="http://schemas.microsoft.com/office/drawing/2014/main" id="{4E457115-AFE8-4128-A398-4591CA4DD3E4}"/>
                </a:ext>
              </a:extLst>
            </p:cNvPr>
            <p:cNvSpPr>
              <a:spLocks/>
            </p:cNvSpPr>
            <p:nvPr userDrawn="1"/>
          </p:nvSpPr>
          <p:spPr bwMode="auto">
            <a:xfrm>
              <a:off x="7343433" y="1782805"/>
              <a:ext cx="4630738" cy="3302000"/>
            </a:xfrm>
            <a:custGeom>
              <a:avLst/>
              <a:gdLst>
                <a:gd name="T0" fmla="*/ 267 w 686"/>
                <a:gd name="T1" fmla="*/ 357 h 490"/>
                <a:gd name="T2" fmla="*/ 27 w 686"/>
                <a:gd name="T3" fmla="*/ 445 h 490"/>
                <a:gd name="T4" fmla="*/ 5 w 686"/>
                <a:gd name="T5" fmla="*/ 302 h 490"/>
                <a:gd name="T6" fmla="*/ 365 w 686"/>
                <a:gd name="T7" fmla="*/ 16 h 490"/>
                <a:gd name="T8" fmla="*/ 670 w 686"/>
                <a:gd name="T9" fmla="*/ 360 h 490"/>
                <a:gd name="T10" fmla="*/ 628 w 686"/>
                <a:gd name="T11" fmla="*/ 490 h 490"/>
                <a:gd name="T12" fmla="*/ 403 w 686"/>
                <a:gd name="T13" fmla="*/ 367 h 490"/>
                <a:gd name="T14" fmla="*/ 413 w 686"/>
                <a:gd name="T15" fmla="*/ 337 h 490"/>
                <a:gd name="T16" fmla="*/ 344 w 686"/>
                <a:gd name="T17" fmla="*/ 260 h 490"/>
                <a:gd name="T18" fmla="*/ 262 w 686"/>
                <a:gd name="T19" fmla="*/ 324 h 490"/>
                <a:gd name="T20" fmla="*/ 267 w 686"/>
                <a:gd name="T21" fmla="*/ 35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6" h="490">
                  <a:moveTo>
                    <a:pt x="267" y="357"/>
                  </a:moveTo>
                  <a:cubicBezTo>
                    <a:pt x="27" y="445"/>
                    <a:pt x="27" y="445"/>
                    <a:pt x="27" y="445"/>
                  </a:cubicBezTo>
                  <a:cubicBezTo>
                    <a:pt x="8" y="399"/>
                    <a:pt x="0" y="350"/>
                    <a:pt x="5" y="302"/>
                  </a:cubicBezTo>
                  <a:cubicBezTo>
                    <a:pt x="20" y="128"/>
                    <a:pt x="181" y="0"/>
                    <a:pt x="365" y="16"/>
                  </a:cubicBezTo>
                  <a:cubicBezTo>
                    <a:pt x="549" y="32"/>
                    <a:pt x="686" y="186"/>
                    <a:pt x="670" y="360"/>
                  </a:cubicBezTo>
                  <a:cubicBezTo>
                    <a:pt x="666" y="406"/>
                    <a:pt x="652" y="450"/>
                    <a:pt x="628" y="490"/>
                  </a:cubicBezTo>
                  <a:cubicBezTo>
                    <a:pt x="403" y="367"/>
                    <a:pt x="403" y="367"/>
                    <a:pt x="403" y="367"/>
                  </a:cubicBezTo>
                  <a:cubicBezTo>
                    <a:pt x="409" y="358"/>
                    <a:pt x="412" y="348"/>
                    <a:pt x="413" y="337"/>
                  </a:cubicBezTo>
                  <a:cubicBezTo>
                    <a:pt x="416" y="298"/>
                    <a:pt x="385" y="263"/>
                    <a:pt x="344" y="260"/>
                  </a:cubicBezTo>
                  <a:cubicBezTo>
                    <a:pt x="302" y="256"/>
                    <a:pt x="266" y="285"/>
                    <a:pt x="262" y="324"/>
                  </a:cubicBezTo>
                  <a:cubicBezTo>
                    <a:pt x="261" y="336"/>
                    <a:pt x="263" y="347"/>
                    <a:pt x="267" y="3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9" name="Freeform 140">
              <a:extLst>
                <a:ext uri="{FF2B5EF4-FFF2-40B4-BE49-F238E27FC236}">
                  <a16:creationId xmlns:a16="http://schemas.microsoft.com/office/drawing/2014/main" id="{51B770E4-B499-48EE-A34C-A2BFBA3D39E3}"/>
                </a:ext>
              </a:extLst>
            </p:cNvPr>
            <p:cNvSpPr>
              <a:spLocks/>
            </p:cNvSpPr>
            <p:nvPr userDrawn="1"/>
          </p:nvSpPr>
          <p:spPr bwMode="auto">
            <a:xfrm>
              <a:off x="7019583" y="1554205"/>
              <a:ext cx="4968875" cy="4892675"/>
            </a:xfrm>
            <a:custGeom>
              <a:avLst/>
              <a:gdLst>
                <a:gd name="T0" fmla="*/ 401 w 736"/>
                <a:gd name="T1" fmla="*/ 468 h 726"/>
                <a:gd name="T2" fmla="*/ 439 w 736"/>
                <a:gd name="T3" fmla="*/ 723 h 726"/>
                <a:gd name="T4" fmla="*/ 389 w 736"/>
                <a:gd name="T5" fmla="*/ 726 h 726"/>
                <a:gd name="T6" fmla="*/ 2 w 736"/>
                <a:gd name="T7" fmla="*/ 363 h 726"/>
                <a:gd name="T8" fmla="*/ 382 w 736"/>
                <a:gd name="T9" fmla="*/ 1 h 726"/>
                <a:gd name="T10" fmla="*/ 736 w 736"/>
                <a:gd name="T11" fmla="*/ 220 h 726"/>
                <a:gd name="T12" fmla="*/ 487 w 736"/>
                <a:gd name="T13" fmla="*/ 322 h 726"/>
                <a:gd name="T14" fmla="*/ 385 w 736"/>
                <a:gd name="T15" fmla="*/ 258 h 726"/>
                <a:gd name="T16" fmla="*/ 274 w 736"/>
                <a:gd name="T17" fmla="*/ 363 h 726"/>
                <a:gd name="T18" fmla="*/ 386 w 736"/>
                <a:gd name="T19" fmla="*/ 469 h 726"/>
                <a:gd name="T20" fmla="*/ 401 w 736"/>
                <a:gd name="T21" fmla="*/ 46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6" h="726">
                  <a:moveTo>
                    <a:pt x="401" y="468"/>
                  </a:moveTo>
                  <a:cubicBezTo>
                    <a:pt x="439" y="723"/>
                    <a:pt x="439" y="723"/>
                    <a:pt x="439" y="723"/>
                  </a:cubicBezTo>
                  <a:cubicBezTo>
                    <a:pt x="422" y="725"/>
                    <a:pt x="405" y="726"/>
                    <a:pt x="389" y="726"/>
                  </a:cubicBezTo>
                  <a:cubicBezTo>
                    <a:pt x="177" y="726"/>
                    <a:pt x="4" y="563"/>
                    <a:pt x="2" y="363"/>
                  </a:cubicBezTo>
                  <a:cubicBezTo>
                    <a:pt x="0" y="163"/>
                    <a:pt x="171" y="0"/>
                    <a:pt x="382" y="1"/>
                  </a:cubicBezTo>
                  <a:cubicBezTo>
                    <a:pt x="535" y="1"/>
                    <a:pt x="674" y="87"/>
                    <a:pt x="736" y="220"/>
                  </a:cubicBezTo>
                  <a:cubicBezTo>
                    <a:pt x="487" y="322"/>
                    <a:pt x="487" y="322"/>
                    <a:pt x="487" y="322"/>
                  </a:cubicBezTo>
                  <a:cubicBezTo>
                    <a:pt x="470" y="285"/>
                    <a:pt x="430" y="258"/>
                    <a:pt x="385" y="258"/>
                  </a:cubicBezTo>
                  <a:cubicBezTo>
                    <a:pt x="323" y="258"/>
                    <a:pt x="274" y="305"/>
                    <a:pt x="274" y="363"/>
                  </a:cubicBezTo>
                  <a:cubicBezTo>
                    <a:pt x="275" y="421"/>
                    <a:pt x="325" y="469"/>
                    <a:pt x="386" y="469"/>
                  </a:cubicBezTo>
                  <a:cubicBezTo>
                    <a:pt x="391" y="469"/>
                    <a:pt x="396" y="468"/>
                    <a:pt x="401" y="468"/>
                  </a:cubicBezTo>
                  <a:close/>
                </a:path>
              </a:pathLst>
            </a:custGeom>
            <a:blipFill dpi="0" rotWithShape="0">
              <a:blip r:embed="rId2"/>
              <a:srcRect/>
              <a:stretch>
                <a:fillRect l="-29057" t="-69" r="-28915" b="-69"/>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00" name="Freeform 141">
              <a:extLst>
                <a:ext uri="{FF2B5EF4-FFF2-40B4-BE49-F238E27FC236}">
                  <a16:creationId xmlns:a16="http://schemas.microsoft.com/office/drawing/2014/main" id="{CE771870-D929-4F15-998C-4114EF78D72A}"/>
                </a:ext>
              </a:extLst>
            </p:cNvPr>
            <p:cNvSpPr>
              <a:spLocks/>
            </p:cNvSpPr>
            <p:nvPr userDrawn="1"/>
          </p:nvSpPr>
          <p:spPr bwMode="auto">
            <a:xfrm>
              <a:off x="6608420" y="1155742"/>
              <a:ext cx="3252788" cy="5580063"/>
            </a:xfrm>
            <a:custGeom>
              <a:avLst/>
              <a:gdLst>
                <a:gd name="T0" fmla="*/ 434 w 482"/>
                <a:gd name="T1" fmla="*/ 564 h 828"/>
                <a:gd name="T2" fmla="*/ 411 w 482"/>
                <a:gd name="T3" fmla="*/ 828 h 828"/>
                <a:gd name="T4" fmla="*/ 20 w 482"/>
                <a:gd name="T5" fmla="*/ 387 h 828"/>
                <a:gd name="T6" fmla="*/ 482 w 482"/>
                <a:gd name="T7" fmla="*/ 20 h 828"/>
                <a:gd name="T8" fmla="*/ 459 w 482"/>
                <a:gd name="T9" fmla="*/ 284 h 828"/>
                <a:gd name="T10" fmla="*/ 299 w 482"/>
                <a:gd name="T11" fmla="*/ 411 h 828"/>
                <a:gd name="T12" fmla="*/ 434 w 482"/>
                <a:gd name="T13" fmla="*/ 564 h 828"/>
              </a:gdLst>
              <a:ahLst/>
              <a:cxnLst>
                <a:cxn ang="0">
                  <a:pos x="T0" y="T1"/>
                </a:cxn>
                <a:cxn ang="0">
                  <a:pos x="T2" y="T3"/>
                </a:cxn>
                <a:cxn ang="0">
                  <a:pos x="T4" y="T5"/>
                </a:cxn>
                <a:cxn ang="0">
                  <a:pos x="T6" y="T7"/>
                </a:cxn>
                <a:cxn ang="0">
                  <a:pos x="T8" y="T9"/>
                </a:cxn>
                <a:cxn ang="0">
                  <a:pos x="T10" y="T11"/>
                </a:cxn>
                <a:cxn ang="0">
                  <a:pos x="T12" y="T13"/>
                </a:cxn>
              </a:cxnLst>
              <a:rect l="0" t="0" r="r" b="b"/>
              <a:pathLst>
                <a:path w="482" h="828">
                  <a:moveTo>
                    <a:pt x="434" y="564"/>
                  </a:moveTo>
                  <a:cubicBezTo>
                    <a:pt x="411" y="828"/>
                    <a:pt x="411" y="828"/>
                    <a:pt x="411" y="828"/>
                  </a:cubicBezTo>
                  <a:cubicBezTo>
                    <a:pt x="176" y="807"/>
                    <a:pt x="0" y="610"/>
                    <a:pt x="20" y="387"/>
                  </a:cubicBezTo>
                  <a:cubicBezTo>
                    <a:pt x="39" y="164"/>
                    <a:pt x="246" y="0"/>
                    <a:pt x="482" y="20"/>
                  </a:cubicBezTo>
                  <a:cubicBezTo>
                    <a:pt x="459" y="284"/>
                    <a:pt x="459" y="284"/>
                    <a:pt x="459" y="284"/>
                  </a:cubicBezTo>
                  <a:cubicBezTo>
                    <a:pt x="377" y="277"/>
                    <a:pt x="306" y="334"/>
                    <a:pt x="299" y="411"/>
                  </a:cubicBezTo>
                  <a:cubicBezTo>
                    <a:pt x="292" y="488"/>
                    <a:pt x="353" y="556"/>
                    <a:pt x="434" y="564"/>
                  </a:cubicBezTo>
                  <a:close/>
                </a:path>
              </a:pathLst>
            </a:custGeom>
            <a:blipFill dpi="0" rotWithShape="0">
              <a:blip r:embed="rId3"/>
              <a:srcRect/>
              <a:stretch>
                <a:fillRect l="-83552" t="-12490" r="-158690" b="2118"/>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9801" name="副标题 2"/>
          <p:cNvSpPr>
            <a:spLocks noGrp="1"/>
          </p:cNvSpPr>
          <p:nvPr userDrawn="1">
            <p:ph type="subTitle" idx="1"/>
          </p:nvPr>
        </p:nvSpPr>
        <p:spPr>
          <a:xfrm>
            <a:off x="1261454" y="2829983"/>
            <a:ext cx="5357061"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1261454" y="1572052"/>
            <a:ext cx="5357061" cy="1257932"/>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261454" y="4485113"/>
            <a:ext cx="2403095" cy="296271"/>
          </a:xfrm>
          <a:prstGeom prst="roundRect">
            <a:avLst>
              <a:gd name="adj" fmla="val 50000"/>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261454" y="4948136"/>
            <a:ext cx="53570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9" name="任意多边形: 形状 58">
            <a:extLst>
              <a:ext uri="{FF2B5EF4-FFF2-40B4-BE49-F238E27FC236}">
                <a16:creationId xmlns:a16="http://schemas.microsoft.com/office/drawing/2014/main" id="{7DF4A34E-0818-4015-8B7A-A0B63CCB16F2}"/>
              </a:ext>
            </a:extLst>
          </p:cNvPr>
          <p:cNvSpPr/>
          <p:nvPr userDrawn="1"/>
        </p:nvSpPr>
        <p:spPr>
          <a:xfrm>
            <a:off x="-4165" y="1547326"/>
            <a:ext cx="847489" cy="3763348"/>
          </a:xfrm>
          <a:custGeom>
            <a:avLst/>
            <a:gdLst>
              <a:gd name="connsiteX0" fmla="*/ 0 w 847489"/>
              <a:gd name="connsiteY0" fmla="*/ 0 h 3763348"/>
              <a:gd name="connsiteX1" fmla="*/ 109174 w 847489"/>
              <a:gd name="connsiteY1" fmla="*/ 99224 h 3763348"/>
              <a:gd name="connsiteX2" fmla="*/ 847489 w 847489"/>
              <a:gd name="connsiteY2" fmla="*/ 1881674 h 3763348"/>
              <a:gd name="connsiteX3" fmla="*/ 109174 w 847489"/>
              <a:gd name="connsiteY3" fmla="*/ 3664124 h 3763348"/>
              <a:gd name="connsiteX4" fmla="*/ 0 w 847489"/>
              <a:gd name="connsiteY4" fmla="*/ 3763348 h 3763348"/>
              <a:gd name="connsiteX5" fmla="*/ 0 w 847489"/>
              <a:gd name="connsiteY5" fmla="*/ 3421337 h 3763348"/>
              <a:gd name="connsiteX6" fmla="*/ 83306 w 847489"/>
              <a:gd name="connsiteY6" fmla="*/ 3329677 h 3763348"/>
              <a:gd name="connsiteX7" fmla="*/ 603126 w 847489"/>
              <a:gd name="connsiteY7" fmla="*/ 1881674 h 3763348"/>
              <a:gd name="connsiteX8" fmla="*/ 83306 w 847489"/>
              <a:gd name="connsiteY8" fmla="*/ 433671 h 3763348"/>
              <a:gd name="connsiteX9" fmla="*/ 0 w 847489"/>
              <a:gd name="connsiteY9" fmla="*/ 342011 h 376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489" h="3763348">
                <a:moveTo>
                  <a:pt x="0" y="0"/>
                </a:moveTo>
                <a:lnTo>
                  <a:pt x="109174" y="99224"/>
                </a:lnTo>
                <a:cubicBezTo>
                  <a:pt x="565343" y="555393"/>
                  <a:pt x="847489" y="1185584"/>
                  <a:pt x="847489" y="1881674"/>
                </a:cubicBezTo>
                <a:cubicBezTo>
                  <a:pt x="847489" y="2577764"/>
                  <a:pt x="565343" y="3207956"/>
                  <a:pt x="109174" y="3664124"/>
                </a:cubicBezTo>
                <a:lnTo>
                  <a:pt x="0" y="3763348"/>
                </a:lnTo>
                <a:lnTo>
                  <a:pt x="0" y="3421337"/>
                </a:lnTo>
                <a:lnTo>
                  <a:pt x="83306" y="3329677"/>
                </a:lnTo>
                <a:cubicBezTo>
                  <a:pt x="408049" y="2936181"/>
                  <a:pt x="603126" y="2431709"/>
                  <a:pt x="603126" y="1881674"/>
                </a:cubicBezTo>
                <a:cubicBezTo>
                  <a:pt x="603126" y="1331640"/>
                  <a:pt x="408049" y="827168"/>
                  <a:pt x="83306" y="433671"/>
                </a:cubicBezTo>
                <a:lnTo>
                  <a:pt x="0" y="3420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36A7412E-6CD9-48A8-913F-20274BAB91DC}"/>
              </a:ext>
            </a:extLst>
          </p:cNvPr>
          <p:cNvGrpSpPr/>
          <p:nvPr userDrawn="1"/>
        </p:nvGrpSpPr>
        <p:grpSpPr>
          <a:xfrm>
            <a:off x="8892565" y="3543304"/>
            <a:ext cx="2973193" cy="3083733"/>
            <a:chOff x="6608420" y="1155742"/>
            <a:chExt cx="5380038" cy="5580063"/>
          </a:xfrm>
        </p:grpSpPr>
        <p:sp>
          <p:nvSpPr>
            <p:cNvPr id="13" name="Freeform 138">
              <a:extLst>
                <a:ext uri="{FF2B5EF4-FFF2-40B4-BE49-F238E27FC236}">
                  <a16:creationId xmlns:a16="http://schemas.microsoft.com/office/drawing/2014/main" id="{876DADCF-BB9B-4238-8328-7F843B66D19C}"/>
                </a:ext>
              </a:extLst>
            </p:cNvPr>
            <p:cNvSpPr>
              <a:spLocks noEditPoints="1"/>
            </p:cNvSpPr>
            <p:nvPr userDrawn="1"/>
          </p:nvSpPr>
          <p:spPr bwMode="auto">
            <a:xfrm>
              <a:off x="7594258" y="2086017"/>
              <a:ext cx="4062413" cy="3854450"/>
            </a:xfrm>
            <a:custGeom>
              <a:avLst/>
              <a:gdLst>
                <a:gd name="T0" fmla="*/ 324 w 602"/>
                <a:gd name="T1" fmla="*/ 14 h 572"/>
                <a:gd name="T2" fmla="*/ 588 w 602"/>
                <a:gd name="T3" fmla="*/ 311 h 572"/>
                <a:gd name="T4" fmla="*/ 277 w 602"/>
                <a:gd name="T5" fmla="*/ 558 h 572"/>
                <a:gd name="T6" fmla="*/ 13 w 602"/>
                <a:gd name="T7" fmla="*/ 261 h 572"/>
                <a:gd name="T8" fmla="*/ 324 w 602"/>
                <a:gd name="T9" fmla="*/ 14 h 572"/>
                <a:gd name="T10" fmla="*/ 297 w 602"/>
                <a:gd name="T11" fmla="*/ 331 h 572"/>
                <a:gd name="T12" fmla="*/ 348 w 602"/>
                <a:gd name="T13" fmla="*/ 290 h 572"/>
                <a:gd name="T14" fmla="*/ 305 w 602"/>
                <a:gd name="T15" fmla="*/ 241 h 572"/>
                <a:gd name="T16" fmla="*/ 253 w 602"/>
                <a:gd name="T17" fmla="*/ 282 h 572"/>
                <a:gd name="T18" fmla="*/ 297 w 602"/>
                <a:gd name="T19" fmla="*/ 33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572">
                  <a:moveTo>
                    <a:pt x="324" y="14"/>
                  </a:moveTo>
                  <a:cubicBezTo>
                    <a:pt x="483" y="28"/>
                    <a:pt x="602" y="161"/>
                    <a:pt x="588" y="311"/>
                  </a:cubicBezTo>
                  <a:cubicBezTo>
                    <a:pt x="575" y="461"/>
                    <a:pt x="436" y="572"/>
                    <a:pt x="277" y="558"/>
                  </a:cubicBezTo>
                  <a:cubicBezTo>
                    <a:pt x="118" y="544"/>
                    <a:pt x="0" y="411"/>
                    <a:pt x="13" y="261"/>
                  </a:cubicBezTo>
                  <a:cubicBezTo>
                    <a:pt x="26" y="110"/>
                    <a:pt x="165" y="0"/>
                    <a:pt x="324" y="14"/>
                  </a:cubicBezTo>
                  <a:close/>
                  <a:moveTo>
                    <a:pt x="297" y="331"/>
                  </a:moveTo>
                  <a:cubicBezTo>
                    <a:pt x="323" y="333"/>
                    <a:pt x="346" y="315"/>
                    <a:pt x="348" y="290"/>
                  </a:cubicBezTo>
                  <a:cubicBezTo>
                    <a:pt x="350" y="265"/>
                    <a:pt x="331" y="243"/>
                    <a:pt x="305" y="241"/>
                  </a:cubicBezTo>
                  <a:cubicBezTo>
                    <a:pt x="278" y="239"/>
                    <a:pt x="255" y="257"/>
                    <a:pt x="253" y="282"/>
                  </a:cubicBezTo>
                  <a:cubicBezTo>
                    <a:pt x="251" y="307"/>
                    <a:pt x="270" y="329"/>
                    <a:pt x="297" y="331"/>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9">
              <a:extLst>
                <a:ext uri="{FF2B5EF4-FFF2-40B4-BE49-F238E27FC236}">
                  <a16:creationId xmlns:a16="http://schemas.microsoft.com/office/drawing/2014/main" id="{337A8404-1D43-43DC-840A-D0D690D826D7}"/>
                </a:ext>
              </a:extLst>
            </p:cNvPr>
            <p:cNvSpPr>
              <a:spLocks/>
            </p:cNvSpPr>
            <p:nvPr userDrawn="1"/>
          </p:nvSpPr>
          <p:spPr bwMode="auto">
            <a:xfrm>
              <a:off x="7343433" y="1782805"/>
              <a:ext cx="4630738" cy="3302000"/>
            </a:xfrm>
            <a:custGeom>
              <a:avLst/>
              <a:gdLst>
                <a:gd name="T0" fmla="*/ 267 w 686"/>
                <a:gd name="T1" fmla="*/ 357 h 490"/>
                <a:gd name="T2" fmla="*/ 27 w 686"/>
                <a:gd name="T3" fmla="*/ 445 h 490"/>
                <a:gd name="T4" fmla="*/ 5 w 686"/>
                <a:gd name="T5" fmla="*/ 302 h 490"/>
                <a:gd name="T6" fmla="*/ 365 w 686"/>
                <a:gd name="T7" fmla="*/ 16 h 490"/>
                <a:gd name="T8" fmla="*/ 670 w 686"/>
                <a:gd name="T9" fmla="*/ 360 h 490"/>
                <a:gd name="T10" fmla="*/ 628 w 686"/>
                <a:gd name="T11" fmla="*/ 490 h 490"/>
                <a:gd name="T12" fmla="*/ 403 w 686"/>
                <a:gd name="T13" fmla="*/ 367 h 490"/>
                <a:gd name="T14" fmla="*/ 413 w 686"/>
                <a:gd name="T15" fmla="*/ 337 h 490"/>
                <a:gd name="T16" fmla="*/ 344 w 686"/>
                <a:gd name="T17" fmla="*/ 260 h 490"/>
                <a:gd name="T18" fmla="*/ 262 w 686"/>
                <a:gd name="T19" fmla="*/ 324 h 490"/>
                <a:gd name="T20" fmla="*/ 267 w 686"/>
                <a:gd name="T21" fmla="*/ 35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6" h="490">
                  <a:moveTo>
                    <a:pt x="267" y="357"/>
                  </a:moveTo>
                  <a:cubicBezTo>
                    <a:pt x="27" y="445"/>
                    <a:pt x="27" y="445"/>
                    <a:pt x="27" y="445"/>
                  </a:cubicBezTo>
                  <a:cubicBezTo>
                    <a:pt x="8" y="399"/>
                    <a:pt x="0" y="350"/>
                    <a:pt x="5" y="302"/>
                  </a:cubicBezTo>
                  <a:cubicBezTo>
                    <a:pt x="20" y="128"/>
                    <a:pt x="181" y="0"/>
                    <a:pt x="365" y="16"/>
                  </a:cubicBezTo>
                  <a:cubicBezTo>
                    <a:pt x="549" y="32"/>
                    <a:pt x="686" y="186"/>
                    <a:pt x="670" y="360"/>
                  </a:cubicBezTo>
                  <a:cubicBezTo>
                    <a:pt x="666" y="406"/>
                    <a:pt x="652" y="450"/>
                    <a:pt x="628" y="490"/>
                  </a:cubicBezTo>
                  <a:cubicBezTo>
                    <a:pt x="403" y="367"/>
                    <a:pt x="403" y="367"/>
                    <a:pt x="403" y="367"/>
                  </a:cubicBezTo>
                  <a:cubicBezTo>
                    <a:pt x="409" y="358"/>
                    <a:pt x="412" y="348"/>
                    <a:pt x="413" y="337"/>
                  </a:cubicBezTo>
                  <a:cubicBezTo>
                    <a:pt x="416" y="298"/>
                    <a:pt x="385" y="263"/>
                    <a:pt x="344" y="260"/>
                  </a:cubicBezTo>
                  <a:cubicBezTo>
                    <a:pt x="302" y="256"/>
                    <a:pt x="266" y="285"/>
                    <a:pt x="262" y="324"/>
                  </a:cubicBezTo>
                  <a:cubicBezTo>
                    <a:pt x="261" y="336"/>
                    <a:pt x="263" y="347"/>
                    <a:pt x="267" y="3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40">
              <a:extLst>
                <a:ext uri="{FF2B5EF4-FFF2-40B4-BE49-F238E27FC236}">
                  <a16:creationId xmlns:a16="http://schemas.microsoft.com/office/drawing/2014/main" id="{B137DFE1-093E-410F-BEF1-9300BBF5DE28}"/>
                </a:ext>
              </a:extLst>
            </p:cNvPr>
            <p:cNvSpPr>
              <a:spLocks/>
            </p:cNvSpPr>
            <p:nvPr userDrawn="1"/>
          </p:nvSpPr>
          <p:spPr bwMode="auto">
            <a:xfrm>
              <a:off x="7019583" y="1554205"/>
              <a:ext cx="4968875" cy="4892675"/>
            </a:xfrm>
            <a:custGeom>
              <a:avLst/>
              <a:gdLst>
                <a:gd name="T0" fmla="*/ 401 w 736"/>
                <a:gd name="T1" fmla="*/ 468 h 726"/>
                <a:gd name="T2" fmla="*/ 439 w 736"/>
                <a:gd name="T3" fmla="*/ 723 h 726"/>
                <a:gd name="T4" fmla="*/ 389 w 736"/>
                <a:gd name="T5" fmla="*/ 726 h 726"/>
                <a:gd name="T6" fmla="*/ 2 w 736"/>
                <a:gd name="T7" fmla="*/ 363 h 726"/>
                <a:gd name="T8" fmla="*/ 382 w 736"/>
                <a:gd name="T9" fmla="*/ 1 h 726"/>
                <a:gd name="T10" fmla="*/ 736 w 736"/>
                <a:gd name="T11" fmla="*/ 220 h 726"/>
                <a:gd name="T12" fmla="*/ 487 w 736"/>
                <a:gd name="T13" fmla="*/ 322 h 726"/>
                <a:gd name="T14" fmla="*/ 385 w 736"/>
                <a:gd name="T15" fmla="*/ 258 h 726"/>
                <a:gd name="T16" fmla="*/ 274 w 736"/>
                <a:gd name="T17" fmla="*/ 363 h 726"/>
                <a:gd name="T18" fmla="*/ 386 w 736"/>
                <a:gd name="T19" fmla="*/ 469 h 726"/>
                <a:gd name="T20" fmla="*/ 401 w 736"/>
                <a:gd name="T21" fmla="*/ 46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6" h="726">
                  <a:moveTo>
                    <a:pt x="401" y="468"/>
                  </a:moveTo>
                  <a:cubicBezTo>
                    <a:pt x="439" y="723"/>
                    <a:pt x="439" y="723"/>
                    <a:pt x="439" y="723"/>
                  </a:cubicBezTo>
                  <a:cubicBezTo>
                    <a:pt x="422" y="725"/>
                    <a:pt x="405" y="726"/>
                    <a:pt x="389" y="726"/>
                  </a:cubicBezTo>
                  <a:cubicBezTo>
                    <a:pt x="177" y="726"/>
                    <a:pt x="4" y="563"/>
                    <a:pt x="2" y="363"/>
                  </a:cubicBezTo>
                  <a:cubicBezTo>
                    <a:pt x="0" y="163"/>
                    <a:pt x="171" y="0"/>
                    <a:pt x="382" y="1"/>
                  </a:cubicBezTo>
                  <a:cubicBezTo>
                    <a:pt x="535" y="1"/>
                    <a:pt x="674" y="87"/>
                    <a:pt x="736" y="220"/>
                  </a:cubicBezTo>
                  <a:cubicBezTo>
                    <a:pt x="487" y="322"/>
                    <a:pt x="487" y="322"/>
                    <a:pt x="487" y="322"/>
                  </a:cubicBezTo>
                  <a:cubicBezTo>
                    <a:pt x="470" y="285"/>
                    <a:pt x="430" y="258"/>
                    <a:pt x="385" y="258"/>
                  </a:cubicBezTo>
                  <a:cubicBezTo>
                    <a:pt x="323" y="258"/>
                    <a:pt x="274" y="305"/>
                    <a:pt x="274" y="363"/>
                  </a:cubicBezTo>
                  <a:cubicBezTo>
                    <a:pt x="275" y="421"/>
                    <a:pt x="325" y="469"/>
                    <a:pt x="386" y="469"/>
                  </a:cubicBezTo>
                  <a:cubicBezTo>
                    <a:pt x="391" y="469"/>
                    <a:pt x="396" y="468"/>
                    <a:pt x="401" y="468"/>
                  </a:cubicBezTo>
                  <a:close/>
                </a:path>
              </a:pathLst>
            </a:custGeom>
            <a:noFill/>
            <a:ln w="269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1">
              <a:extLst>
                <a:ext uri="{FF2B5EF4-FFF2-40B4-BE49-F238E27FC236}">
                  <a16:creationId xmlns:a16="http://schemas.microsoft.com/office/drawing/2014/main" id="{7666E4AD-59D5-41C7-9165-02344D6B92AB}"/>
                </a:ext>
              </a:extLst>
            </p:cNvPr>
            <p:cNvSpPr>
              <a:spLocks/>
            </p:cNvSpPr>
            <p:nvPr userDrawn="1"/>
          </p:nvSpPr>
          <p:spPr bwMode="auto">
            <a:xfrm>
              <a:off x="6608420" y="1155742"/>
              <a:ext cx="3252788" cy="5580063"/>
            </a:xfrm>
            <a:custGeom>
              <a:avLst/>
              <a:gdLst>
                <a:gd name="T0" fmla="*/ 434 w 482"/>
                <a:gd name="T1" fmla="*/ 564 h 828"/>
                <a:gd name="T2" fmla="*/ 411 w 482"/>
                <a:gd name="T3" fmla="*/ 828 h 828"/>
                <a:gd name="T4" fmla="*/ 20 w 482"/>
                <a:gd name="T5" fmla="*/ 387 h 828"/>
                <a:gd name="T6" fmla="*/ 482 w 482"/>
                <a:gd name="T7" fmla="*/ 20 h 828"/>
                <a:gd name="T8" fmla="*/ 459 w 482"/>
                <a:gd name="T9" fmla="*/ 284 h 828"/>
                <a:gd name="T10" fmla="*/ 299 w 482"/>
                <a:gd name="T11" fmla="*/ 411 h 828"/>
                <a:gd name="T12" fmla="*/ 434 w 482"/>
                <a:gd name="T13" fmla="*/ 564 h 828"/>
              </a:gdLst>
              <a:ahLst/>
              <a:cxnLst>
                <a:cxn ang="0">
                  <a:pos x="T0" y="T1"/>
                </a:cxn>
                <a:cxn ang="0">
                  <a:pos x="T2" y="T3"/>
                </a:cxn>
                <a:cxn ang="0">
                  <a:pos x="T4" y="T5"/>
                </a:cxn>
                <a:cxn ang="0">
                  <a:pos x="T6" y="T7"/>
                </a:cxn>
                <a:cxn ang="0">
                  <a:pos x="T8" y="T9"/>
                </a:cxn>
                <a:cxn ang="0">
                  <a:pos x="T10" y="T11"/>
                </a:cxn>
                <a:cxn ang="0">
                  <a:pos x="T12" y="T13"/>
                </a:cxn>
              </a:cxnLst>
              <a:rect l="0" t="0" r="r" b="b"/>
              <a:pathLst>
                <a:path w="482" h="828">
                  <a:moveTo>
                    <a:pt x="434" y="564"/>
                  </a:moveTo>
                  <a:cubicBezTo>
                    <a:pt x="411" y="828"/>
                    <a:pt x="411" y="828"/>
                    <a:pt x="411" y="828"/>
                  </a:cubicBezTo>
                  <a:cubicBezTo>
                    <a:pt x="176" y="807"/>
                    <a:pt x="0" y="610"/>
                    <a:pt x="20" y="387"/>
                  </a:cubicBezTo>
                  <a:cubicBezTo>
                    <a:pt x="39" y="164"/>
                    <a:pt x="246" y="0"/>
                    <a:pt x="482" y="20"/>
                  </a:cubicBezTo>
                  <a:cubicBezTo>
                    <a:pt x="459" y="284"/>
                    <a:pt x="459" y="284"/>
                    <a:pt x="459" y="284"/>
                  </a:cubicBezTo>
                  <a:cubicBezTo>
                    <a:pt x="377" y="277"/>
                    <a:pt x="306" y="334"/>
                    <a:pt x="299" y="411"/>
                  </a:cubicBezTo>
                  <a:cubicBezTo>
                    <a:pt x="292" y="488"/>
                    <a:pt x="353" y="556"/>
                    <a:pt x="434" y="564"/>
                  </a:cubicBezTo>
                  <a:close/>
                </a:path>
              </a:pathLst>
            </a:custGeom>
            <a:noFill/>
            <a:ln w="269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0" name="标题 1"/>
          <p:cNvSpPr>
            <a:spLocks noGrp="1"/>
          </p:cNvSpPr>
          <p:nvPr userDrawn="1">
            <p:ph type="title"/>
          </p:nvPr>
        </p:nvSpPr>
        <p:spPr>
          <a:xfrm>
            <a:off x="2296673" y="2140143"/>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297789" y="3035493"/>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19" name="任意多边形: 形状 18">
            <a:extLst>
              <a:ext uri="{FF2B5EF4-FFF2-40B4-BE49-F238E27FC236}">
                <a16:creationId xmlns:a16="http://schemas.microsoft.com/office/drawing/2014/main" id="{4F821294-379D-438E-8CA5-58DA42F8D47C}"/>
              </a:ext>
            </a:extLst>
          </p:cNvPr>
          <p:cNvSpPr/>
          <p:nvPr userDrawn="1"/>
        </p:nvSpPr>
        <p:spPr>
          <a:xfrm>
            <a:off x="1" y="824455"/>
            <a:ext cx="1501833" cy="4744628"/>
          </a:xfrm>
          <a:custGeom>
            <a:avLst/>
            <a:gdLst>
              <a:gd name="connsiteX0" fmla="*/ 0 w 1501833"/>
              <a:gd name="connsiteY0" fmla="*/ 0 h 4744628"/>
              <a:gd name="connsiteX1" fmla="*/ 126023 w 1501833"/>
              <a:gd name="connsiteY1" fmla="*/ 60708 h 4744628"/>
              <a:gd name="connsiteX2" fmla="*/ 1501833 w 1501833"/>
              <a:gd name="connsiteY2" fmla="*/ 2372314 h 4744628"/>
              <a:gd name="connsiteX3" fmla="*/ 126023 w 1501833"/>
              <a:gd name="connsiteY3" fmla="*/ 4683920 h 4744628"/>
              <a:gd name="connsiteX4" fmla="*/ 0 w 1501833"/>
              <a:gd name="connsiteY4" fmla="*/ 4744628 h 4744628"/>
              <a:gd name="connsiteX5" fmla="*/ 0 w 1501833"/>
              <a:gd name="connsiteY5" fmla="*/ 4455902 h 4744628"/>
              <a:gd name="connsiteX6" fmla="*/ 1917 w 1501833"/>
              <a:gd name="connsiteY6" fmla="*/ 4454979 h 4744628"/>
              <a:gd name="connsiteX7" fmla="*/ 1241467 w 1501833"/>
              <a:gd name="connsiteY7" fmla="*/ 2372314 h 4744628"/>
              <a:gd name="connsiteX8" fmla="*/ 1917 w 1501833"/>
              <a:gd name="connsiteY8" fmla="*/ 289650 h 4744628"/>
              <a:gd name="connsiteX9" fmla="*/ 0 w 1501833"/>
              <a:gd name="connsiteY9" fmla="*/ 288726 h 474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833" h="4744628">
                <a:moveTo>
                  <a:pt x="0" y="0"/>
                </a:moveTo>
                <a:lnTo>
                  <a:pt x="126023" y="60708"/>
                </a:lnTo>
                <a:cubicBezTo>
                  <a:pt x="945517" y="505884"/>
                  <a:pt x="1501833" y="1374132"/>
                  <a:pt x="1501833" y="2372314"/>
                </a:cubicBezTo>
                <a:cubicBezTo>
                  <a:pt x="1501833" y="3370496"/>
                  <a:pt x="945517" y="4238744"/>
                  <a:pt x="126023" y="4683920"/>
                </a:cubicBezTo>
                <a:lnTo>
                  <a:pt x="0" y="4744628"/>
                </a:lnTo>
                <a:lnTo>
                  <a:pt x="0" y="4455902"/>
                </a:lnTo>
                <a:lnTo>
                  <a:pt x="1917" y="4454979"/>
                </a:lnTo>
                <a:cubicBezTo>
                  <a:pt x="740249" y="4053893"/>
                  <a:pt x="1241467" y="3271636"/>
                  <a:pt x="1241467" y="2372314"/>
                </a:cubicBezTo>
                <a:cubicBezTo>
                  <a:pt x="1241467" y="1472992"/>
                  <a:pt x="740249" y="690735"/>
                  <a:pt x="1917" y="289650"/>
                </a:cubicBezTo>
                <a:lnTo>
                  <a:pt x="0" y="2887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2019/3/19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2019/3/19</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4" name="任意多边形: 形状 13">
            <a:extLst>
              <a:ext uri="{FF2B5EF4-FFF2-40B4-BE49-F238E27FC236}">
                <a16:creationId xmlns:a16="http://schemas.microsoft.com/office/drawing/2014/main" id="{F7B51D09-B86A-4EFD-B299-FE8EE4464B6E}"/>
              </a:ext>
            </a:extLst>
          </p:cNvPr>
          <p:cNvSpPr/>
          <p:nvPr userDrawn="1"/>
        </p:nvSpPr>
        <p:spPr>
          <a:xfrm flipH="1">
            <a:off x="11338584" y="1547325"/>
            <a:ext cx="847489" cy="3763348"/>
          </a:xfrm>
          <a:custGeom>
            <a:avLst/>
            <a:gdLst>
              <a:gd name="connsiteX0" fmla="*/ 0 w 847489"/>
              <a:gd name="connsiteY0" fmla="*/ 0 h 3763348"/>
              <a:gd name="connsiteX1" fmla="*/ 109174 w 847489"/>
              <a:gd name="connsiteY1" fmla="*/ 99224 h 3763348"/>
              <a:gd name="connsiteX2" fmla="*/ 847489 w 847489"/>
              <a:gd name="connsiteY2" fmla="*/ 1881674 h 3763348"/>
              <a:gd name="connsiteX3" fmla="*/ 109174 w 847489"/>
              <a:gd name="connsiteY3" fmla="*/ 3664124 h 3763348"/>
              <a:gd name="connsiteX4" fmla="*/ 0 w 847489"/>
              <a:gd name="connsiteY4" fmla="*/ 3763348 h 3763348"/>
              <a:gd name="connsiteX5" fmla="*/ 0 w 847489"/>
              <a:gd name="connsiteY5" fmla="*/ 3421337 h 3763348"/>
              <a:gd name="connsiteX6" fmla="*/ 83306 w 847489"/>
              <a:gd name="connsiteY6" fmla="*/ 3329677 h 3763348"/>
              <a:gd name="connsiteX7" fmla="*/ 603126 w 847489"/>
              <a:gd name="connsiteY7" fmla="*/ 1881674 h 3763348"/>
              <a:gd name="connsiteX8" fmla="*/ 83306 w 847489"/>
              <a:gd name="connsiteY8" fmla="*/ 433671 h 3763348"/>
              <a:gd name="connsiteX9" fmla="*/ 0 w 847489"/>
              <a:gd name="connsiteY9" fmla="*/ 342011 h 376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489" h="3763348">
                <a:moveTo>
                  <a:pt x="0" y="0"/>
                </a:moveTo>
                <a:lnTo>
                  <a:pt x="109174" y="99224"/>
                </a:lnTo>
                <a:cubicBezTo>
                  <a:pt x="565343" y="555393"/>
                  <a:pt x="847489" y="1185584"/>
                  <a:pt x="847489" y="1881674"/>
                </a:cubicBezTo>
                <a:cubicBezTo>
                  <a:pt x="847489" y="2577764"/>
                  <a:pt x="565343" y="3207956"/>
                  <a:pt x="109174" y="3664124"/>
                </a:cubicBezTo>
                <a:lnTo>
                  <a:pt x="0" y="3763348"/>
                </a:lnTo>
                <a:lnTo>
                  <a:pt x="0" y="3421337"/>
                </a:lnTo>
                <a:lnTo>
                  <a:pt x="83306" y="3329677"/>
                </a:lnTo>
                <a:cubicBezTo>
                  <a:pt x="408049" y="2936181"/>
                  <a:pt x="603126" y="2431709"/>
                  <a:pt x="603126" y="1881674"/>
                </a:cubicBezTo>
                <a:cubicBezTo>
                  <a:pt x="603126" y="1331640"/>
                  <a:pt x="408049" y="827168"/>
                  <a:pt x="83306" y="433671"/>
                </a:cubicBezTo>
                <a:lnTo>
                  <a:pt x="0" y="3420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标题 1"/>
          <p:cNvSpPr>
            <a:spLocks noGrp="1"/>
          </p:cNvSpPr>
          <p:nvPr userDrawn="1">
            <p:ph type="ctrTitle" hasCustomPrompt="1"/>
          </p:nvPr>
        </p:nvSpPr>
        <p:spPr>
          <a:xfrm>
            <a:off x="5820794" y="1992192"/>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820794" y="4298428"/>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820795" y="4002157"/>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8" name="组合 7">
            <a:extLst>
              <a:ext uri="{FF2B5EF4-FFF2-40B4-BE49-F238E27FC236}">
                <a16:creationId xmlns:a16="http://schemas.microsoft.com/office/drawing/2014/main" id="{F3D2D4EB-BFFF-4465-8419-CADA6371E407}"/>
              </a:ext>
            </a:extLst>
          </p:cNvPr>
          <p:cNvGrpSpPr/>
          <p:nvPr userDrawn="1"/>
        </p:nvGrpSpPr>
        <p:grpSpPr>
          <a:xfrm flipH="1">
            <a:off x="0" y="537885"/>
            <a:ext cx="5574957" cy="5782229"/>
            <a:chOff x="6608420" y="1155742"/>
            <a:chExt cx="5380038" cy="5580063"/>
          </a:xfrm>
        </p:grpSpPr>
        <p:sp>
          <p:nvSpPr>
            <p:cNvPr id="9" name="Freeform 138">
              <a:extLst>
                <a:ext uri="{FF2B5EF4-FFF2-40B4-BE49-F238E27FC236}">
                  <a16:creationId xmlns:a16="http://schemas.microsoft.com/office/drawing/2014/main" id="{9DAE7D4A-6E81-491D-99A3-E04E859A1718}"/>
                </a:ext>
              </a:extLst>
            </p:cNvPr>
            <p:cNvSpPr>
              <a:spLocks noEditPoints="1"/>
            </p:cNvSpPr>
            <p:nvPr userDrawn="1"/>
          </p:nvSpPr>
          <p:spPr bwMode="auto">
            <a:xfrm>
              <a:off x="7594258" y="2086017"/>
              <a:ext cx="4062413" cy="3854450"/>
            </a:xfrm>
            <a:custGeom>
              <a:avLst/>
              <a:gdLst>
                <a:gd name="T0" fmla="*/ 324 w 602"/>
                <a:gd name="T1" fmla="*/ 14 h 572"/>
                <a:gd name="T2" fmla="*/ 588 w 602"/>
                <a:gd name="T3" fmla="*/ 311 h 572"/>
                <a:gd name="T4" fmla="*/ 277 w 602"/>
                <a:gd name="T5" fmla="*/ 558 h 572"/>
                <a:gd name="T6" fmla="*/ 13 w 602"/>
                <a:gd name="T7" fmla="*/ 261 h 572"/>
                <a:gd name="T8" fmla="*/ 324 w 602"/>
                <a:gd name="T9" fmla="*/ 14 h 572"/>
                <a:gd name="T10" fmla="*/ 297 w 602"/>
                <a:gd name="T11" fmla="*/ 331 h 572"/>
                <a:gd name="T12" fmla="*/ 348 w 602"/>
                <a:gd name="T13" fmla="*/ 290 h 572"/>
                <a:gd name="T14" fmla="*/ 305 w 602"/>
                <a:gd name="T15" fmla="*/ 241 h 572"/>
                <a:gd name="T16" fmla="*/ 253 w 602"/>
                <a:gd name="T17" fmla="*/ 282 h 572"/>
                <a:gd name="T18" fmla="*/ 297 w 602"/>
                <a:gd name="T19" fmla="*/ 33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572">
                  <a:moveTo>
                    <a:pt x="324" y="14"/>
                  </a:moveTo>
                  <a:cubicBezTo>
                    <a:pt x="483" y="28"/>
                    <a:pt x="602" y="161"/>
                    <a:pt x="588" y="311"/>
                  </a:cubicBezTo>
                  <a:cubicBezTo>
                    <a:pt x="575" y="461"/>
                    <a:pt x="436" y="572"/>
                    <a:pt x="277" y="558"/>
                  </a:cubicBezTo>
                  <a:cubicBezTo>
                    <a:pt x="118" y="544"/>
                    <a:pt x="0" y="411"/>
                    <a:pt x="13" y="261"/>
                  </a:cubicBezTo>
                  <a:cubicBezTo>
                    <a:pt x="26" y="110"/>
                    <a:pt x="165" y="0"/>
                    <a:pt x="324" y="14"/>
                  </a:cubicBezTo>
                  <a:close/>
                  <a:moveTo>
                    <a:pt x="297" y="331"/>
                  </a:moveTo>
                  <a:cubicBezTo>
                    <a:pt x="323" y="333"/>
                    <a:pt x="346" y="315"/>
                    <a:pt x="348" y="290"/>
                  </a:cubicBezTo>
                  <a:cubicBezTo>
                    <a:pt x="350" y="265"/>
                    <a:pt x="331" y="243"/>
                    <a:pt x="305" y="241"/>
                  </a:cubicBezTo>
                  <a:cubicBezTo>
                    <a:pt x="278" y="239"/>
                    <a:pt x="255" y="257"/>
                    <a:pt x="253" y="282"/>
                  </a:cubicBezTo>
                  <a:cubicBezTo>
                    <a:pt x="251" y="307"/>
                    <a:pt x="270" y="329"/>
                    <a:pt x="297" y="331"/>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9">
              <a:extLst>
                <a:ext uri="{FF2B5EF4-FFF2-40B4-BE49-F238E27FC236}">
                  <a16:creationId xmlns:a16="http://schemas.microsoft.com/office/drawing/2014/main" id="{EE97B6F0-F182-481F-93F0-209F47288883}"/>
                </a:ext>
              </a:extLst>
            </p:cNvPr>
            <p:cNvSpPr>
              <a:spLocks/>
            </p:cNvSpPr>
            <p:nvPr userDrawn="1"/>
          </p:nvSpPr>
          <p:spPr bwMode="auto">
            <a:xfrm>
              <a:off x="7343433" y="1782805"/>
              <a:ext cx="4630738" cy="3302000"/>
            </a:xfrm>
            <a:custGeom>
              <a:avLst/>
              <a:gdLst>
                <a:gd name="T0" fmla="*/ 267 w 686"/>
                <a:gd name="T1" fmla="*/ 357 h 490"/>
                <a:gd name="T2" fmla="*/ 27 w 686"/>
                <a:gd name="T3" fmla="*/ 445 h 490"/>
                <a:gd name="T4" fmla="*/ 5 w 686"/>
                <a:gd name="T5" fmla="*/ 302 h 490"/>
                <a:gd name="T6" fmla="*/ 365 w 686"/>
                <a:gd name="T7" fmla="*/ 16 h 490"/>
                <a:gd name="T8" fmla="*/ 670 w 686"/>
                <a:gd name="T9" fmla="*/ 360 h 490"/>
                <a:gd name="T10" fmla="*/ 628 w 686"/>
                <a:gd name="T11" fmla="*/ 490 h 490"/>
                <a:gd name="T12" fmla="*/ 403 w 686"/>
                <a:gd name="T13" fmla="*/ 367 h 490"/>
                <a:gd name="T14" fmla="*/ 413 w 686"/>
                <a:gd name="T15" fmla="*/ 337 h 490"/>
                <a:gd name="T16" fmla="*/ 344 w 686"/>
                <a:gd name="T17" fmla="*/ 260 h 490"/>
                <a:gd name="T18" fmla="*/ 262 w 686"/>
                <a:gd name="T19" fmla="*/ 324 h 490"/>
                <a:gd name="T20" fmla="*/ 267 w 686"/>
                <a:gd name="T21" fmla="*/ 35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6" h="490">
                  <a:moveTo>
                    <a:pt x="267" y="357"/>
                  </a:moveTo>
                  <a:cubicBezTo>
                    <a:pt x="27" y="445"/>
                    <a:pt x="27" y="445"/>
                    <a:pt x="27" y="445"/>
                  </a:cubicBezTo>
                  <a:cubicBezTo>
                    <a:pt x="8" y="399"/>
                    <a:pt x="0" y="350"/>
                    <a:pt x="5" y="302"/>
                  </a:cubicBezTo>
                  <a:cubicBezTo>
                    <a:pt x="20" y="128"/>
                    <a:pt x="181" y="0"/>
                    <a:pt x="365" y="16"/>
                  </a:cubicBezTo>
                  <a:cubicBezTo>
                    <a:pt x="549" y="32"/>
                    <a:pt x="686" y="186"/>
                    <a:pt x="670" y="360"/>
                  </a:cubicBezTo>
                  <a:cubicBezTo>
                    <a:pt x="666" y="406"/>
                    <a:pt x="652" y="450"/>
                    <a:pt x="628" y="490"/>
                  </a:cubicBezTo>
                  <a:cubicBezTo>
                    <a:pt x="403" y="367"/>
                    <a:pt x="403" y="367"/>
                    <a:pt x="403" y="367"/>
                  </a:cubicBezTo>
                  <a:cubicBezTo>
                    <a:pt x="409" y="358"/>
                    <a:pt x="412" y="348"/>
                    <a:pt x="413" y="337"/>
                  </a:cubicBezTo>
                  <a:cubicBezTo>
                    <a:pt x="416" y="298"/>
                    <a:pt x="385" y="263"/>
                    <a:pt x="344" y="260"/>
                  </a:cubicBezTo>
                  <a:cubicBezTo>
                    <a:pt x="302" y="256"/>
                    <a:pt x="266" y="285"/>
                    <a:pt x="262" y="324"/>
                  </a:cubicBezTo>
                  <a:cubicBezTo>
                    <a:pt x="261" y="336"/>
                    <a:pt x="263" y="347"/>
                    <a:pt x="267" y="3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40">
              <a:extLst>
                <a:ext uri="{FF2B5EF4-FFF2-40B4-BE49-F238E27FC236}">
                  <a16:creationId xmlns:a16="http://schemas.microsoft.com/office/drawing/2014/main" id="{B8CADAE5-070A-4F5A-9FB1-B4291CC27C4E}"/>
                </a:ext>
              </a:extLst>
            </p:cNvPr>
            <p:cNvSpPr>
              <a:spLocks/>
            </p:cNvSpPr>
            <p:nvPr userDrawn="1"/>
          </p:nvSpPr>
          <p:spPr bwMode="auto">
            <a:xfrm>
              <a:off x="7019583" y="1554205"/>
              <a:ext cx="4968875" cy="4892675"/>
            </a:xfrm>
            <a:custGeom>
              <a:avLst/>
              <a:gdLst>
                <a:gd name="T0" fmla="*/ 401 w 736"/>
                <a:gd name="T1" fmla="*/ 468 h 726"/>
                <a:gd name="T2" fmla="*/ 439 w 736"/>
                <a:gd name="T3" fmla="*/ 723 h 726"/>
                <a:gd name="T4" fmla="*/ 389 w 736"/>
                <a:gd name="T5" fmla="*/ 726 h 726"/>
                <a:gd name="T6" fmla="*/ 2 w 736"/>
                <a:gd name="T7" fmla="*/ 363 h 726"/>
                <a:gd name="T8" fmla="*/ 382 w 736"/>
                <a:gd name="T9" fmla="*/ 1 h 726"/>
                <a:gd name="T10" fmla="*/ 736 w 736"/>
                <a:gd name="T11" fmla="*/ 220 h 726"/>
                <a:gd name="T12" fmla="*/ 487 w 736"/>
                <a:gd name="T13" fmla="*/ 322 h 726"/>
                <a:gd name="T14" fmla="*/ 385 w 736"/>
                <a:gd name="T15" fmla="*/ 258 h 726"/>
                <a:gd name="T16" fmla="*/ 274 w 736"/>
                <a:gd name="T17" fmla="*/ 363 h 726"/>
                <a:gd name="T18" fmla="*/ 386 w 736"/>
                <a:gd name="T19" fmla="*/ 469 h 726"/>
                <a:gd name="T20" fmla="*/ 401 w 736"/>
                <a:gd name="T21" fmla="*/ 46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6" h="726">
                  <a:moveTo>
                    <a:pt x="401" y="468"/>
                  </a:moveTo>
                  <a:cubicBezTo>
                    <a:pt x="439" y="723"/>
                    <a:pt x="439" y="723"/>
                    <a:pt x="439" y="723"/>
                  </a:cubicBezTo>
                  <a:cubicBezTo>
                    <a:pt x="422" y="725"/>
                    <a:pt x="405" y="726"/>
                    <a:pt x="389" y="726"/>
                  </a:cubicBezTo>
                  <a:cubicBezTo>
                    <a:pt x="177" y="726"/>
                    <a:pt x="4" y="563"/>
                    <a:pt x="2" y="363"/>
                  </a:cubicBezTo>
                  <a:cubicBezTo>
                    <a:pt x="0" y="163"/>
                    <a:pt x="171" y="0"/>
                    <a:pt x="382" y="1"/>
                  </a:cubicBezTo>
                  <a:cubicBezTo>
                    <a:pt x="535" y="1"/>
                    <a:pt x="674" y="87"/>
                    <a:pt x="736" y="220"/>
                  </a:cubicBezTo>
                  <a:cubicBezTo>
                    <a:pt x="487" y="322"/>
                    <a:pt x="487" y="322"/>
                    <a:pt x="487" y="322"/>
                  </a:cubicBezTo>
                  <a:cubicBezTo>
                    <a:pt x="470" y="285"/>
                    <a:pt x="430" y="258"/>
                    <a:pt x="385" y="258"/>
                  </a:cubicBezTo>
                  <a:cubicBezTo>
                    <a:pt x="323" y="258"/>
                    <a:pt x="274" y="305"/>
                    <a:pt x="274" y="363"/>
                  </a:cubicBezTo>
                  <a:cubicBezTo>
                    <a:pt x="275" y="421"/>
                    <a:pt x="325" y="469"/>
                    <a:pt x="386" y="469"/>
                  </a:cubicBezTo>
                  <a:cubicBezTo>
                    <a:pt x="391" y="469"/>
                    <a:pt x="396" y="468"/>
                    <a:pt x="401" y="468"/>
                  </a:cubicBezTo>
                  <a:close/>
                </a:path>
              </a:pathLst>
            </a:custGeom>
            <a:blipFill dpi="0" rotWithShape="0">
              <a:blip r:embed="rId2"/>
              <a:srcRect/>
              <a:stretch>
                <a:fillRect l="-29057" t="-69" r="-28915" b="-69"/>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1">
              <a:extLst>
                <a:ext uri="{FF2B5EF4-FFF2-40B4-BE49-F238E27FC236}">
                  <a16:creationId xmlns:a16="http://schemas.microsoft.com/office/drawing/2014/main" id="{04C98D03-7078-48A1-BD1C-E988C84ABC56}"/>
                </a:ext>
              </a:extLst>
            </p:cNvPr>
            <p:cNvSpPr>
              <a:spLocks/>
            </p:cNvSpPr>
            <p:nvPr userDrawn="1"/>
          </p:nvSpPr>
          <p:spPr bwMode="auto">
            <a:xfrm>
              <a:off x="6608420" y="1155742"/>
              <a:ext cx="3252788" cy="5580063"/>
            </a:xfrm>
            <a:custGeom>
              <a:avLst/>
              <a:gdLst>
                <a:gd name="T0" fmla="*/ 434 w 482"/>
                <a:gd name="T1" fmla="*/ 564 h 828"/>
                <a:gd name="T2" fmla="*/ 411 w 482"/>
                <a:gd name="T3" fmla="*/ 828 h 828"/>
                <a:gd name="T4" fmla="*/ 20 w 482"/>
                <a:gd name="T5" fmla="*/ 387 h 828"/>
                <a:gd name="T6" fmla="*/ 482 w 482"/>
                <a:gd name="T7" fmla="*/ 20 h 828"/>
                <a:gd name="T8" fmla="*/ 459 w 482"/>
                <a:gd name="T9" fmla="*/ 284 h 828"/>
                <a:gd name="T10" fmla="*/ 299 w 482"/>
                <a:gd name="T11" fmla="*/ 411 h 828"/>
                <a:gd name="T12" fmla="*/ 434 w 482"/>
                <a:gd name="T13" fmla="*/ 564 h 828"/>
              </a:gdLst>
              <a:ahLst/>
              <a:cxnLst>
                <a:cxn ang="0">
                  <a:pos x="T0" y="T1"/>
                </a:cxn>
                <a:cxn ang="0">
                  <a:pos x="T2" y="T3"/>
                </a:cxn>
                <a:cxn ang="0">
                  <a:pos x="T4" y="T5"/>
                </a:cxn>
                <a:cxn ang="0">
                  <a:pos x="T6" y="T7"/>
                </a:cxn>
                <a:cxn ang="0">
                  <a:pos x="T8" y="T9"/>
                </a:cxn>
                <a:cxn ang="0">
                  <a:pos x="T10" y="T11"/>
                </a:cxn>
                <a:cxn ang="0">
                  <a:pos x="T12" y="T13"/>
                </a:cxn>
              </a:cxnLst>
              <a:rect l="0" t="0" r="r" b="b"/>
              <a:pathLst>
                <a:path w="482" h="828">
                  <a:moveTo>
                    <a:pt x="434" y="564"/>
                  </a:moveTo>
                  <a:cubicBezTo>
                    <a:pt x="411" y="828"/>
                    <a:pt x="411" y="828"/>
                    <a:pt x="411" y="828"/>
                  </a:cubicBezTo>
                  <a:cubicBezTo>
                    <a:pt x="176" y="807"/>
                    <a:pt x="0" y="610"/>
                    <a:pt x="20" y="387"/>
                  </a:cubicBezTo>
                  <a:cubicBezTo>
                    <a:pt x="39" y="164"/>
                    <a:pt x="246" y="0"/>
                    <a:pt x="482" y="20"/>
                  </a:cubicBezTo>
                  <a:cubicBezTo>
                    <a:pt x="459" y="284"/>
                    <a:pt x="459" y="284"/>
                    <a:pt x="459" y="284"/>
                  </a:cubicBezTo>
                  <a:cubicBezTo>
                    <a:pt x="377" y="277"/>
                    <a:pt x="306" y="334"/>
                    <a:pt x="299" y="411"/>
                  </a:cubicBezTo>
                  <a:cubicBezTo>
                    <a:pt x="292" y="488"/>
                    <a:pt x="353" y="556"/>
                    <a:pt x="434" y="564"/>
                  </a:cubicBezTo>
                  <a:close/>
                </a:path>
              </a:pathLst>
            </a:custGeom>
            <a:blipFill dpi="0" rotWithShape="0">
              <a:blip r:embed="rId3"/>
              <a:srcRect/>
              <a:stretch>
                <a:fillRect l="-59861" t="103" r="-150223" b="-103"/>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2019/3/19</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vmlDrawing" Target="../drawings/vmlDrawing2.vml"/><Relationship Id="rId1" Type="http://schemas.openxmlformats.org/officeDocument/2006/relationships/themeOverride" Target="../theme/themeOverride4.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7"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a:xfrm>
            <a:off x="1261453" y="2717336"/>
            <a:ext cx="5357061" cy="558799"/>
          </a:xfrm>
        </p:spPr>
        <p:txBody>
          <a:bodyPr/>
          <a:lstStyle/>
          <a:p>
            <a:r>
              <a:rPr lang="zh-CN" altLang="en-US" dirty="0"/>
              <a:t>基于图模型及卷积网络的图像语义分割</a:t>
            </a:r>
            <a:endParaRPr lang="en-US" altLang="zh-CN" dirty="0"/>
          </a:p>
        </p:txBody>
      </p:sp>
      <p:sp>
        <p:nvSpPr>
          <p:cNvPr id="4" name="标题 3"/>
          <p:cNvSpPr>
            <a:spLocks noGrp="1"/>
          </p:cNvSpPr>
          <p:nvPr>
            <p:ph type="ctrTitle"/>
          </p:nvPr>
        </p:nvSpPr>
        <p:spPr/>
        <p:txBody>
          <a:bodyPr/>
          <a:lstStyle/>
          <a:p>
            <a:r>
              <a:rPr lang="zh-CN" altLang="en-US" dirty="0"/>
              <a:t>开题答辩</a:t>
            </a:r>
          </a:p>
        </p:txBody>
      </p:sp>
      <p:sp>
        <p:nvSpPr>
          <p:cNvPr id="6" name="文本占位符 5"/>
          <p:cNvSpPr>
            <a:spLocks noGrp="1"/>
          </p:cNvSpPr>
          <p:nvPr>
            <p:ph type="body" sz="quarter" idx="10"/>
          </p:nvPr>
        </p:nvSpPr>
        <p:spPr>
          <a:xfrm>
            <a:off x="1261454" y="4485113"/>
            <a:ext cx="1771306" cy="296271"/>
          </a:xfrm>
        </p:spPr>
        <p:txBody>
          <a:bodyPr/>
          <a:lstStyle/>
          <a:p>
            <a:pPr algn="ctr"/>
            <a:r>
              <a:rPr lang="zh-CN" altLang="en-US" dirty="0"/>
              <a:t>信息学院 李语桐</a:t>
            </a:r>
            <a:endParaRPr lang="en-US" altLang="zh-CN" dirty="0"/>
          </a:p>
        </p:txBody>
      </p:sp>
      <p:sp>
        <p:nvSpPr>
          <p:cNvPr id="7" name="文本占位符 6"/>
          <p:cNvSpPr>
            <a:spLocks noGrp="1"/>
          </p:cNvSpPr>
          <p:nvPr>
            <p:ph type="body" sz="quarter" idx="11"/>
          </p:nvPr>
        </p:nvSpPr>
        <p:spPr>
          <a:xfrm>
            <a:off x="1337653" y="4815508"/>
            <a:ext cx="5357061" cy="296271"/>
          </a:xfrm>
        </p:spPr>
        <p:txBody>
          <a:bodyPr/>
          <a:lstStyle/>
          <a:p>
            <a:r>
              <a:rPr lang="zh-CN" altLang="en-US" sz="1400" dirty="0"/>
              <a:t>电自</a:t>
            </a:r>
            <a:r>
              <a:rPr lang="en-US" altLang="zh-CN" sz="1400" dirty="0"/>
              <a:t>151/10152968</a:t>
            </a:r>
            <a:endParaRPr lang="en-US" altLang="en-US" sz="1400" dirty="0"/>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29" name="文本框 28">
            <a:extLst>
              <a:ext uri="{FF2B5EF4-FFF2-40B4-BE49-F238E27FC236}">
                <a16:creationId xmlns:a16="http://schemas.microsoft.com/office/drawing/2014/main" id="{A30EF9D7-57FD-4386-9C44-3736D5936363}"/>
              </a:ext>
            </a:extLst>
          </p:cNvPr>
          <p:cNvSpPr txBox="1"/>
          <p:nvPr/>
        </p:nvSpPr>
        <p:spPr>
          <a:xfrm>
            <a:off x="1368424" y="1596747"/>
            <a:ext cx="3098306" cy="923330"/>
          </a:xfrm>
          <a:prstGeom prst="rect">
            <a:avLst/>
          </a:prstGeom>
          <a:noFill/>
        </p:spPr>
        <p:txBody>
          <a:bodyPr wrap="square" rtlCol="0">
            <a:spAutoFit/>
          </a:bodyPr>
          <a:lstStyle/>
          <a:p>
            <a:r>
              <a:rPr lang="zh-CN" altLang="en-US" b="1" dirty="0"/>
              <a:t>主要研究方法：</a:t>
            </a:r>
            <a:endParaRPr lang="en-US" altLang="zh-CN" b="1" dirty="0"/>
          </a:p>
          <a:p>
            <a:endParaRPr lang="en-US" altLang="zh-CN" dirty="0"/>
          </a:p>
          <a:p>
            <a:r>
              <a:rPr lang="zh-CN" altLang="en-US" dirty="0"/>
              <a:t>实验法</a:t>
            </a:r>
            <a:r>
              <a:rPr lang="en-US" altLang="zh-CN" dirty="0"/>
              <a:t>+</a:t>
            </a:r>
            <a:r>
              <a:rPr lang="zh-CN" altLang="en-US" dirty="0"/>
              <a:t>文献研究法</a:t>
            </a:r>
            <a:endParaRPr lang="zh-HK" altLang="en-US" dirty="0"/>
          </a:p>
        </p:txBody>
      </p:sp>
      <p:graphicFrame>
        <p:nvGraphicFramePr>
          <p:cNvPr id="30" name="表格 29">
            <a:extLst>
              <a:ext uri="{FF2B5EF4-FFF2-40B4-BE49-F238E27FC236}">
                <a16:creationId xmlns:a16="http://schemas.microsoft.com/office/drawing/2014/main" id="{143CD0D7-43BE-4715-B934-3DB6F48B9473}"/>
              </a:ext>
            </a:extLst>
          </p:cNvPr>
          <p:cNvGraphicFramePr>
            <a:graphicFrameLocks noGrp="1"/>
          </p:cNvGraphicFramePr>
          <p:nvPr>
            <p:extLst>
              <p:ext uri="{D42A27DB-BD31-4B8C-83A1-F6EECF244321}">
                <p14:modId xmlns:p14="http://schemas.microsoft.com/office/powerpoint/2010/main" val="488373983"/>
              </p:ext>
            </p:extLst>
          </p:nvPr>
        </p:nvGraphicFramePr>
        <p:xfrm>
          <a:off x="1452763" y="3697142"/>
          <a:ext cx="5619565" cy="1112520"/>
        </p:xfrm>
        <a:graphic>
          <a:graphicData uri="http://schemas.openxmlformats.org/drawingml/2006/table">
            <a:tbl>
              <a:tblPr firstRow="1" bandRow="1">
                <a:tableStyleId>{5C22544A-7EE6-4342-B048-85BDC9FD1C3A}</a:tableStyleId>
              </a:tblPr>
              <a:tblGrid>
                <a:gridCol w="5619565">
                  <a:extLst>
                    <a:ext uri="{9D8B030D-6E8A-4147-A177-3AD203B41FA5}">
                      <a16:colId xmlns:a16="http://schemas.microsoft.com/office/drawing/2014/main" val="1552810505"/>
                    </a:ext>
                  </a:extLst>
                </a:gridCol>
              </a:tblGrid>
              <a:tr h="370840">
                <a:tc>
                  <a:txBody>
                    <a:bodyPr/>
                    <a:lstStyle/>
                    <a:p>
                      <a:r>
                        <a:rPr lang="zh-CN" altLang="en-US" dirty="0"/>
                        <a:t>基于图模型和卷积神经网络的语义分割理论（文本）</a:t>
                      </a:r>
                      <a:endParaRPr lang="zh-HK" altLang="en-US" dirty="0"/>
                    </a:p>
                  </a:txBody>
                  <a:tcPr/>
                </a:tc>
                <a:extLst>
                  <a:ext uri="{0D108BD9-81ED-4DB2-BD59-A6C34878D82A}">
                    <a16:rowId xmlns:a16="http://schemas.microsoft.com/office/drawing/2014/main" val="2171163969"/>
                  </a:ext>
                </a:extLst>
              </a:tr>
              <a:tr h="370840">
                <a:tc>
                  <a:txBody>
                    <a:bodyPr/>
                    <a:lstStyle/>
                    <a:p>
                      <a:r>
                        <a:rPr lang="zh-CN" altLang="en-US" dirty="0"/>
                        <a:t>语义分割典型方法的改进措施和算法实现（代码）</a:t>
                      </a:r>
                      <a:endParaRPr lang="zh-HK" altLang="en-US" dirty="0"/>
                    </a:p>
                  </a:txBody>
                  <a:tcPr/>
                </a:tc>
                <a:extLst>
                  <a:ext uri="{0D108BD9-81ED-4DB2-BD59-A6C34878D82A}">
                    <a16:rowId xmlns:a16="http://schemas.microsoft.com/office/drawing/2014/main" val="1106282702"/>
                  </a:ext>
                </a:extLst>
              </a:tr>
              <a:tr h="370840">
                <a:tc>
                  <a:txBody>
                    <a:bodyPr/>
                    <a:lstStyle/>
                    <a:p>
                      <a:r>
                        <a:rPr lang="zh-CN" altLang="en-US" dirty="0"/>
                        <a:t>对以上设计方案的系统论证</a:t>
                      </a:r>
                      <a:r>
                        <a:rPr lang="en-US" altLang="zh-CN" dirty="0"/>
                        <a:t>+</a:t>
                      </a:r>
                      <a:r>
                        <a:rPr lang="zh-CN" altLang="en-US" dirty="0"/>
                        <a:t>整合</a:t>
                      </a:r>
                      <a:endParaRPr lang="zh-HK" altLang="en-US" dirty="0"/>
                    </a:p>
                  </a:txBody>
                  <a:tcPr/>
                </a:tc>
                <a:extLst>
                  <a:ext uri="{0D108BD9-81ED-4DB2-BD59-A6C34878D82A}">
                    <a16:rowId xmlns:a16="http://schemas.microsoft.com/office/drawing/2014/main" val="1601040787"/>
                  </a:ext>
                </a:extLst>
              </a:tr>
            </a:tbl>
          </a:graphicData>
        </a:graphic>
      </p:graphicFrame>
      <p:sp>
        <p:nvSpPr>
          <p:cNvPr id="31" name="文本框 30">
            <a:extLst>
              <a:ext uri="{FF2B5EF4-FFF2-40B4-BE49-F238E27FC236}">
                <a16:creationId xmlns:a16="http://schemas.microsoft.com/office/drawing/2014/main" id="{EDAA170A-ED5C-476E-9FC9-FEE190E64A57}"/>
              </a:ext>
            </a:extLst>
          </p:cNvPr>
          <p:cNvSpPr txBox="1"/>
          <p:nvPr/>
        </p:nvSpPr>
        <p:spPr>
          <a:xfrm>
            <a:off x="1368424" y="3244334"/>
            <a:ext cx="1633492" cy="369332"/>
          </a:xfrm>
          <a:prstGeom prst="rect">
            <a:avLst/>
          </a:prstGeom>
          <a:noFill/>
        </p:spPr>
        <p:txBody>
          <a:bodyPr wrap="square" rtlCol="0">
            <a:spAutoFit/>
          </a:bodyPr>
          <a:lstStyle/>
          <a:p>
            <a:r>
              <a:rPr lang="zh-CN" altLang="en-US" b="1" dirty="0"/>
              <a:t>最终呈现结果：</a:t>
            </a:r>
            <a:endParaRPr lang="zh-HK" altLang="en-US" b="1" dirty="0"/>
          </a:p>
        </p:txBody>
      </p:sp>
    </p:spTree>
    <p:extLst>
      <p:ext uri="{BB962C8B-B14F-4D97-AF65-F5344CB8AC3E}">
        <p14:creationId xmlns:p14="http://schemas.microsoft.com/office/powerpoint/2010/main" val="203065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810536" y="1272042"/>
            <a:ext cx="5419185" cy="895350"/>
          </a:xfrm>
        </p:spPr>
        <p:txBody>
          <a:bodyPr>
            <a:normAutofit/>
          </a:bodyPr>
          <a:lstStyle/>
          <a:p>
            <a:r>
              <a:rPr lang="zh-CN" altLang="en-US" sz="3200" dirty="0"/>
              <a:t>进度安排</a:t>
            </a:r>
          </a:p>
        </p:txBody>
      </p:sp>
      <p:sp>
        <p:nvSpPr>
          <p:cNvPr id="9" name="文本框 8">
            <a:extLst>
              <a:ext uri="{FF2B5EF4-FFF2-40B4-BE49-F238E27FC236}">
                <a16:creationId xmlns:a16="http://schemas.microsoft.com/office/drawing/2014/main" id="{04F69230-F3A6-4586-9371-A858F4763E9F}"/>
              </a:ext>
            </a:extLst>
          </p:cNvPr>
          <p:cNvSpPr txBox="1"/>
          <p:nvPr/>
        </p:nvSpPr>
        <p:spPr>
          <a:xfrm>
            <a:off x="96046" y="2749810"/>
            <a:ext cx="956005" cy="83121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2" name="图片 1">
            <a:extLst>
              <a:ext uri="{FF2B5EF4-FFF2-40B4-BE49-F238E27FC236}">
                <a16:creationId xmlns:a16="http://schemas.microsoft.com/office/drawing/2014/main" id="{4C587F39-C6D8-4F46-A6E2-8C633330F2D6}"/>
              </a:ext>
            </a:extLst>
          </p:cNvPr>
          <p:cNvPicPr>
            <a:picLocks noChangeAspect="1"/>
          </p:cNvPicPr>
          <p:nvPr/>
        </p:nvPicPr>
        <p:blipFill>
          <a:blip r:embed="rId3"/>
          <a:stretch>
            <a:fillRect/>
          </a:stretch>
        </p:blipFill>
        <p:spPr>
          <a:xfrm>
            <a:off x="2212116" y="1906331"/>
            <a:ext cx="8169348" cy="4017612"/>
          </a:xfrm>
          <a:prstGeom prst="rect">
            <a:avLst/>
          </a:prstGeom>
        </p:spPr>
      </p:pic>
    </p:spTree>
    <p:extLst>
      <p:ext uri="{BB962C8B-B14F-4D97-AF65-F5344CB8AC3E}">
        <p14:creationId xmlns:p14="http://schemas.microsoft.com/office/powerpoint/2010/main" val="242582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4"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zh-CN" altLang="en-US" dirty="0"/>
              <a:t>谢谢指导！</a:t>
            </a: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597920"/>
            <a:ext cx="10763206" cy="4186496"/>
            <a:chOff x="757282" y="1597920"/>
            <a:chExt cx="10763206" cy="418649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597920"/>
              <a:ext cx="10763206" cy="4186496"/>
              <a:chOff x="1175743" y="1597920"/>
              <a:chExt cx="10344745" cy="4186496"/>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3" y="159792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sz="3200" b="0" dirty="0">
                    <a:latin typeface="+mn-lt"/>
                    <a:ea typeface="+mn-ea"/>
                    <a:sym typeface="+mn-lt"/>
                  </a:rPr>
                  <a:t>研究主题</a:t>
                </a:r>
                <a:endParaRPr lang="en-US" altLang="zh-CN" sz="3200" b="0" dirty="0">
                  <a:latin typeface="+mn-lt"/>
                  <a:ea typeface="+mn-ea"/>
                  <a:sym typeface="+mn-lt"/>
                </a:endParaRPr>
              </a:p>
              <a:p>
                <a:pPr marL="342900" indent="-342900">
                  <a:lnSpc>
                    <a:spcPct val="150000"/>
                  </a:lnSpc>
                  <a:buFont typeface="+mj-lt"/>
                  <a:buAutoNum type="arabicPeriod"/>
                </a:pPr>
                <a:r>
                  <a:rPr lang="zh-CN" altLang="en-US" sz="3200" b="0" dirty="0">
                    <a:latin typeface="+mn-lt"/>
                    <a:ea typeface="+mn-ea"/>
                    <a:sym typeface="+mn-lt"/>
                  </a:rPr>
                  <a:t>目的及意义</a:t>
                </a:r>
                <a:endParaRPr lang="en-US" altLang="zh-CN" sz="3200" b="0" dirty="0">
                  <a:latin typeface="+mn-lt"/>
                  <a:ea typeface="+mn-ea"/>
                  <a:sym typeface="+mn-lt"/>
                </a:endParaRPr>
              </a:p>
              <a:p>
                <a:pPr marL="342900" indent="-342900">
                  <a:lnSpc>
                    <a:spcPct val="150000"/>
                  </a:lnSpc>
                  <a:buFont typeface="+mj-lt"/>
                  <a:buAutoNum type="arabicPeriod"/>
                </a:pPr>
                <a:r>
                  <a:rPr lang="zh-CN" altLang="en-US" sz="3200" b="0" dirty="0">
                    <a:latin typeface="+mn-lt"/>
                    <a:ea typeface="+mn-ea"/>
                    <a:sym typeface="+mn-lt"/>
                  </a:rPr>
                  <a:t>基本方法和论文元素</a:t>
                </a:r>
                <a:endParaRPr lang="en-US" altLang="zh-CN" sz="3200" b="0" dirty="0">
                  <a:latin typeface="+mn-lt"/>
                  <a:ea typeface="+mn-ea"/>
                  <a:sym typeface="+mn-lt"/>
                </a:endParaRPr>
              </a:p>
              <a:p>
                <a:pPr marL="342900" indent="-342900">
                  <a:lnSpc>
                    <a:spcPct val="150000"/>
                  </a:lnSpc>
                  <a:buFont typeface="+mj-lt"/>
                  <a:buAutoNum type="arabicPeriod"/>
                </a:pPr>
                <a:r>
                  <a:rPr lang="zh-CN" altLang="en-US" sz="3200" b="0" dirty="0">
                    <a:latin typeface="+mn-lt"/>
                    <a:ea typeface="+mn-ea"/>
                    <a:sym typeface="+mn-lt"/>
                  </a:rPr>
                  <a:t>进度安排</a:t>
                </a:r>
                <a:endParaRPr lang="en-US" altLang="zh-CN" sz="3200"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t>研究主题：</a:t>
            </a:r>
          </a:p>
        </p:txBody>
      </p:sp>
      <p:sp>
        <p:nvSpPr>
          <p:cNvPr id="6" name="文本占位符 5"/>
          <p:cNvSpPr>
            <a:spLocks noGrp="1"/>
          </p:cNvSpPr>
          <p:nvPr>
            <p:ph type="body" idx="1"/>
          </p:nvPr>
        </p:nvSpPr>
        <p:spPr>
          <a:xfrm>
            <a:off x="669925" y="3130048"/>
            <a:ext cx="5419185" cy="1015623"/>
          </a:xfrm>
        </p:spPr>
        <p:txBody>
          <a:bodyPr>
            <a:normAutofit/>
          </a:bodyPr>
          <a:lstStyle/>
          <a:p>
            <a:pPr lvl="0" algn="ctr"/>
            <a:r>
              <a:rPr lang="zh-CN" altLang="zh-HK" sz="2000" dirty="0"/>
              <a:t>基于图模型及卷积网络的</a:t>
            </a:r>
            <a:endParaRPr lang="en-US" altLang="zh-CN" sz="2000" dirty="0"/>
          </a:p>
          <a:p>
            <a:pPr lvl="0" algn="ctr"/>
            <a:r>
              <a:rPr lang="zh-CN" altLang="zh-HK" sz="2000" dirty="0"/>
              <a:t>图像语义分割</a:t>
            </a:r>
            <a:endParaRPr lang="zh-CN" altLang="en-US" sz="2000"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96046" y="2749810"/>
            <a:ext cx="956005" cy="83121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4098" name="Picture 2" descr="åå²å¾">
            <a:extLst>
              <a:ext uri="{FF2B5EF4-FFF2-40B4-BE49-F238E27FC236}">
                <a16:creationId xmlns:a16="http://schemas.microsoft.com/office/drawing/2014/main" id="{76AED8BF-8217-414D-BF87-A57A0C616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409" y="1047749"/>
            <a:ext cx="3311095" cy="211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利用卷积神经网络的图像语义分割流程模拟</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组合 4">
            <a:extLst>
              <a:ext uri="{FF2B5EF4-FFF2-40B4-BE49-F238E27FC236}">
                <a16:creationId xmlns:a16="http://schemas.microsoft.com/office/drawing/2014/main" id="{77918F76-9592-41E8-8F8B-A792453F2EDD}"/>
              </a:ext>
            </a:extLst>
          </p:cNvPr>
          <p:cNvGrpSpPr/>
          <p:nvPr/>
        </p:nvGrpSpPr>
        <p:grpSpPr>
          <a:xfrm>
            <a:off x="1260519" y="3429000"/>
            <a:ext cx="9462122" cy="1111865"/>
            <a:chOff x="908699" y="2851190"/>
            <a:chExt cx="9462122" cy="1111865"/>
          </a:xfrm>
        </p:grpSpPr>
        <p:grpSp>
          <p:nvGrpSpPr>
            <p:cNvPr id="6" name="组合 5">
              <a:extLst>
                <a:ext uri="{FF2B5EF4-FFF2-40B4-BE49-F238E27FC236}">
                  <a16:creationId xmlns:a16="http://schemas.microsoft.com/office/drawing/2014/main" id="{1EACE57A-DB29-4FE6-A7E3-77E9DEFFCA59}"/>
                </a:ext>
              </a:extLst>
            </p:cNvPr>
            <p:cNvGrpSpPr/>
            <p:nvPr/>
          </p:nvGrpSpPr>
          <p:grpSpPr>
            <a:xfrm>
              <a:off x="9022081" y="2894944"/>
              <a:ext cx="1348740" cy="1068111"/>
              <a:chOff x="8907782" y="2811779"/>
              <a:chExt cx="1348740" cy="1068111"/>
            </a:xfrm>
          </p:grpSpPr>
          <p:sp>
            <p:nvSpPr>
              <p:cNvPr id="23" name="矩形: 圆角 22">
                <a:extLst>
                  <a:ext uri="{FF2B5EF4-FFF2-40B4-BE49-F238E27FC236}">
                    <a16:creationId xmlns:a16="http://schemas.microsoft.com/office/drawing/2014/main" id="{CA3D5ED6-9FDA-4C36-9FDA-7DBD969B92CB}"/>
                  </a:ext>
                </a:extLst>
              </p:cNvPr>
              <p:cNvSpPr/>
              <p:nvPr/>
            </p:nvSpPr>
            <p:spPr>
              <a:xfrm>
                <a:off x="8907782" y="2811779"/>
                <a:ext cx="1348740" cy="9233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a:extLst>
                  <a:ext uri="{FF2B5EF4-FFF2-40B4-BE49-F238E27FC236}">
                    <a16:creationId xmlns:a16="http://schemas.microsoft.com/office/drawing/2014/main" id="{91E0B428-9C3E-4F63-8638-74D7C0AD5277}"/>
                  </a:ext>
                </a:extLst>
              </p:cNvPr>
              <p:cNvSpPr txBox="1"/>
              <p:nvPr/>
            </p:nvSpPr>
            <p:spPr>
              <a:xfrm>
                <a:off x="9029702" y="2956560"/>
                <a:ext cx="1173480" cy="923330"/>
              </a:xfrm>
              <a:prstGeom prst="rect">
                <a:avLst/>
              </a:prstGeom>
              <a:noFill/>
            </p:spPr>
            <p:txBody>
              <a:bodyPr wrap="square" rtlCol="0">
                <a:spAutoFit/>
              </a:bodyPr>
              <a:lstStyle/>
              <a:p>
                <a:r>
                  <a:rPr lang="zh-CN" altLang="zh-HK" dirty="0"/>
                  <a:t>增强得到物体轮廓</a:t>
                </a:r>
                <a:endParaRPr lang="zh-TW" altLang="zh-HK" dirty="0"/>
              </a:p>
              <a:p>
                <a:endParaRPr lang="zh-HK" altLang="en-US" dirty="0"/>
              </a:p>
            </p:txBody>
          </p:sp>
        </p:grpSp>
        <p:grpSp>
          <p:nvGrpSpPr>
            <p:cNvPr id="7" name="组合 6">
              <a:extLst>
                <a:ext uri="{FF2B5EF4-FFF2-40B4-BE49-F238E27FC236}">
                  <a16:creationId xmlns:a16="http://schemas.microsoft.com/office/drawing/2014/main" id="{A0AEB3FB-8940-47AF-8B62-C99417806D81}"/>
                </a:ext>
              </a:extLst>
            </p:cNvPr>
            <p:cNvGrpSpPr/>
            <p:nvPr/>
          </p:nvGrpSpPr>
          <p:grpSpPr>
            <a:xfrm>
              <a:off x="6640825" y="2858809"/>
              <a:ext cx="2007878" cy="1028700"/>
              <a:chOff x="6785606" y="2819400"/>
              <a:chExt cx="2007878" cy="1028700"/>
            </a:xfrm>
          </p:grpSpPr>
          <p:sp>
            <p:nvSpPr>
              <p:cNvPr id="21" name="矩形: 圆角 20">
                <a:extLst>
                  <a:ext uri="{FF2B5EF4-FFF2-40B4-BE49-F238E27FC236}">
                    <a16:creationId xmlns:a16="http://schemas.microsoft.com/office/drawing/2014/main" id="{87D81DB0-EEBB-40EA-B19D-7CA1B21BF55A}"/>
                  </a:ext>
                </a:extLst>
              </p:cNvPr>
              <p:cNvSpPr/>
              <p:nvPr/>
            </p:nvSpPr>
            <p:spPr>
              <a:xfrm>
                <a:off x="6785606" y="2819400"/>
                <a:ext cx="2007878" cy="10287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a:extLst>
                  <a:ext uri="{FF2B5EF4-FFF2-40B4-BE49-F238E27FC236}">
                    <a16:creationId xmlns:a16="http://schemas.microsoft.com/office/drawing/2014/main" id="{56363A81-A63F-41D6-87BD-8AD988AF4358}"/>
                  </a:ext>
                </a:extLst>
              </p:cNvPr>
              <p:cNvSpPr txBox="1"/>
              <p:nvPr/>
            </p:nvSpPr>
            <p:spPr>
              <a:xfrm>
                <a:off x="6878953" y="3002964"/>
                <a:ext cx="1821183" cy="646331"/>
              </a:xfrm>
              <a:prstGeom prst="rect">
                <a:avLst/>
              </a:prstGeom>
              <a:noFill/>
            </p:spPr>
            <p:txBody>
              <a:bodyPr wrap="square" rtlCol="0">
                <a:spAutoFit/>
              </a:bodyPr>
              <a:lstStyle/>
              <a:p>
                <a:pPr algn="ctr"/>
                <a:r>
                  <a:rPr lang="zh-CN" altLang="zh-HK" dirty="0"/>
                  <a:t>根据特征对每个区域进行分</a:t>
                </a:r>
                <a:r>
                  <a:rPr lang="zh-CN" altLang="en-US" dirty="0"/>
                  <a:t>类</a:t>
                </a:r>
                <a:endParaRPr lang="zh-HK" altLang="en-US" dirty="0"/>
              </a:p>
            </p:txBody>
          </p:sp>
        </p:grpSp>
        <p:grpSp>
          <p:nvGrpSpPr>
            <p:cNvPr id="8" name="组合 7">
              <a:extLst>
                <a:ext uri="{FF2B5EF4-FFF2-40B4-BE49-F238E27FC236}">
                  <a16:creationId xmlns:a16="http://schemas.microsoft.com/office/drawing/2014/main" id="{1F903F39-82D7-4699-8078-81BA654FF4C6}"/>
                </a:ext>
              </a:extLst>
            </p:cNvPr>
            <p:cNvGrpSpPr/>
            <p:nvPr/>
          </p:nvGrpSpPr>
          <p:grpSpPr>
            <a:xfrm>
              <a:off x="4354826" y="2851190"/>
              <a:ext cx="1912621" cy="1028700"/>
              <a:chOff x="4785356" y="2811780"/>
              <a:chExt cx="1912621" cy="1028700"/>
            </a:xfrm>
          </p:grpSpPr>
          <p:sp>
            <p:nvSpPr>
              <p:cNvPr id="19" name="矩形: 圆角 18">
                <a:extLst>
                  <a:ext uri="{FF2B5EF4-FFF2-40B4-BE49-F238E27FC236}">
                    <a16:creationId xmlns:a16="http://schemas.microsoft.com/office/drawing/2014/main" id="{D8EAC83A-2E9B-42A7-B84F-3C1FA45776E8}"/>
                  </a:ext>
                </a:extLst>
              </p:cNvPr>
              <p:cNvSpPr/>
              <p:nvPr/>
            </p:nvSpPr>
            <p:spPr>
              <a:xfrm>
                <a:off x="4785356" y="2811780"/>
                <a:ext cx="1905000" cy="10287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a:extLst>
                  <a:ext uri="{FF2B5EF4-FFF2-40B4-BE49-F238E27FC236}">
                    <a16:creationId xmlns:a16="http://schemas.microsoft.com/office/drawing/2014/main" id="{8A1B24D7-798E-4B54-ABAB-7FD212DA231D}"/>
                  </a:ext>
                </a:extLst>
              </p:cNvPr>
              <p:cNvSpPr txBox="1"/>
              <p:nvPr/>
            </p:nvSpPr>
            <p:spPr>
              <a:xfrm>
                <a:off x="4792978" y="3010584"/>
                <a:ext cx="1904999" cy="646331"/>
              </a:xfrm>
              <a:prstGeom prst="rect">
                <a:avLst/>
              </a:prstGeom>
              <a:noFill/>
            </p:spPr>
            <p:txBody>
              <a:bodyPr wrap="square" rtlCol="0">
                <a:spAutoFit/>
              </a:bodyPr>
              <a:lstStyle/>
              <a:p>
                <a:pPr algn="ctr"/>
                <a:r>
                  <a:rPr lang="zh-CN" altLang="zh-HK" dirty="0"/>
                  <a:t>利用卷积神经网络来提取特征</a:t>
                </a:r>
                <a:endParaRPr lang="zh-HK" altLang="en-US" dirty="0"/>
              </a:p>
            </p:txBody>
          </p:sp>
        </p:grpSp>
        <p:grpSp>
          <p:nvGrpSpPr>
            <p:cNvPr id="9" name="组合 8">
              <a:extLst>
                <a:ext uri="{FF2B5EF4-FFF2-40B4-BE49-F238E27FC236}">
                  <a16:creationId xmlns:a16="http://schemas.microsoft.com/office/drawing/2014/main" id="{C549F8CD-276B-438F-9FBE-AC772A159A96}"/>
                </a:ext>
              </a:extLst>
            </p:cNvPr>
            <p:cNvGrpSpPr/>
            <p:nvPr/>
          </p:nvGrpSpPr>
          <p:grpSpPr>
            <a:xfrm>
              <a:off x="2442206" y="2876551"/>
              <a:ext cx="1386840" cy="1028700"/>
              <a:chOff x="2994660" y="2819400"/>
              <a:chExt cx="1386840" cy="1028700"/>
            </a:xfrm>
          </p:grpSpPr>
          <p:sp>
            <p:nvSpPr>
              <p:cNvPr id="17" name="矩形: 圆角 16">
                <a:extLst>
                  <a:ext uri="{FF2B5EF4-FFF2-40B4-BE49-F238E27FC236}">
                    <a16:creationId xmlns:a16="http://schemas.microsoft.com/office/drawing/2014/main" id="{451469B9-67FD-4890-BECB-0109DF183F17}"/>
                  </a:ext>
                </a:extLst>
              </p:cNvPr>
              <p:cNvSpPr/>
              <p:nvPr/>
            </p:nvSpPr>
            <p:spPr>
              <a:xfrm>
                <a:off x="2994660" y="2819400"/>
                <a:ext cx="1386840" cy="10287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文本框 17">
                <a:extLst>
                  <a:ext uri="{FF2B5EF4-FFF2-40B4-BE49-F238E27FC236}">
                    <a16:creationId xmlns:a16="http://schemas.microsoft.com/office/drawing/2014/main" id="{D2BDC7CD-3E9A-4D98-AF40-840C32D8C4B7}"/>
                  </a:ext>
                </a:extLst>
              </p:cNvPr>
              <p:cNvSpPr txBox="1"/>
              <p:nvPr/>
            </p:nvSpPr>
            <p:spPr>
              <a:xfrm>
                <a:off x="3162302" y="3002964"/>
                <a:ext cx="1219198" cy="646331"/>
              </a:xfrm>
              <a:prstGeom prst="rect">
                <a:avLst/>
              </a:prstGeom>
              <a:noFill/>
            </p:spPr>
            <p:txBody>
              <a:bodyPr wrap="square" rtlCol="0">
                <a:spAutoFit/>
              </a:bodyPr>
              <a:lstStyle/>
              <a:p>
                <a:r>
                  <a:rPr lang="zh-CN" altLang="zh-HK" dirty="0"/>
                  <a:t>生成多个图片区域</a:t>
                </a:r>
                <a:endParaRPr lang="zh-HK" altLang="en-US" dirty="0"/>
              </a:p>
            </p:txBody>
          </p:sp>
        </p:grpSp>
        <p:grpSp>
          <p:nvGrpSpPr>
            <p:cNvPr id="10" name="组合 9">
              <a:extLst>
                <a:ext uri="{FF2B5EF4-FFF2-40B4-BE49-F238E27FC236}">
                  <a16:creationId xmlns:a16="http://schemas.microsoft.com/office/drawing/2014/main" id="{170AC817-F4A4-40B6-AA5E-E60335A99025}"/>
                </a:ext>
              </a:extLst>
            </p:cNvPr>
            <p:cNvGrpSpPr/>
            <p:nvPr/>
          </p:nvGrpSpPr>
          <p:grpSpPr>
            <a:xfrm>
              <a:off x="908699" y="2956560"/>
              <a:ext cx="1215381" cy="883920"/>
              <a:chOff x="1323979" y="2891789"/>
              <a:chExt cx="1215381" cy="883920"/>
            </a:xfrm>
          </p:grpSpPr>
          <p:sp>
            <p:nvSpPr>
              <p:cNvPr id="15" name="矩形: 圆角 14">
                <a:extLst>
                  <a:ext uri="{FF2B5EF4-FFF2-40B4-BE49-F238E27FC236}">
                    <a16:creationId xmlns:a16="http://schemas.microsoft.com/office/drawing/2014/main" id="{93F3B1FE-6535-41E4-BCC2-725C68B845FB}"/>
                  </a:ext>
                </a:extLst>
              </p:cNvPr>
              <p:cNvSpPr/>
              <p:nvPr/>
            </p:nvSpPr>
            <p:spPr>
              <a:xfrm>
                <a:off x="1323979" y="2891789"/>
                <a:ext cx="1215381" cy="8839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文本框 15">
                <a:extLst>
                  <a:ext uri="{FF2B5EF4-FFF2-40B4-BE49-F238E27FC236}">
                    <a16:creationId xmlns:a16="http://schemas.microsoft.com/office/drawing/2014/main" id="{B9583FE0-6394-4095-AC5F-40A7F0FF8990}"/>
                  </a:ext>
                </a:extLst>
              </p:cNvPr>
              <p:cNvSpPr txBox="1"/>
              <p:nvPr/>
            </p:nvSpPr>
            <p:spPr>
              <a:xfrm>
                <a:off x="1344931" y="3141464"/>
                <a:ext cx="1173478" cy="369332"/>
              </a:xfrm>
              <a:prstGeom prst="rect">
                <a:avLst/>
              </a:prstGeom>
              <a:noFill/>
            </p:spPr>
            <p:txBody>
              <a:bodyPr wrap="square" rtlCol="0">
                <a:spAutoFit/>
              </a:bodyPr>
              <a:lstStyle/>
              <a:p>
                <a:r>
                  <a:rPr lang="zh-CN" altLang="en-US" dirty="0"/>
                  <a:t>输入图片</a:t>
                </a:r>
                <a:endParaRPr lang="zh-HK" altLang="en-US" dirty="0"/>
              </a:p>
            </p:txBody>
          </p:sp>
        </p:grpSp>
        <p:cxnSp>
          <p:nvCxnSpPr>
            <p:cNvPr id="11" name="直接箭头连接符 10">
              <a:extLst>
                <a:ext uri="{FF2B5EF4-FFF2-40B4-BE49-F238E27FC236}">
                  <a16:creationId xmlns:a16="http://schemas.microsoft.com/office/drawing/2014/main" id="{3A815A2D-3224-4780-97AC-0EFACE5AE571}"/>
                </a:ext>
              </a:extLst>
            </p:cNvPr>
            <p:cNvCxnSpPr>
              <a:stCxn id="15" idx="3"/>
              <a:endCxn id="17" idx="1"/>
            </p:cNvCxnSpPr>
            <p:nvPr/>
          </p:nvCxnSpPr>
          <p:spPr>
            <a:xfrm flipV="1">
              <a:off x="2124080" y="3390901"/>
              <a:ext cx="318126" cy="7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83311BA6-C422-4016-B16F-E238C3519409}"/>
                </a:ext>
              </a:extLst>
            </p:cNvPr>
            <p:cNvCxnSpPr>
              <a:stCxn id="18" idx="3"/>
              <a:endCxn id="20" idx="1"/>
            </p:cNvCxnSpPr>
            <p:nvPr/>
          </p:nvCxnSpPr>
          <p:spPr>
            <a:xfrm flipV="1">
              <a:off x="3829046" y="3373160"/>
              <a:ext cx="533402" cy="10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DE5A04D1-CD3A-433C-81E7-E9C3DA386237}"/>
                </a:ext>
              </a:extLst>
            </p:cNvPr>
            <p:cNvCxnSpPr>
              <a:stCxn id="20" idx="3"/>
              <a:endCxn id="21" idx="1"/>
            </p:cNvCxnSpPr>
            <p:nvPr/>
          </p:nvCxnSpPr>
          <p:spPr>
            <a:xfrm flipV="1">
              <a:off x="6267447" y="3373159"/>
              <a:ext cx="3733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4D78D221-02B3-43C8-8A1F-47E22D914A2C}"/>
                </a:ext>
              </a:extLst>
            </p:cNvPr>
            <p:cNvCxnSpPr>
              <a:stCxn id="21" idx="3"/>
              <a:endCxn id="23" idx="1"/>
            </p:cNvCxnSpPr>
            <p:nvPr/>
          </p:nvCxnSpPr>
          <p:spPr>
            <a:xfrm flipV="1">
              <a:off x="8648703" y="3356610"/>
              <a:ext cx="373378" cy="16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5" name="图片 24">
            <a:extLst>
              <a:ext uri="{FF2B5EF4-FFF2-40B4-BE49-F238E27FC236}">
                <a16:creationId xmlns:a16="http://schemas.microsoft.com/office/drawing/2014/main" id="{F1902726-D093-4FBC-928D-C390866EA4C6}"/>
              </a:ext>
            </a:extLst>
          </p:cNvPr>
          <p:cNvPicPr>
            <a:picLocks noChangeAspect="1"/>
          </p:cNvPicPr>
          <p:nvPr/>
        </p:nvPicPr>
        <p:blipFill>
          <a:blip r:embed="rId3"/>
          <a:stretch>
            <a:fillRect/>
          </a:stretch>
        </p:blipFill>
        <p:spPr>
          <a:xfrm>
            <a:off x="828361" y="2635749"/>
            <a:ext cx="10991850" cy="2638425"/>
          </a:xfrm>
          <a:prstGeom prst="rect">
            <a:avLst/>
          </a:prstGeom>
        </p:spPr>
      </p:pic>
    </p:spTree>
    <p:extLst>
      <p:ext uri="{BB962C8B-B14F-4D97-AF65-F5344CB8AC3E}">
        <p14:creationId xmlns:p14="http://schemas.microsoft.com/office/powerpoint/2010/main" val="341345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t>目的及意义</a:t>
            </a:r>
          </a:p>
        </p:txBody>
      </p:sp>
      <p:sp>
        <p:nvSpPr>
          <p:cNvPr id="9" name="文本框 8">
            <a:extLst>
              <a:ext uri="{FF2B5EF4-FFF2-40B4-BE49-F238E27FC236}">
                <a16:creationId xmlns:a16="http://schemas.microsoft.com/office/drawing/2014/main" id="{04F69230-F3A6-4586-9371-A858F4763E9F}"/>
              </a:ext>
            </a:extLst>
          </p:cNvPr>
          <p:cNvSpPr txBox="1"/>
          <p:nvPr/>
        </p:nvSpPr>
        <p:spPr>
          <a:xfrm>
            <a:off x="96046" y="2749810"/>
            <a:ext cx="956005" cy="83121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D695AA30-2C27-4D67-A67F-C8EEFAB77800}"/>
              </a:ext>
            </a:extLst>
          </p:cNvPr>
          <p:cNvSpPr txBox="1"/>
          <p:nvPr/>
        </p:nvSpPr>
        <p:spPr>
          <a:xfrm>
            <a:off x="4960620" y="1955477"/>
            <a:ext cx="2019300" cy="461665"/>
          </a:xfrm>
          <a:prstGeom prst="rect">
            <a:avLst/>
          </a:prstGeom>
          <a:noFill/>
        </p:spPr>
        <p:txBody>
          <a:bodyPr wrap="square" rtlCol="0">
            <a:spAutoFit/>
          </a:bodyPr>
          <a:lstStyle/>
          <a:p>
            <a:r>
              <a:rPr lang="zh-CN" altLang="en-US" sz="2400" dirty="0"/>
              <a:t>图像解析</a:t>
            </a:r>
            <a:endParaRPr lang="zh-HK" altLang="en-US" sz="2400" dirty="0"/>
          </a:p>
        </p:txBody>
      </p:sp>
      <p:sp>
        <p:nvSpPr>
          <p:cNvPr id="10" name="文本框 9">
            <a:extLst>
              <a:ext uri="{FF2B5EF4-FFF2-40B4-BE49-F238E27FC236}">
                <a16:creationId xmlns:a16="http://schemas.microsoft.com/office/drawing/2014/main" id="{906633AB-F08B-496F-8F52-C186048735FE}"/>
              </a:ext>
            </a:extLst>
          </p:cNvPr>
          <p:cNvSpPr txBox="1"/>
          <p:nvPr/>
        </p:nvSpPr>
        <p:spPr>
          <a:xfrm>
            <a:off x="4960620" y="2934582"/>
            <a:ext cx="2019300" cy="461665"/>
          </a:xfrm>
          <a:prstGeom prst="rect">
            <a:avLst/>
          </a:prstGeom>
          <a:noFill/>
        </p:spPr>
        <p:txBody>
          <a:bodyPr wrap="square" rtlCol="0">
            <a:spAutoFit/>
          </a:bodyPr>
          <a:lstStyle/>
          <a:p>
            <a:r>
              <a:rPr lang="zh-CN" altLang="en-US" sz="2400" dirty="0"/>
              <a:t>场景理解</a:t>
            </a:r>
            <a:endParaRPr lang="zh-HK" altLang="en-US" sz="2400" dirty="0"/>
          </a:p>
        </p:txBody>
      </p:sp>
      <p:sp>
        <p:nvSpPr>
          <p:cNvPr id="8" name="文本框 7">
            <a:extLst>
              <a:ext uri="{FF2B5EF4-FFF2-40B4-BE49-F238E27FC236}">
                <a16:creationId xmlns:a16="http://schemas.microsoft.com/office/drawing/2014/main" id="{F040ECBE-5707-4269-AA76-DEFD2410652B}"/>
              </a:ext>
            </a:extLst>
          </p:cNvPr>
          <p:cNvSpPr txBox="1"/>
          <p:nvPr/>
        </p:nvSpPr>
        <p:spPr>
          <a:xfrm>
            <a:off x="7760330" y="2437080"/>
            <a:ext cx="2400300" cy="584775"/>
          </a:xfrm>
          <a:prstGeom prst="rect">
            <a:avLst/>
          </a:prstGeom>
          <a:noFill/>
        </p:spPr>
        <p:txBody>
          <a:bodyPr wrap="square" rtlCol="0">
            <a:spAutoFit/>
          </a:bodyPr>
          <a:lstStyle/>
          <a:p>
            <a:r>
              <a:rPr lang="zh-CN" altLang="en-US" sz="3200" b="1" dirty="0"/>
              <a:t>计算机视觉</a:t>
            </a:r>
            <a:endParaRPr lang="zh-HK" altLang="en-US" sz="3200" b="1" dirty="0"/>
          </a:p>
        </p:txBody>
      </p:sp>
      <p:sp>
        <p:nvSpPr>
          <p:cNvPr id="11" name="箭头: 右 10">
            <a:extLst>
              <a:ext uri="{FF2B5EF4-FFF2-40B4-BE49-F238E27FC236}">
                <a16:creationId xmlns:a16="http://schemas.microsoft.com/office/drawing/2014/main" id="{9D65E928-8DE0-4E33-8187-B70A015576F9}"/>
              </a:ext>
            </a:extLst>
          </p:cNvPr>
          <p:cNvSpPr/>
          <p:nvPr/>
        </p:nvSpPr>
        <p:spPr>
          <a:xfrm>
            <a:off x="6522720" y="2523373"/>
            <a:ext cx="1193138"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5" name="AutoShape 4" descr="è¿éåå¾çæè¿°">
            <a:extLst>
              <a:ext uri="{FF2B5EF4-FFF2-40B4-BE49-F238E27FC236}">
                <a16:creationId xmlns:a16="http://schemas.microsoft.com/office/drawing/2014/main" id="{4F826966-C606-459B-8DC1-6991BC3F9B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HK" altLang="en-US"/>
          </a:p>
        </p:txBody>
      </p:sp>
      <p:grpSp>
        <p:nvGrpSpPr>
          <p:cNvPr id="18" name="组合 17">
            <a:extLst>
              <a:ext uri="{FF2B5EF4-FFF2-40B4-BE49-F238E27FC236}">
                <a16:creationId xmlns:a16="http://schemas.microsoft.com/office/drawing/2014/main" id="{69C6BA45-F9BF-45F4-9D72-EF379D5B9F87}"/>
              </a:ext>
            </a:extLst>
          </p:cNvPr>
          <p:cNvGrpSpPr/>
          <p:nvPr/>
        </p:nvGrpSpPr>
        <p:grpSpPr>
          <a:xfrm>
            <a:off x="777439" y="524071"/>
            <a:ext cx="4380300" cy="2862811"/>
            <a:chOff x="444169" y="568343"/>
            <a:chExt cx="4602480" cy="3254165"/>
          </a:xfrm>
        </p:grpSpPr>
        <p:pic>
          <p:nvPicPr>
            <p:cNvPr id="19" name="Picture 2" descr="https://ss0.baidu.com/6ONWsjip0QIZ8tyhnq/it/u=1263022092,68207986&amp;fm=173&amp;app=49&amp;f=JPEG?w=640&amp;h=456&amp;s=8FA0EC03D22604AB8EB0E1D2030060A3">
              <a:extLst>
                <a:ext uri="{FF2B5EF4-FFF2-40B4-BE49-F238E27FC236}">
                  <a16:creationId xmlns:a16="http://schemas.microsoft.com/office/drawing/2014/main" id="{26859AEC-09D0-4274-8F00-28B37EB761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42"/>
            <a:stretch/>
          </p:blipFill>
          <p:spPr bwMode="auto">
            <a:xfrm>
              <a:off x="444169" y="751223"/>
              <a:ext cx="4602480" cy="307128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9E191C39-3BB1-40CF-BC9E-4C239911B4D2}"/>
                </a:ext>
              </a:extLst>
            </p:cNvPr>
            <p:cNvSpPr txBox="1"/>
            <p:nvPr/>
          </p:nvSpPr>
          <p:spPr>
            <a:xfrm>
              <a:off x="2221603" y="568343"/>
              <a:ext cx="2522834" cy="365760"/>
            </a:xfrm>
            <a:prstGeom prst="rect">
              <a:avLst/>
            </a:prstGeom>
            <a:noFill/>
          </p:spPr>
          <p:txBody>
            <a:bodyPr wrap="square" rtlCol="0">
              <a:spAutoFit/>
            </a:bodyPr>
            <a:lstStyle/>
            <a:p>
              <a:r>
                <a:rPr lang="zh-CN" altLang="en-US" dirty="0"/>
                <a:t>人脸识别</a:t>
              </a:r>
              <a:endParaRPr lang="zh-HK" altLang="en-US" dirty="0"/>
            </a:p>
          </p:txBody>
        </p:sp>
      </p:grpSp>
      <p:grpSp>
        <p:nvGrpSpPr>
          <p:cNvPr id="17" name="组合 16">
            <a:extLst>
              <a:ext uri="{FF2B5EF4-FFF2-40B4-BE49-F238E27FC236}">
                <a16:creationId xmlns:a16="http://schemas.microsoft.com/office/drawing/2014/main" id="{91B568D9-51AD-482B-A260-DC15E6929AC1}"/>
              </a:ext>
            </a:extLst>
          </p:cNvPr>
          <p:cNvGrpSpPr/>
          <p:nvPr/>
        </p:nvGrpSpPr>
        <p:grpSpPr>
          <a:xfrm>
            <a:off x="6324881" y="473660"/>
            <a:ext cx="4856085" cy="2955340"/>
            <a:chOff x="6522720" y="348878"/>
            <a:chExt cx="5497645" cy="3298920"/>
          </a:xfrm>
        </p:grpSpPr>
        <p:pic>
          <p:nvPicPr>
            <p:cNvPr id="4104" name="Picture 8" descr="è¿éåå¾çæè¿°">
              <a:extLst>
                <a:ext uri="{FF2B5EF4-FFF2-40B4-BE49-F238E27FC236}">
                  <a16:creationId xmlns:a16="http://schemas.microsoft.com/office/drawing/2014/main" id="{745E41B4-689E-490E-BD06-8ACD0AB16B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2720" y="967561"/>
              <a:ext cx="5228403" cy="2680237"/>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BFF4938D-427F-488E-AB52-20C564AB2008}"/>
                </a:ext>
              </a:extLst>
            </p:cNvPr>
            <p:cNvSpPr txBox="1"/>
            <p:nvPr/>
          </p:nvSpPr>
          <p:spPr>
            <a:xfrm>
              <a:off x="8691239" y="348878"/>
              <a:ext cx="3329126" cy="369332"/>
            </a:xfrm>
            <a:prstGeom prst="rect">
              <a:avLst/>
            </a:prstGeom>
            <a:noFill/>
          </p:spPr>
          <p:txBody>
            <a:bodyPr wrap="square" rtlCol="0">
              <a:spAutoFit/>
            </a:bodyPr>
            <a:lstStyle/>
            <a:p>
              <a:r>
                <a:rPr lang="zh-CN" altLang="en-US" dirty="0"/>
                <a:t>图像问答</a:t>
              </a:r>
              <a:endParaRPr lang="zh-HK" altLang="en-US" dirty="0"/>
            </a:p>
          </p:txBody>
        </p:sp>
      </p:grpSp>
      <p:grpSp>
        <p:nvGrpSpPr>
          <p:cNvPr id="22" name="组合 21">
            <a:extLst>
              <a:ext uri="{FF2B5EF4-FFF2-40B4-BE49-F238E27FC236}">
                <a16:creationId xmlns:a16="http://schemas.microsoft.com/office/drawing/2014/main" id="{87EF2B02-8A75-4C61-810F-5107FD56905D}"/>
              </a:ext>
            </a:extLst>
          </p:cNvPr>
          <p:cNvGrpSpPr/>
          <p:nvPr/>
        </p:nvGrpSpPr>
        <p:grpSpPr>
          <a:xfrm>
            <a:off x="697536" y="3578952"/>
            <a:ext cx="4540105" cy="2642090"/>
            <a:chOff x="697536" y="3578952"/>
            <a:chExt cx="4540105" cy="2642090"/>
          </a:xfrm>
        </p:grpSpPr>
        <p:pic>
          <p:nvPicPr>
            <p:cNvPr id="4106" name="Picture 10" descr="è¿éåå¾çæè¿°">
              <a:extLst>
                <a:ext uri="{FF2B5EF4-FFF2-40B4-BE49-F238E27FC236}">
                  <a16:creationId xmlns:a16="http://schemas.microsoft.com/office/drawing/2014/main" id="{F66C3289-6BCF-4114-A714-AE7860FC10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536" y="3954486"/>
              <a:ext cx="4540105" cy="226655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50E9C161-76A3-4589-A03D-A0FFD32EDB5E}"/>
                </a:ext>
              </a:extLst>
            </p:cNvPr>
            <p:cNvSpPr txBox="1"/>
            <p:nvPr/>
          </p:nvSpPr>
          <p:spPr>
            <a:xfrm>
              <a:off x="2376875" y="3578952"/>
              <a:ext cx="2698812" cy="369332"/>
            </a:xfrm>
            <a:prstGeom prst="rect">
              <a:avLst/>
            </a:prstGeom>
            <a:noFill/>
          </p:spPr>
          <p:txBody>
            <a:bodyPr wrap="square" rtlCol="0">
              <a:spAutoFit/>
            </a:bodyPr>
            <a:lstStyle/>
            <a:p>
              <a:r>
                <a:rPr lang="zh-CN" altLang="en-US" dirty="0"/>
                <a:t>三维重建</a:t>
              </a:r>
              <a:endParaRPr lang="zh-HK" altLang="en-US" dirty="0"/>
            </a:p>
          </p:txBody>
        </p:sp>
      </p:grpSp>
      <p:grpSp>
        <p:nvGrpSpPr>
          <p:cNvPr id="24" name="组合 23">
            <a:extLst>
              <a:ext uri="{FF2B5EF4-FFF2-40B4-BE49-F238E27FC236}">
                <a16:creationId xmlns:a16="http://schemas.microsoft.com/office/drawing/2014/main" id="{6EA57138-49F2-4D8D-AFD5-E16EF6FDDCB9}"/>
              </a:ext>
            </a:extLst>
          </p:cNvPr>
          <p:cNvGrpSpPr/>
          <p:nvPr/>
        </p:nvGrpSpPr>
        <p:grpSpPr>
          <a:xfrm>
            <a:off x="6522720" y="3580203"/>
            <a:ext cx="4541852" cy="2557072"/>
            <a:chOff x="6522720" y="3580203"/>
            <a:chExt cx="4541852" cy="2557072"/>
          </a:xfrm>
        </p:grpSpPr>
        <p:pic>
          <p:nvPicPr>
            <p:cNvPr id="4108" name="Picture 12" descr="http://5b0988e595225.cdn.sohucs.com/images/20180515/7f6d510cda5347aab2830bf8f56f1a30.jpeg">
              <a:extLst>
                <a:ext uri="{FF2B5EF4-FFF2-40B4-BE49-F238E27FC236}">
                  <a16:creationId xmlns:a16="http://schemas.microsoft.com/office/drawing/2014/main" id="{AE7AF367-17ED-4BF8-AB6A-E891380FB6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2720" y="4005128"/>
              <a:ext cx="4541852" cy="2132147"/>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0AC831CF-671D-48CC-852F-ADE310D67C5F}"/>
                </a:ext>
              </a:extLst>
            </p:cNvPr>
            <p:cNvSpPr txBox="1"/>
            <p:nvPr/>
          </p:nvSpPr>
          <p:spPr>
            <a:xfrm>
              <a:off x="8240340" y="3580203"/>
              <a:ext cx="1784412" cy="369332"/>
            </a:xfrm>
            <a:prstGeom prst="rect">
              <a:avLst/>
            </a:prstGeom>
            <a:noFill/>
          </p:spPr>
          <p:txBody>
            <a:bodyPr wrap="square" rtlCol="0">
              <a:spAutoFit/>
            </a:bodyPr>
            <a:lstStyle/>
            <a:p>
              <a:r>
                <a:rPr lang="zh-CN" altLang="en-US" dirty="0"/>
                <a:t>目标跟踪</a:t>
              </a:r>
              <a:endParaRPr lang="zh-HK" altLang="en-US" dirty="0"/>
            </a:p>
          </p:txBody>
        </p:sp>
      </p:grpSp>
    </p:spTree>
    <p:extLst>
      <p:ext uri="{BB962C8B-B14F-4D97-AF65-F5344CB8AC3E}">
        <p14:creationId xmlns:p14="http://schemas.microsoft.com/office/powerpoint/2010/main" val="109415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xit" presetSubtype="0" fill="hold" grpId="0" nodeType="withEffect" nodePh="1">
                                  <p:stCondLst>
                                    <p:cond delay="0"/>
                                  </p:stCondLst>
                                  <p:endCondLst>
                                    <p:cond evt="begin" delay="0">
                                      <p:tn val="35"/>
                                    </p:cond>
                                  </p:end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P spid="10" grpId="0"/>
      <p:bldP spid="10" grpId="1"/>
      <p:bldP spid="8" grpId="0"/>
      <p:bldP spid="8" grpId="1"/>
      <p:bldP spid="11" grpId="0" animBg="1"/>
      <p:bldP spid="11" grpId="1"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755135" y="2140143"/>
            <a:ext cx="5419185" cy="895350"/>
          </a:xfrm>
        </p:spPr>
        <p:txBody>
          <a:bodyPr>
            <a:normAutofit/>
          </a:bodyPr>
          <a:lstStyle/>
          <a:p>
            <a:r>
              <a:rPr lang="zh-CN" altLang="en-US" sz="3200" dirty="0"/>
              <a:t>基本方法及论文元素</a:t>
            </a:r>
          </a:p>
        </p:txBody>
      </p:sp>
      <p:grpSp>
        <p:nvGrpSpPr>
          <p:cNvPr id="21" name="组合 20">
            <a:extLst>
              <a:ext uri="{FF2B5EF4-FFF2-40B4-BE49-F238E27FC236}">
                <a16:creationId xmlns:a16="http://schemas.microsoft.com/office/drawing/2014/main" id="{71866E98-1607-4DD4-A7AE-06EBF5D13A34}"/>
              </a:ext>
            </a:extLst>
          </p:cNvPr>
          <p:cNvGrpSpPr/>
          <p:nvPr/>
        </p:nvGrpSpPr>
        <p:grpSpPr>
          <a:xfrm>
            <a:off x="1052051" y="646949"/>
            <a:ext cx="11139949" cy="6211051"/>
            <a:chOff x="832270" y="338872"/>
            <a:chExt cx="11359730" cy="6450913"/>
          </a:xfrm>
        </p:grpSpPr>
        <p:pic>
          <p:nvPicPr>
            <p:cNvPr id="5122" name="Picture 2" descr="6">
              <a:extLst>
                <a:ext uri="{FF2B5EF4-FFF2-40B4-BE49-F238E27FC236}">
                  <a16:creationId xmlns:a16="http://schemas.microsoft.com/office/drawing/2014/main" id="{20ABF3DF-8E7C-4008-82F8-C66E27581F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08" b="6311"/>
            <a:stretch/>
          </p:blipFill>
          <p:spPr bwMode="auto">
            <a:xfrm>
              <a:off x="1105167" y="338872"/>
              <a:ext cx="4873935" cy="327065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DC41274D-5E14-451F-ADB9-31249F832635}"/>
                </a:ext>
              </a:extLst>
            </p:cNvPr>
            <p:cNvPicPr>
              <a:picLocks noChangeAspect="1"/>
            </p:cNvPicPr>
            <p:nvPr/>
          </p:nvPicPr>
          <p:blipFill>
            <a:blip r:embed="rId4"/>
            <a:stretch>
              <a:fillRect/>
            </a:stretch>
          </p:blipFill>
          <p:spPr>
            <a:xfrm>
              <a:off x="832270" y="4533658"/>
              <a:ext cx="6573252" cy="1882176"/>
            </a:xfrm>
            <a:prstGeom prst="rect">
              <a:avLst/>
            </a:prstGeom>
          </p:spPr>
        </p:pic>
        <p:pic>
          <p:nvPicPr>
            <p:cNvPr id="8" name="图片 7">
              <a:extLst>
                <a:ext uri="{FF2B5EF4-FFF2-40B4-BE49-F238E27FC236}">
                  <a16:creationId xmlns:a16="http://schemas.microsoft.com/office/drawing/2014/main" id="{18CEF094-555C-4605-89D0-983B1C61DBCF}"/>
                </a:ext>
              </a:extLst>
            </p:cNvPr>
            <p:cNvPicPr>
              <a:picLocks noChangeAspect="1"/>
            </p:cNvPicPr>
            <p:nvPr/>
          </p:nvPicPr>
          <p:blipFill>
            <a:blip r:embed="rId5"/>
            <a:stretch>
              <a:fillRect/>
            </a:stretch>
          </p:blipFill>
          <p:spPr>
            <a:xfrm>
              <a:off x="7967856" y="4295595"/>
              <a:ext cx="4055327" cy="1962255"/>
            </a:xfrm>
            <a:prstGeom prst="rect">
              <a:avLst/>
            </a:prstGeom>
          </p:spPr>
        </p:pic>
        <p:pic>
          <p:nvPicPr>
            <p:cNvPr id="10" name="图片 9">
              <a:extLst>
                <a:ext uri="{FF2B5EF4-FFF2-40B4-BE49-F238E27FC236}">
                  <a16:creationId xmlns:a16="http://schemas.microsoft.com/office/drawing/2014/main" id="{34678FB6-575A-471F-9C28-BDD74CD5DB0B}"/>
                </a:ext>
              </a:extLst>
            </p:cNvPr>
            <p:cNvPicPr>
              <a:picLocks noChangeAspect="1"/>
            </p:cNvPicPr>
            <p:nvPr/>
          </p:nvPicPr>
          <p:blipFill rotWithShape="1">
            <a:blip r:embed="rId6"/>
            <a:srcRect t="-8646" b="8646"/>
            <a:stretch/>
          </p:blipFill>
          <p:spPr>
            <a:xfrm>
              <a:off x="7118965" y="652305"/>
              <a:ext cx="5073035" cy="2854576"/>
            </a:xfrm>
            <a:prstGeom prst="rect">
              <a:avLst/>
            </a:prstGeom>
          </p:spPr>
        </p:pic>
        <p:sp>
          <p:nvSpPr>
            <p:cNvPr id="11" name="文本框 10">
              <a:extLst>
                <a:ext uri="{FF2B5EF4-FFF2-40B4-BE49-F238E27FC236}">
                  <a16:creationId xmlns:a16="http://schemas.microsoft.com/office/drawing/2014/main" id="{D4F8B686-9E67-47A5-8E0A-3FE0B8E2C03B}"/>
                </a:ext>
              </a:extLst>
            </p:cNvPr>
            <p:cNvSpPr txBox="1"/>
            <p:nvPr/>
          </p:nvSpPr>
          <p:spPr>
            <a:xfrm>
              <a:off x="2530022" y="2879055"/>
              <a:ext cx="1698358" cy="369332"/>
            </a:xfrm>
            <a:prstGeom prst="rect">
              <a:avLst/>
            </a:prstGeom>
            <a:noFill/>
          </p:spPr>
          <p:txBody>
            <a:bodyPr wrap="square" rtlCol="0">
              <a:spAutoFit/>
            </a:bodyPr>
            <a:lstStyle/>
            <a:p>
              <a:r>
                <a:rPr lang="zh-CN" altLang="en-US" dirty="0"/>
                <a:t>输入层</a:t>
              </a:r>
              <a:endParaRPr lang="zh-HK" altLang="en-US" dirty="0"/>
            </a:p>
          </p:txBody>
        </p:sp>
        <p:sp>
          <p:nvSpPr>
            <p:cNvPr id="12" name="文本框 11">
              <a:extLst>
                <a:ext uri="{FF2B5EF4-FFF2-40B4-BE49-F238E27FC236}">
                  <a16:creationId xmlns:a16="http://schemas.microsoft.com/office/drawing/2014/main" id="{BBE8C7A2-21F3-4F5D-9C03-B7AB045773AA}"/>
                </a:ext>
              </a:extLst>
            </p:cNvPr>
            <p:cNvSpPr txBox="1"/>
            <p:nvPr/>
          </p:nvSpPr>
          <p:spPr>
            <a:xfrm>
              <a:off x="2819844" y="6420453"/>
              <a:ext cx="2418367" cy="369332"/>
            </a:xfrm>
            <a:prstGeom prst="rect">
              <a:avLst/>
            </a:prstGeom>
            <a:noFill/>
          </p:spPr>
          <p:txBody>
            <a:bodyPr wrap="square" rtlCol="0">
              <a:spAutoFit/>
            </a:bodyPr>
            <a:lstStyle/>
            <a:p>
              <a:r>
                <a:rPr lang="zh-CN" altLang="en-US" dirty="0"/>
                <a:t>卷积层</a:t>
              </a:r>
              <a:endParaRPr lang="zh-HK" altLang="en-US" dirty="0"/>
            </a:p>
          </p:txBody>
        </p:sp>
        <p:sp>
          <p:nvSpPr>
            <p:cNvPr id="13" name="文本框 12">
              <a:extLst>
                <a:ext uri="{FF2B5EF4-FFF2-40B4-BE49-F238E27FC236}">
                  <a16:creationId xmlns:a16="http://schemas.microsoft.com/office/drawing/2014/main" id="{A742B28F-EF28-4115-B3A9-43EB14841DD5}"/>
                </a:ext>
              </a:extLst>
            </p:cNvPr>
            <p:cNvSpPr txBox="1"/>
            <p:nvPr/>
          </p:nvSpPr>
          <p:spPr>
            <a:xfrm>
              <a:off x="9318362" y="6350329"/>
              <a:ext cx="1127465" cy="369332"/>
            </a:xfrm>
            <a:prstGeom prst="rect">
              <a:avLst/>
            </a:prstGeom>
            <a:noFill/>
          </p:spPr>
          <p:txBody>
            <a:bodyPr wrap="square" rtlCol="0">
              <a:spAutoFit/>
            </a:bodyPr>
            <a:lstStyle/>
            <a:p>
              <a:r>
                <a:rPr lang="zh-CN" altLang="en-US" dirty="0"/>
                <a:t>池化层</a:t>
              </a:r>
              <a:endParaRPr lang="zh-HK" altLang="en-US" dirty="0"/>
            </a:p>
          </p:txBody>
        </p:sp>
        <p:sp>
          <p:nvSpPr>
            <p:cNvPr id="14" name="文本框 13">
              <a:extLst>
                <a:ext uri="{FF2B5EF4-FFF2-40B4-BE49-F238E27FC236}">
                  <a16:creationId xmlns:a16="http://schemas.microsoft.com/office/drawing/2014/main" id="{9B84F748-F148-446C-B6E8-02C342C2FC4F}"/>
                </a:ext>
              </a:extLst>
            </p:cNvPr>
            <p:cNvSpPr txBox="1"/>
            <p:nvPr/>
          </p:nvSpPr>
          <p:spPr>
            <a:xfrm>
              <a:off x="7667116" y="559826"/>
              <a:ext cx="3338004" cy="369332"/>
            </a:xfrm>
            <a:prstGeom prst="rect">
              <a:avLst/>
            </a:prstGeom>
            <a:noFill/>
          </p:spPr>
          <p:txBody>
            <a:bodyPr wrap="square" rtlCol="0">
              <a:spAutoFit/>
            </a:bodyPr>
            <a:lstStyle/>
            <a:p>
              <a:r>
                <a:rPr lang="zh-CN" altLang="en-US" dirty="0"/>
                <a:t>非线性层和全连接层</a:t>
              </a:r>
              <a:endParaRPr lang="zh-HK" altLang="en-US" dirty="0"/>
            </a:p>
          </p:txBody>
        </p:sp>
        <p:sp>
          <p:nvSpPr>
            <p:cNvPr id="15" name="箭头: 下 14">
              <a:extLst>
                <a:ext uri="{FF2B5EF4-FFF2-40B4-BE49-F238E27FC236}">
                  <a16:creationId xmlns:a16="http://schemas.microsoft.com/office/drawing/2014/main" id="{7C1B287C-A9FB-42BA-A404-A73DE0F53F05}"/>
                </a:ext>
              </a:extLst>
            </p:cNvPr>
            <p:cNvSpPr/>
            <p:nvPr/>
          </p:nvSpPr>
          <p:spPr>
            <a:xfrm>
              <a:off x="2597966" y="3688816"/>
              <a:ext cx="727969" cy="7401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6" name="箭头: 左 15">
              <a:extLst>
                <a:ext uri="{FF2B5EF4-FFF2-40B4-BE49-F238E27FC236}">
                  <a16:creationId xmlns:a16="http://schemas.microsoft.com/office/drawing/2014/main" id="{966BFA85-38D9-46D3-A4F4-47BDBBE55432}"/>
                </a:ext>
              </a:extLst>
            </p:cNvPr>
            <p:cNvSpPr/>
            <p:nvPr/>
          </p:nvSpPr>
          <p:spPr>
            <a:xfrm flipH="1">
              <a:off x="7319787" y="5258303"/>
              <a:ext cx="648069" cy="54494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7" name="箭头: 上 16">
              <a:extLst>
                <a:ext uri="{FF2B5EF4-FFF2-40B4-BE49-F238E27FC236}">
                  <a16:creationId xmlns:a16="http://schemas.microsoft.com/office/drawing/2014/main" id="{ABB7F02B-7FB3-4B68-80EA-D9573E200B4F}"/>
                </a:ext>
              </a:extLst>
            </p:cNvPr>
            <p:cNvSpPr/>
            <p:nvPr/>
          </p:nvSpPr>
          <p:spPr>
            <a:xfrm>
              <a:off x="9744491" y="3599360"/>
              <a:ext cx="577048" cy="596574"/>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grpSp>
      <p:sp>
        <p:nvSpPr>
          <p:cNvPr id="22" name="文本框 21">
            <a:extLst>
              <a:ext uri="{FF2B5EF4-FFF2-40B4-BE49-F238E27FC236}">
                <a16:creationId xmlns:a16="http://schemas.microsoft.com/office/drawing/2014/main" id="{08EAA76A-76AC-4A39-A53E-956BF254C600}"/>
              </a:ext>
            </a:extLst>
          </p:cNvPr>
          <p:cNvSpPr txBox="1"/>
          <p:nvPr/>
        </p:nvSpPr>
        <p:spPr>
          <a:xfrm>
            <a:off x="1411136" y="2094591"/>
            <a:ext cx="4916358" cy="646331"/>
          </a:xfrm>
          <a:prstGeom prst="rect">
            <a:avLst/>
          </a:prstGeom>
          <a:noFill/>
        </p:spPr>
        <p:txBody>
          <a:bodyPr wrap="square" rtlCol="0">
            <a:spAutoFit/>
          </a:bodyPr>
          <a:lstStyle/>
          <a:p>
            <a:r>
              <a:rPr lang="zh-CN" altLang="en-US" sz="3600" b="1" dirty="0"/>
              <a:t>卷积神经网络</a:t>
            </a:r>
            <a:r>
              <a:rPr lang="en-US" altLang="zh-CN" sz="3600" b="1" dirty="0"/>
              <a:t>CNN</a:t>
            </a:r>
            <a:r>
              <a:rPr lang="zh-CN" altLang="en-US" sz="3600" b="1" dirty="0"/>
              <a:t>架构</a:t>
            </a:r>
            <a:endParaRPr lang="zh-HK" altLang="en-US" sz="3600" b="1" dirty="0"/>
          </a:p>
        </p:txBody>
      </p:sp>
      <p:sp>
        <p:nvSpPr>
          <p:cNvPr id="24" name="文本框 23">
            <a:extLst>
              <a:ext uri="{FF2B5EF4-FFF2-40B4-BE49-F238E27FC236}">
                <a16:creationId xmlns:a16="http://schemas.microsoft.com/office/drawing/2014/main" id="{5A26D79B-2C22-40F0-8348-CCFAB68F24DC}"/>
              </a:ext>
            </a:extLst>
          </p:cNvPr>
          <p:cNvSpPr txBox="1"/>
          <p:nvPr/>
        </p:nvSpPr>
        <p:spPr>
          <a:xfrm>
            <a:off x="96046" y="2749810"/>
            <a:ext cx="956005" cy="831211"/>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10049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6" presetClass="path" presetSubtype="0" accel="50000" decel="50000" fill="hold" grpId="1" nodeType="clickEffect">
                                  <p:stCondLst>
                                    <p:cond delay="0"/>
                                  </p:stCondLst>
                                  <p:childTnLst>
                                    <p:animMotion origin="layout" path="M 2.29167E-6 3.7037E-6 L 0.25 -0.25 " pathEditMode="relative" rAng="0" ptsTypes="AA">
                                      <p:cBhvr>
                                        <p:cTn id="16" dur="2000" fill="hold"/>
                                        <p:tgtEl>
                                          <p:spTgt spid="22"/>
                                        </p:tgtEl>
                                        <p:attrNameLst>
                                          <p:attrName>ppt_x</p:attrName>
                                          <p:attrName>ppt_y</p:attrName>
                                        </p:attrNameLst>
                                      </p:cBhvr>
                                      <p:rCtr x="12500" y="-1250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34" name="组合 33">
            <a:extLst>
              <a:ext uri="{FF2B5EF4-FFF2-40B4-BE49-F238E27FC236}">
                <a16:creationId xmlns:a16="http://schemas.microsoft.com/office/drawing/2014/main" id="{EB82487B-03E2-4C81-8604-90B596E8AEE1}"/>
              </a:ext>
            </a:extLst>
          </p:cNvPr>
          <p:cNvGrpSpPr/>
          <p:nvPr/>
        </p:nvGrpSpPr>
        <p:grpSpPr>
          <a:xfrm>
            <a:off x="1127465" y="1587626"/>
            <a:ext cx="2121763" cy="2766131"/>
            <a:chOff x="1127465" y="1587626"/>
            <a:chExt cx="2121763" cy="2766131"/>
          </a:xfrm>
        </p:grpSpPr>
        <p:sp>
          <p:nvSpPr>
            <p:cNvPr id="26" name="文本框 25">
              <a:extLst>
                <a:ext uri="{FF2B5EF4-FFF2-40B4-BE49-F238E27FC236}">
                  <a16:creationId xmlns:a16="http://schemas.microsoft.com/office/drawing/2014/main" id="{443BE845-E9E0-4715-9C93-D01DB153FD80}"/>
                </a:ext>
              </a:extLst>
            </p:cNvPr>
            <p:cNvSpPr txBox="1"/>
            <p:nvPr/>
          </p:nvSpPr>
          <p:spPr>
            <a:xfrm>
              <a:off x="1127465" y="2322432"/>
              <a:ext cx="2121763"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非尖锐边界</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缺乏平滑性约束</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不良物体描画</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小型虚假领域</a:t>
              </a:r>
              <a:endParaRPr lang="zh-HK" altLang="en-US" dirty="0"/>
            </a:p>
          </p:txBody>
        </p:sp>
        <p:sp>
          <p:nvSpPr>
            <p:cNvPr id="30" name="文本框 29">
              <a:extLst>
                <a:ext uri="{FF2B5EF4-FFF2-40B4-BE49-F238E27FC236}">
                  <a16:creationId xmlns:a16="http://schemas.microsoft.com/office/drawing/2014/main" id="{F41BA666-BB07-4B31-AC59-662E72E93DB0}"/>
                </a:ext>
              </a:extLst>
            </p:cNvPr>
            <p:cNvSpPr txBox="1"/>
            <p:nvPr/>
          </p:nvSpPr>
          <p:spPr>
            <a:xfrm>
              <a:off x="1127465" y="1587626"/>
              <a:ext cx="2121763" cy="523220"/>
            </a:xfrm>
            <a:prstGeom prst="rect">
              <a:avLst/>
            </a:prstGeom>
            <a:noFill/>
          </p:spPr>
          <p:txBody>
            <a:bodyPr wrap="square" rtlCol="0">
              <a:spAutoFit/>
            </a:bodyPr>
            <a:lstStyle/>
            <a:p>
              <a:r>
                <a:rPr lang="en-US" altLang="zh-HK" sz="2800" b="1" dirty="0"/>
                <a:t>CNN</a:t>
              </a:r>
              <a:r>
                <a:rPr lang="zh-CN" altLang="en-US" sz="2800" b="1" dirty="0"/>
                <a:t>的问题</a:t>
              </a:r>
              <a:endParaRPr lang="zh-HK" altLang="en-US" sz="2800" b="1" dirty="0"/>
            </a:p>
          </p:txBody>
        </p:sp>
      </p:grpSp>
      <p:grpSp>
        <p:nvGrpSpPr>
          <p:cNvPr id="35" name="组合 34">
            <a:extLst>
              <a:ext uri="{FF2B5EF4-FFF2-40B4-BE49-F238E27FC236}">
                <a16:creationId xmlns:a16="http://schemas.microsoft.com/office/drawing/2014/main" id="{D6D7A271-1F34-4E0A-9988-2334106CA5C2}"/>
              </a:ext>
            </a:extLst>
          </p:cNvPr>
          <p:cNvGrpSpPr/>
          <p:nvPr/>
        </p:nvGrpSpPr>
        <p:grpSpPr>
          <a:xfrm>
            <a:off x="3568823" y="2672179"/>
            <a:ext cx="3346881" cy="923330"/>
            <a:chOff x="3568823" y="2672179"/>
            <a:chExt cx="3346881" cy="923330"/>
          </a:xfrm>
        </p:grpSpPr>
        <p:sp>
          <p:nvSpPr>
            <p:cNvPr id="31" name="箭头: 右 30">
              <a:extLst>
                <a:ext uri="{FF2B5EF4-FFF2-40B4-BE49-F238E27FC236}">
                  <a16:creationId xmlns:a16="http://schemas.microsoft.com/office/drawing/2014/main" id="{410BAC7F-784B-43BA-AF7C-97B2500BC9B1}"/>
                </a:ext>
              </a:extLst>
            </p:cNvPr>
            <p:cNvSpPr/>
            <p:nvPr/>
          </p:nvSpPr>
          <p:spPr>
            <a:xfrm>
              <a:off x="3568823" y="2787588"/>
              <a:ext cx="621437" cy="5232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32" name="文本框 31">
              <a:extLst>
                <a:ext uri="{FF2B5EF4-FFF2-40B4-BE49-F238E27FC236}">
                  <a16:creationId xmlns:a16="http://schemas.microsoft.com/office/drawing/2014/main" id="{53925D56-7DB7-4E86-A0E6-B06445DEE79B}"/>
                </a:ext>
              </a:extLst>
            </p:cNvPr>
            <p:cNvSpPr txBox="1"/>
            <p:nvPr/>
          </p:nvSpPr>
          <p:spPr>
            <a:xfrm>
              <a:off x="4712470" y="2672179"/>
              <a:ext cx="2203234" cy="923330"/>
            </a:xfrm>
            <a:prstGeom prst="rect">
              <a:avLst/>
            </a:prstGeom>
            <a:noFill/>
          </p:spPr>
          <p:txBody>
            <a:bodyPr wrap="square" rtlCol="0">
              <a:spAutoFit/>
            </a:bodyPr>
            <a:lstStyle/>
            <a:p>
              <a:r>
                <a:rPr lang="zh-CN" altLang="en-US" dirty="0"/>
                <a:t>概率图模型</a:t>
              </a:r>
              <a:endParaRPr lang="en-US" altLang="zh-CN" dirty="0"/>
            </a:p>
            <a:p>
              <a:endParaRPr lang="en-US" altLang="zh-HK" dirty="0"/>
            </a:p>
            <a:p>
              <a:r>
                <a:rPr lang="en-US" altLang="zh-HK" dirty="0"/>
                <a:t>CRF</a:t>
              </a:r>
              <a:r>
                <a:rPr lang="zh-CN" altLang="en-US" dirty="0"/>
                <a:t>推理</a:t>
              </a:r>
              <a:endParaRPr lang="zh-HK" altLang="en-US" dirty="0"/>
            </a:p>
          </p:txBody>
        </p:sp>
      </p:grpSp>
      <p:pic>
        <p:nvPicPr>
          <p:cNvPr id="37" name="图片 36">
            <a:extLst>
              <a:ext uri="{FF2B5EF4-FFF2-40B4-BE49-F238E27FC236}">
                <a16:creationId xmlns:a16="http://schemas.microsoft.com/office/drawing/2014/main" id="{99894CC1-6AF8-4DF3-83FC-C03F401988F0}"/>
              </a:ext>
            </a:extLst>
          </p:cNvPr>
          <p:cNvPicPr>
            <a:picLocks noChangeAspect="1"/>
          </p:cNvPicPr>
          <p:nvPr/>
        </p:nvPicPr>
        <p:blipFill rotWithShape="1">
          <a:blip r:embed="rId3"/>
          <a:srcRect b="6253"/>
          <a:stretch/>
        </p:blipFill>
        <p:spPr>
          <a:xfrm>
            <a:off x="6096000" y="1807123"/>
            <a:ext cx="5860067" cy="2857000"/>
          </a:xfrm>
          <a:prstGeom prst="rect">
            <a:avLst/>
          </a:prstGeom>
        </p:spPr>
      </p:pic>
    </p:spTree>
    <p:extLst>
      <p:ext uri="{BB962C8B-B14F-4D97-AF65-F5344CB8AC3E}">
        <p14:creationId xmlns:p14="http://schemas.microsoft.com/office/powerpoint/2010/main" val="56178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7"/>
                                        </p:tgtEl>
                                      </p:cBhvr>
                                    </p:animEffect>
                                    <p:set>
                                      <p:cBhvr>
                                        <p:cTn id="27" dur="1" fill="hold">
                                          <p:stCondLst>
                                            <p:cond delay="499"/>
                                          </p:stCondLst>
                                        </p:cTn>
                                        <p:tgtEl>
                                          <p:spTgt spid="3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7"/>
                                        </p:tgtEl>
                                      </p:cBhvr>
                                    </p:animEffect>
                                    <p:set>
                                      <p:cBhvr>
                                        <p:cTn id="30"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pic>
        <p:nvPicPr>
          <p:cNvPr id="42" name="图片 41">
            <a:extLst>
              <a:ext uri="{FF2B5EF4-FFF2-40B4-BE49-F238E27FC236}">
                <a16:creationId xmlns:a16="http://schemas.microsoft.com/office/drawing/2014/main" id="{41253224-3ED8-4C9C-B4E7-CA512BAD136F}"/>
              </a:ext>
            </a:extLst>
          </p:cNvPr>
          <p:cNvPicPr>
            <a:picLocks noChangeAspect="1"/>
          </p:cNvPicPr>
          <p:nvPr/>
        </p:nvPicPr>
        <p:blipFill>
          <a:blip r:embed="rId3"/>
          <a:stretch>
            <a:fillRect/>
          </a:stretch>
        </p:blipFill>
        <p:spPr>
          <a:xfrm>
            <a:off x="1471056" y="1098088"/>
            <a:ext cx="8449788" cy="2188654"/>
          </a:xfrm>
          <a:prstGeom prst="rect">
            <a:avLst/>
          </a:prstGeom>
        </p:spPr>
      </p:pic>
      <p:pic>
        <p:nvPicPr>
          <p:cNvPr id="41" name="图片 40">
            <a:extLst>
              <a:ext uri="{FF2B5EF4-FFF2-40B4-BE49-F238E27FC236}">
                <a16:creationId xmlns:a16="http://schemas.microsoft.com/office/drawing/2014/main" id="{86CCADEA-8DE9-4A0E-932D-0BAA7145F491}"/>
              </a:ext>
            </a:extLst>
          </p:cNvPr>
          <p:cNvPicPr>
            <a:picLocks noChangeAspect="1"/>
          </p:cNvPicPr>
          <p:nvPr/>
        </p:nvPicPr>
        <p:blipFill>
          <a:blip r:embed="rId4"/>
          <a:stretch>
            <a:fillRect/>
          </a:stretch>
        </p:blipFill>
        <p:spPr>
          <a:xfrm>
            <a:off x="3889876" y="411156"/>
            <a:ext cx="4960073" cy="5751173"/>
          </a:xfrm>
          <a:prstGeom prst="rect">
            <a:avLst/>
          </a:prstGeom>
        </p:spPr>
      </p:pic>
    </p:spTree>
    <p:extLst>
      <p:ext uri="{BB962C8B-B14F-4D97-AF65-F5344CB8AC3E}">
        <p14:creationId xmlns:p14="http://schemas.microsoft.com/office/powerpoint/2010/main" val="34882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2"/>
                                        </p:tgtEl>
                                      </p:cBhvr>
                                    </p:animEffect>
                                    <p:set>
                                      <p:cBhvr>
                                        <p:cTn id="12" dur="1" fill="hold">
                                          <p:stCondLst>
                                            <p:cond delay="499"/>
                                          </p:stCondLst>
                                        </p:cTn>
                                        <p:tgtEl>
                                          <p:spTgt spid="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39" name="图片 38">
            <a:extLst>
              <a:ext uri="{FF2B5EF4-FFF2-40B4-BE49-F238E27FC236}">
                <a16:creationId xmlns:a16="http://schemas.microsoft.com/office/drawing/2014/main" id="{966AFF2C-471D-4D6D-B84B-8DF9C5AF7049}"/>
              </a:ext>
            </a:extLst>
          </p:cNvPr>
          <p:cNvPicPr>
            <a:picLocks noChangeAspect="1"/>
          </p:cNvPicPr>
          <p:nvPr/>
        </p:nvPicPr>
        <p:blipFill>
          <a:blip r:embed="rId3"/>
          <a:stretch>
            <a:fillRect/>
          </a:stretch>
        </p:blipFill>
        <p:spPr>
          <a:xfrm>
            <a:off x="2389539" y="1959736"/>
            <a:ext cx="6931753" cy="2938527"/>
          </a:xfrm>
          <a:prstGeom prst="rect">
            <a:avLst/>
          </a:prstGeom>
        </p:spPr>
      </p:pic>
    </p:spTree>
    <p:extLst>
      <p:ext uri="{BB962C8B-B14F-4D97-AF65-F5344CB8AC3E}">
        <p14:creationId xmlns:p14="http://schemas.microsoft.com/office/powerpoint/2010/main" val="225358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1" presetClass="exit" presetSubtype="0" fill="hold" grpId="1"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1" presetClass="exit" presetSubtype="0" fill="hold" grpId="2"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0" presetClass="exit" presetSubtype="0" fill="hold" grpId="2"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4" grpId="1"/>
      <p:bldP spid="4" grpId="2"/>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83f69f9a-b8bc-4b2f-b5f7-5f394c2dd0b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300</TotalTime>
  <Words>1007</Words>
  <Application>Microsoft Office PowerPoint</Application>
  <PresentationFormat>宽屏</PresentationFormat>
  <Paragraphs>92</Paragraphs>
  <Slides>12</Slides>
  <Notes>10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7" baseType="lpstr">
      <vt:lpstr>Arial</vt:lpstr>
      <vt:lpstr>Calibri</vt:lpstr>
      <vt:lpstr>Impact</vt:lpstr>
      <vt:lpstr>主题5</vt:lpstr>
      <vt:lpstr>think-cell Slide</vt:lpstr>
      <vt:lpstr>开题答辩</vt:lpstr>
      <vt:lpstr>PowerPoint 演示文稿</vt:lpstr>
      <vt:lpstr>研究主题：</vt:lpstr>
      <vt:lpstr>利用卷积神经网络的图像语义分割流程模拟</vt:lpstr>
      <vt:lpstr>目的及意义</vt:lpstr>
      <vt:lpstr>基本方法及论文元素</vt:lpstr>
      <vt:lpstr>PowerPoint 演示文稿</vt:lpstr>
      <vt:lpstr>PowerPoint 演示文稿</vt:lpstr>
      <vt:lpstr>PowerPoint 演示文稿</vt:lpstr>
      <vt:lpstr>PowerPoint 演示文稿</vt:lpstr>
      <vt:lpstr>进度安排</vt:lpstr>
      <vt:lpstr>谢谢指导！</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meng kang</cp:lastModifiedBy>
  <cp:revision>55</cp:revision>
  <cp:lastPrinted>2018-06-26T16:00:00Z</cp:lastPrinted>
  <dcterms:created xsi:type="dcterms:W3CDTF">2018-06-26T16:00:00Z</dcterms:created>
  <dcterms:modified xsi:type="dcterms:W3CDTF">2019-03-19T13:17:55Z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