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309" r:id="rId4"/>
    <p:sldId id="257" r:id="rId5"/>
    <p:sldId id="297" r:id="rId6"/>
    <p:sldId id="298" r:id="rId7"/>
    <p:sldId id="311" r:id="rId8"/>
    <p:sldId id="299" r:id="rId9"/>
    <p:sldId id="310" r:id="rId10"/>
    <p:sldId id="312" r:id="rId11"/>
    <p:sldId id="313" r:id="rId12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91" d="100"/>
          <a:sy n="91" d="100"/>
        </p:scale>
        <p:origin x="486" y="84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2019/3/20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 smtClean="0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3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DeepLab-v3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2195" y="4981860"/>
            <a:ext cx="76514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去掉了 </a:t>
            </a:r>
            <a:r>
              <a:rPr lang="en-US" altLang="zh-CN" sz="2000" dirty="0" smtClean="0"/>
              <a:t>CRF</a:t>
            </a:r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ASPP </a:t>
            </a:r>
            <a:r>
              <a:rPr lang="zh-CN" altLang="en-US" sz="2000" dirty="0" smtClean="0"/>
              <a:t>中加入图像级池化以及 </a:t>
            </a:r>
            <a:r>
              <a:rPr lang="en-US" altLang="zh-CN" sz="2000" dirty="0" smtClean="0"/>
              <a:t>BN </a:t>
            </a:r>
            <a:r>
              <a:rPr lang="zh-CN" altLang="en-US" sz="2000" dirty="0" smtClean="0"/>
              <a:t>层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en-US" altLang="zh-CN" sz="2000" dirty="0" err="1" smtClean="0"/>
              <a:t>ResNet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最后一个块中使用不同扩张率的卷积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上采样网络的输出至原始图像分辨率</a:t>
            </a:r>
            <a:endParaRPr lang="zh-CN" altLang="en-US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055171" y="258183"/>
            <a:ext cx="869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Chen, L.-C., Papandreou, G.,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Schroff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F., &amp; Adam, H. (2017). Rethinking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Atrous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Convolution for Semantic Image Segmentation. </a:t>
            </a:r>
            <a:r>
              <a:rPr lang="en-US" altLang="zh-CN" sz="1600" i="1" dirty="0" err="1" smtClean="0">
                <a:solidFill>
                  <a:schemeClr val="bg2">
                    <a:lumMod val="50000"/>
                  </a:schemeClr>
                </a:solidFill>
              </a:rPr>
              <a:t>arXiv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 e-prints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81" y="1497545"/>
            <a:ext cx="10144630" cy="29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96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DeepLab-v3+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2195" y="4981860"/>
            <a:ext cx="76514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综合了空洞卷积和编码器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解码器架构，解码器可以有效地恢复，目标边界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尝试使用 </a:t>
            </a:r>
            <a:r>
              <a:rPr lang="en-US" altLang="zh-CN" sz="2000" dirty="0" err="1" smtClean="0"/>
              <a:t>Xception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作为网络骨架，减少了参数，提升了性能</a:t>
            </a:r>
            <a:endParaRPr lang="zh-CN" altLang="en-US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055171" y="258183"/>
            <a:ext cx="869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Chen, L.-C., Zhu, Y., Papandreou, G.,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Schroff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F., &amp; Adam, H. (2018). Encoder-Decoder with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Atrous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Separable Convolution for Semantic Image Segmentation.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ECCV 2018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2"/>
          <a:stretch/>
        </p:blipFill>
        <p:spPr>
          <a:xfrm>
            <a:off x="2390282" y="1152334"/>
            <a:ext cx="7083165" cy="34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12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54250" y="1211750"/>
            <a:ext cx="3809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3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语义分割网络小结</a:t>
            </a:r>
            <a:endParaRPr lang="en-US" altLang="zh-CN" sz="32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635" y="44577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54250" y="1796525"/>
            <a:ext cx="10165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3 </a:t>
            </a:r>
            <a:r>
              <a:rPr lang="zh-CN" altLang="en-US" sz="2400" dirty="0" smtClean="0"/>
              <a:t>大挑战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FCN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SegNet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Unet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PSPNet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DeepLab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系列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挑战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61862" y="992853"/>
            <a:ext cx="802891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/>
              <a:t>1.  </a:t>
            </a:r>
            <a:r>
              <a:rPr lang="zh-CN" altLang="en-US" sz="2000" dirty="0" smtClean="0"/>
              <a:t>减少的特征分辨率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解决方案：减少最大池化层，使用空洞卷积（扩张卷积）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2.  </a:t>
            </a:r>
            <a:r>
              <a:rPr lang="zh-CN" altLang="en-US" sz="2000" dirty="0" smtClean="0"/>
              <a:t>多尺度目标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      解决方案：图像金字塔，编码器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解码器架构，空洞卷积，引入 </a:t>
            </a:r>
            <a:r>
              <a:rPr lang="en-US" altLang="zh-CN" sz="2000" dirty="0" smtClean="0"/>
              <a:t>CRF </a:t>
            </a:r>
            <a:r>
              <a:rPr lang="zh-CN" altLang="en-US" sz="2000" dirty="0" smtClean="0"/>
              <a:t>捕捉长距离信息，空间金字塔池化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54" y="3008789"/>
            <a:ext cx="7614164" cy="21771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61861" y="5185910"/>
            <a:ext cx="8028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/>
              <a:t>3. DCNN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对空间变换不变性限制了空间定位准确性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解决方案：使用跳跃连接，使用超像素表征，</a:t>
            </a:r>
            <a:r>
              <a:rPr lang="en-US" altLang="zh-CN" sz="2000" dirty="0" smtClean="0"/>
              <a:t>CRF</a:t>
            </a:r>
          </a:p>
        </p:txBody>
      </p:sp>
    </p:spTree>
    <p:extLst>
      <p:ext uri="{BB962C8B-B14F-4D97-AF65-F5344CB8AC3E}">
        <p14:creationId xmlns:p14="http://schemas.microsoft.com/office/powerpoint/2010/main" val="3999122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718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FCN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07970" y="4902702"/>
            <a:ext cx="802891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将全连接层替换为全卷积层</a:t>
            </a:r>
            <a:endParaRPr lang="en-US" altLang="zh-CN" sz="2000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使用可学习的双线性上采样</a:t>
            </a:r>
            <a:endParaRPr lang="en-US" altLang="zh-CN" sz="2000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 </a:t>
            </a:r>
            <a:r>
              <a:rPr lang="en-US" altLang="zh-CN" sz="2000" dirty="0" smtClean="0"/>
              <a:t>FCN16s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FCN8s </a:t>
            </a:r>
            <a:r>
              <a:rPr lang="zh-CN" altLang="en-US" sz="2000" dirty="0" smtClean="0"/>
              <a:t>中将低层信息与高层信息融合（相加）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26833" y="258183"/>
            <a:ext cx="952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Long, J.,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Shelhamer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E., Darrell, T., &amp;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Ieee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(2015). Fully Convolutional Networks for Semantic Segmentation. In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CVPR 2015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(pp. 3431-3440). New York: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Ieee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zh-CN" altLang="en-US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78" y="1087447"/>
            <a:ext cx="7277100" cy="3657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130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SegNet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51869" y="4601241"/>
            <a:ext cx="406354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en-US" sz="2000" dirty="0" smtClean="0"/>
              <a:t>编码器中最大池化索引在上采样过程中由反池化复用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改善边界轮廓，减少参数数量</a:t>
            </a:r>
            <a:endParaRPr lang="en-US" altLang="zh-CN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26833" y="258183"/>
            <a:ext cx="952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Badrinarayanan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V., Kendall, A., &amp;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Cipolla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R. (2015).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SegNet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: A Deep Convolutional Encoder-Decoder Architecture for Image Segmentation.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PAMI 2017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21" y="932172"/>
            <a:ext cx="8048193" cy="2935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8" r="19396" b="24258"/>
          <a:stretch/>
        </p:blipFill>
        <p:spPr>
          <a:xfrm>
            <a:off x="5993951" y="3929068"/>
            <a:ext cx="5753400" cy="26057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856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UNet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26834" y="5385560"/>
            <a:ext cx="786309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低层特征和对应网络的高层特征相拼接，以获得多尺度信息</a:t>
            </a:r>
            <a:endParaRPr lang="zh-CN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26833" y="258183"/>
            <a:ext cx="952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Ronneberger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O., Fischer, P., &amp;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Brox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T. (2015). U-Net: Convolutional Networks for Biomedical Image Segmentation.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MICCAI 2015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53"/>
          <a:stretch/>
        </p:blipFill>
        <p:spPr>
          <a:xfrm>
            <a:off x="2801212" y="1066585"/>
            <a:ext cx="6714341" cy="40953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148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PSPNet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26834" y="5133312"/>
            <a:ext cx="78630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提出金字塔池化模块，捕捉全局上下文信息和子区域上下文</a:t>
            </a:r>
            <a:endParaRPr lang="en-US" altLang="zh-CN" sz="2000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使用辅助损失进行深度监督</a:t>
            </a:r>
            <a:endParaRPr lang="zh-CN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26834" y="391458"/>
            <a:ext cx="952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Zhao, H., Shi, J., Qi, X., Wang, X., &amp;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Jia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J. (2016). Pyramid Scene Parsing Network.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CVPR 2017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52"/>
          <a:stretch/>
        </p:blipFill>
        <p:spPr>
          <a:xfrm>
            <a:off x="1355178" y="1562197"/>
            <a:ext cx="9268340" cy="27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4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DeepLab-v1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98776" y="5054175"/>
            <a:ext cx="60034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提出空洞卷积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使用 </a:t>
            </a:r>
            <a:r>
              <a:rPr lang="en-US" altLang="zh-CN" sz="2000" dirty="0" err="1" smtClean="0"/>
              <a:t>DenseCRF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作为后处理</a:t>
            </a:r>
            <a:endParaRPr lang="en-US" altLang="zh-CN" sz="2000" dirty="0" smtClean="0"/>
          </a:p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 smtClean="0"/>
              <a:t>网络输出与下采样后的标签计算损失</a:t>
            </a:r>
            <a:endParaRPr lang="zh-CN" altLang="en-US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055171" y="258183"/>
            <a:ext cx="869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Chen, L.-C., Papandreou, G., Kokkinos, I., Murphy, K., &amp;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Yuille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A. L. (2014). Semantic Image Segmentation with Deep Convolutional Nets and Fully Connected CRFs.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ICLR 2015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Dilated/atrous convol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479333"/>
            <a:ext cx="6003488" cy="28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DeepLab-v2</a:t>
            </a:r>
            <a:endParaRPr 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0870" y="5518548"/>
            <a:ext cx="9108141" cy="44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 提出空洞空间金字塔池化，使用不同的空洞率（扩张率）</a:t>
            </a:r>
            <a:endParaRPr lang="zh-CN" altLang="en-US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055171" y="258183"/>
            <a:ext cx="869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Chen, L.-C., Papandreou, G., Kokkinos, I., Murphy, K., &amp;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Yuille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DeepLab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: Semantic Image Segmentation with Deep Convolutional Nets, 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</a:rPr>
              <a:t>Atrous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 Convolution, and Fully Connected CRFs.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TPAMI 2017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0"/>
          <a:stretch/>
        </p:blipFill>
        <p:spPr>
          <a:xfrm>
            <a:off x="2280870" y="1156788"/>
            <a:ext cx="6851622" cy="34152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0"/>
          <a:stretch/>
        </p:blipFill>
        <p:spPr>
          <a:xfrm>
            <a:off x="2008685" y="1074350"/>
            <a:ext cx="7395991" cy="37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602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Lenovo</cp:lastModifiedBy>
  <cp:revision>96</cp:revision>
  <dcterms:created xsi:type="dcterms:W3CDTF">2017-03-07T08:54:00Z</dcterms:created>
  <dcterms:modified xsi:type="dcterms:W3CDTF">2019-03-20T04:23:02Z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