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7"/>
  </p:notesMasterIdLst>
  <p:handoutMasterIdLst>
    <p:handoutMasterId r:id="rId8"/>
  </p:handoutMasterIdLst>
  <p:sldIdLst>
    <p:sldId id="303" r:id="rId2"/>
    <p:sldId id="371" r:id="rId3"/>
    <p:sldId id="367" r:id="rId4"/>
    <p:sldId id="374" r:id="rId5"/>
    <p:sldId id="353" r:id="rId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88CC33"/>
    <a:srgbClr val="3333CC"/>
    <a:srgbClr val="0000CC"/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38" autoAdjust="0"/>
    <p:restoredTop sz="94410" autoAdjust="0"/>
  </p:normalViewPr>
  <p:slideViewPr>
    <p:cSldViewPr snapToGrid="0" snapToObjects="1">
      <p:cViewPr varScale="1">
        <p:scale>
          <a:sx n="86" d="100"/>
          <a:sy n="86" d="100"/>
        </p:scale>
        <p:origin x="336" y="90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1105" y="1502887"/>
            <a:ext cx="5708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  <a:latin typeface="Rockwell" panose="02060603020205020403" pitchFamily="18" charset="0"/>
              </a:rPr>
              <a:t>进度汇报</a:t>
            </a:r>
            <a:endParaRPr lang="en-US" altLang="zh-CN" sz="5400" b="1" dirty="0">
              <a:solidFill>
                <a:srgbClr val="00B05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3000" y="4972786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胡敬玉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2019.3.27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162621"/>
              </p:ext>
            </p:extLst>
          </p:nvPr>
        </p:nvGraphicFramePr>
        <p:xfrm>
          <a:off x="106160" y="1495426"/>
          <a:ext cx="12019165" cy="40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name="Visio" r:id="rId3" imgW="17344957" imgH="5895885" progId="Visio.Drawing.15">
                  <p:embed/>
                </p:oleObj>
              </mc:Choice>
              <mc:Fallback>
                <p:oleObj name="Visio" r:id="rId3" imgW="17344957" imgH="589588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160" y="1495426"/>
                        <a:ext cx="12019165" cy="408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64234" y="94890"/>
            <a:ext cx="5193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Label 1:  necrosis and </a:t>
            </a:r>
            <a:r>
              <a:rPr lang="en-US" altLang="zh-CN" dirty="0"/>
              <a:t>non-enhancing tumor</a:t>
            </a:r>
            <a:endParaRPr lang="en-US" altLang="zh-CN" dirty="0" smtClean="0"/>
          </a:p>
          <a:p>
            <a:r>
              <a:rPr lang="en-US" altLang="zh-CN" dirty="0" smtClean="0"/>
              <a:t>Label 2:  edema</a:t>
            </a:r>
            <a:endParaRPr lang="en-US" altLang="zh-CN" dirty="0"/>
          </a:p>
          <a:p>
            <a:r>
              <a:rPr lang="en-US" altLang="zh-CN" dirty="0"/>
              <a:t>L</a:t>
            </a:r>
            <a:r>
              <a:rPr lang="en-US" altLang="zh-CN" dirty="0" smtClean="0"/>
              <a:t>abel 4:  enhancing tumor</a:t>
            </a:r>
          </a:p>
          <a:p>
            <a:r>
              <a:rPr lang="en-US" altLang="zh-CN" dirty="0"/>
              <a:t>Label 0:  </a:t>
            </a:r>
            <a:r>
              <a:rPr lang="en-US" altLang="zh-CN" dirty="0" smtClean="0"/>
              <a:t>everything else  </a:t>
            </a:r>
          </a:p>
        </p:txBody>
      </p:sp>
    </p:spTree>
    <p:extLst>
      <p:ext uri="{BB962C8B-B14F-4D97-AF65-F5344CB8AC3E}">
        <p14:creationId xmlns:p14="http://schemas.microsoft.com/office/powerpoint/2010/main" val="38603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eeexplore.ieee.org/mediastore_new/IEEE/content/media/8359997/8363198/8363717/8363717-fig-2-source-larg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371" y="2127898"/>
            <a:ext cx="7457610" cy="381187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91800" y="1204568"/>
            <a:ext cx="8548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Dolz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J,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Gopinath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K, Yuan J, 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et 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al.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HyperDense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-Net: A hyper-densely connected CNN for multi-modal 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image segmentation[J].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arXiv:1804.02967, 2018.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5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36645"/>
              </p:ext>
            </p:extLst>
          </p:nvPr>
        </p:nvGraphicFramePr>
        <p:xfrm>
          <a:off x="1064939" y="1085442"/>
          <a:ext cx="10671719" cy="3291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59791">
                  <a:extLst>
                    <a:ext uri="{9D8B030D-6E8A-4147-A177-3AD203B41FA5}">
                      <a16:colId xmlns:a16="http://schemas.microsoft.com/office/drawing/2014/main" val="2838733282"/>
                    </a:ext>
                  </a:extLst>
                </a:gridCol>
                <a:gridCol w="2079896">
                  <a:extLst>
                    <a:ext uri="{9D8B030D-6E8A-4147-A177-3AD203B41FA5}">
                      <a16:colId xmlns:a16="http://schemas.microsoft.com/office/drawing/2014/main" val="395069905"/>
                    </a:ext>
                  </a:extLst>
                </a:gridCol>
                <a:gridCol w="1981891">
                  <a:extLst>
                    <a:ext uri="{9D8B030D-6E8A-4147-A177-3AD203B41FA5}">
                      <a16:colId xmlns:a16="http://schemas.microsoft.com/office/drawing/2014/main" val="1838807603"/>
                    </a:ext>
                  </a:extLst>
                </a:gridCol>
                <a:gridCol w="2450141">
                  <a:extLst>
                    <a:ext uri="{9D8B030D-6E8A-4147-A177-3AD203B41FA5}">
                      <a16:colId xmlns:a16="http://schemas.microsoft.com/office/drawing/2014/main" val="508464222"/>
                    </a:ext>
                  </a:extLst>
                </a:gridCol>
              </a:tblGrid>
              <a:tr h="803641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3333CC"/>
                          </a:solidFill>
                          <a:latin typeface="+mn-ea"/>
                          <a:ea typeface="+mn-ea"/>
                          <a:cs typeface="+mn-cs"/>
                        </a:rPr>
                        <a:t>Wh</a:t>
                      </a:r>
                      <a:r>
                        <a:rPr lang="en-US" altLang="zh-CN" sz="2400" b="1" kern="1200" dirty="0" smtClean="0">
                          <a:solidFill>
                            <a:srgbClr val="33CCCC"/>
                          </a:solidFill>
                          <a:latin typeface="+mn-ea"/>
                          <a:ea typeface="+mn-ea"/>
                          <a:cs typeface="+mn-cs"/>
                        </a:rPr>
                        <a:t>ole</a:t>
                      </a:r>
                      <a:r>
                        <a:rPr lang="en-US" altLang="zh-CN" sz="2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400" b="1" kern="1200" dirty="0" smtClean="0">
                          <a:solidFill>
                            <a:srgbClr val="88CC33"/>
                          </a:solidFill>
                          <a:latin typeface="+mn-ea"/>
                          <a:ea typeface="+mn-ea"/>
                          <a:cs typeface="+mn-cs"/>
                        </a:rPr>
                        <a:t>Dice</a:t>
                      </a:r>
                      <a:endParaRPr lang="zh-CN" altLang="en-US" sz="2400" b="1" kern="1200" dirty="0">
                        <a:solidFill>
                          <a:srgbClr val="88CC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33CCCC"/>
                          </a:solidFill>
                          <a:latin typeface="+mn-ea"/>
                          <a:ea typeface="+mn-ea"/>
                          <a:cs typeface="+mn-cs"/>
                        </a:rPr>
                        <a:t>Core </a:t>
                      </a:r>
                      <a:r>
                        <a:rPr lang="en-US" altLang="zh-CN" sz="2400" b="1" kern="1200" dirty="0" smtClean="0">
                          <a:solidFill>
                            <a:srgbClr val="88CC33"/>
                          </a:solidFill>
                          <a:latin typeface="+mn-ea"/>
                          <a:ea typeface="+mn-ea"/>
                          <a:cs typeface="+mn-cs"/>
                        </a:rPr>
                        <a:t>Dice</a:t>
                      </a:r>
                      <a:endParaRPr lang="zh-CN" altLang="en-US" sz="2400" b="1" kern="1200" dirty="0">
                        <a:solidFill>
                          <a:srgbClr val="88CC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88CC33"/>
                          </a:solidFill>
                          <a:latin typeface="+mn-ea"/>
                          <a:ea typeface="+mn-ea"/>
                          <a:cs typeface="+mn-cs"/>
                        </a:rPr>
                        <a:t>Enhance Dice</a:t>
                      </a:r>
                      <a:endParaRPr lang="zh-CN" altLang="en-US" sz="2400" kern="1200" dirty="0" smtClean="0">
                        <a:solidFill>
                          <a:srgbClr val="88CC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43659"/>
                  </a:ext>
                </a:extLst>
              </a:tr>
              <a:tr h="803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1. </a:t>
                      </a:r>
                      <a:r>
                        <a:rPr lang="en-US" altLang="zh-CN" sz="2400" dirty="0" err="1" smtClean="0"/>
                        <a:t>DenseCNN</a:t>
                      </a:r>
                      <a:r>
                        <a:rPr lang="en-US" altLang="zh-CN" sz="2400" dirty="0" smtClean="0"/>
                        <a:t> (Brats 2017 HGG)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0.72(0.8016)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(0.7497)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0.81(0.7523)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072054"/>
                  </a:ext>
                </a:extLst>
              </a:tr>
              <a:tr h="803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2. </a:t>
                      </a:r>
                      <a:r>
                        <a:rPr lang="en-US" altLang="zh-CN" sz="2400" dirty="0" err="1" smtClean="0"/>
                        <a:t>HyperDense</a:t>
                      </a:r>
                      <a:r>
                        <a:rPr lang="en-US" altLang="zh-CN" sz="2400" dirty="0" smtClean="0"/>
                        <a:t> (Brats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2017 HGG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0.8389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0.7968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0.7987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490044"/>
                  </a:ext>
                </a:extLst>
              </a:tr>
              <a:tr h="803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My proposed(Brats</a:t>
                      </a:r>
                      <a:r>
                        <a:rPr lang="en-US" altLang="zh-CN" sz="2400" baseline="0" dirty="0" smtClean="0"/>
                        <a:t> 2017 HGG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0.8775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0.8271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0.8238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9430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9276" y="79744"/>
            <a:ext cx="3901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比较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3067" y="4654052"/>
            <a:ext cx="110954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+mn-ea"/>
              </a:rPr>
              <a:t>Chen </a:t>
            </a:r>
            <a:r>
              <a:rPr lang="en-US" altLang="zh-CN" sz="2000" dirty="0">
                <a:latin typeface="+mn-ea"/>
              </a:rPr>
              <a:t>L, Wu Y, </a:t>
            </a:r>
            <a:r>
              <a:rPr lang="en-US" altLang="zh-CN" sz="2000" dirty="0" err="1">
                <a:latin typeface="+mn-ea"/>
              </a:rPr>
              <a:t>DSouza</a:t>
            </a:r>
            <a:r>
              <a:rPr lang="en-US" altLang="zh-CN" sz="2000" dirty="0">
                <a:latin typeface="+mn-ea"/>
              </a:rPr>
              <a:t> A M, et al. MRI tumor segmentation with densely connected 3D </a:t>
            </a:r>
            <a:r>
              <a:rPr lang="en-US" altLang="zh-CN" sz="2000" dirty="0" smtClean="0">
                <a:latin typeface="+mn-ea"/>
              </a:rPr>
              <a:t>CNN[C</a:t>
            </a:r>
            <a:r>
              <a:rPr lang="en-US" altLang="zh-CN" sz="2000" dirty="0">
                <a:latin typeface="+mn-ea"/>
              </a:rPr>
              <a:t>]//Medical Imaging 2018: Image Processing. International Society for </a:t>
            </a:r>
            <a:r>
              <a:rPr lang="en-US" altLang="zh-CN" sz="2000" dirty="0" smtClean="0">
                <a:latin typeface="+mn-ea"/>
              </a:rPr>
              <a:t>Optics </a:t>
            </a:r>
            <a:r>
              <a:rPr lang="en-US" altLang="zh-CN" sz="2000" dirty="0">
                <a:latin typeface="+mn-ea"/>
              </a:rPr>
              <a:t>and Photonics, 2018, 10574: 105741F</a:t>
            </a:r>
            <a:r>
              <a:rPr lang="en-US" altLang="zh-CN" sz="2000" dirty="0" smtClean="0">
                <a:latin typeface="+mn-ea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Dolz</a:t>
            </a:r>
            <a:r>
              <a:rPr lang="en-US" altLang="zh-CN" sz="2000" dirty="0">
                <a:solidFill>
                  <a:srgbClr val="222222"/>
                </a:solidFill>
                <a:latin typeface="Arial" panose="020B0604020202020204" pitchFamily="34" charset="0"/>
              </a:rPr>
              <a:t> J, </a:t>
            </a:r>
            <a:r>
              <a:rPr lang="en-US" altLang="zh-CN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Gopinath</a:t>
            </a:r>
            <a:r>
              <a:rPr lang="en-US" altLang="zh-CN" sz="2000" dirty="0">
                <a:solidFill>
                  <a:srgbClr val="222222"/>
                </a:solidFill>
                <a:latin typeface="Arial" panose="020B0604020202020204" pitchFamily="34" charset="0"/>
              </a:rPr>
              <a:t> K, Yuan J, et al. </a:t>
            </a:r>
            <a:r>
              <a:rPr lang="en-US" altLang="zh-CN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HyperDense</a:t>
            </a:r>
            <a:r>
              <a:rPr lang="en-US" altLang="zh-CN" sz="2000" dirty="0">
                <a:solidFill>
                  <a:srgbClr val="222222"/>
                </a:solidFill>
                <a:latin typeface="Arial" panose="020B0604020202020204" pitchFamily="34" charset="0"/>
              </a:rPr>
              <a:t>-Net: A hyper-densely connected CNN for multi-modal image segmentation[J]. </a:t>
            </a:r>
            <a:r>
              <a:rPr lang="en-US" altLang="zh-CN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20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arXiv:1804.02967, 2018</a:t>
            </a:r>
            <a:r>
              <a:rPr lang="en-US" altLang="zh-CN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09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15045</TotalTime>
  <Words>171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微软雅黑</vt:lpstr>
      <vt:lpstr>Arial</vt:lpstr>
      <vt:lpstr>Rockwell</vt:lpstr>
      <vt:lpstr>Segoe UI</vt:lpstr>
      <vt:lpstr>Wingdings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855</cp:revision>
  <dcterms:created xsi:type="dcterms:W3CDTF">2015-08-18T02:51:41Z</dcterms:created>
  <dcterms:modified xsi:type="dcterms:W3CDTF">2019-03-26T13:06:33Z</dcterms:modified>
  <cp:category/>
</cp:coreProperties>
</file>