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57" r:id="rId4"/>
    <p:sldId id="297" r:id="rId5"/>
    <p:sldId id="298" r:id="rId6"/>
    <p:sldId id="311" r:id="rId7"/>
    <p:sldId id="299" r:id="rId8"/>
    <p:sldId id="313" r:id="rId9"/>
    <p:sldId id="314" r:id="rId10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6" y="84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2019/4/10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 smtClean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4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10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  <a:endParaRPr lang="zh-CN" altLang="en-US" sz="2000" noProof="1" smtClean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54250" y="1211750"/>
            <a:ext cx="533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多模态语义分割网络小结</a:t>
            </a:r>
            <a:endParaRPr lang="en-US" altLang="zh-CN" sz="3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" y="4457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4250" y="1796525"/>
            <a:ext cx="10165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编码器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解码器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多尺度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图模型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Gupta, S.,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Girshick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R.,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Arbeláez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P., &amp; Malik, J. (2014).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Learning Rich Features from RGB-D Images for Object Detection and Segmentation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Paper presented at the ECCV 2014. 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83" y="1142671"/>
            <a:ext cx="7774130" cy="41965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03062" y="5450778"/>
            <a:ext cx="77922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/>
              <a:t>提出将深度图编码为 </a:t>
            </a:r>
            <a:r>
              <a:rPr lang="en-US" altLang="zh-CN" dirty="0" smtClean="0"/>
              <a:t>HHA </a:t>
            </a:r>
            <a:r>
              <a:rPr lang="zh-CN" altLang="en-US" dirty="0" smtClean="0"/>
              <a:t>格式（</a:t>
            </a:r>
            <a:r>
              <a:rPr lang="en-US" altLang="zh-CN" dirty="0"/>
              <a:t>horizontal disparity, height above ground, </a:t>
            </a:r>
            <a:r>
              <a:rPr lang="en-US" altLang="zh-CN" dirty="0" smtClean="0"/>
              <a:t>angle </a:t>
            </a:r>
            <a:r>
              <a:rPr lang="en-US" altLang="zh-CN" dirty="0"/>
              <a:t>the pixel’s local surface normal makes with the inferred gravity direction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利用</a:t>
            </a:r>
            <a:r>
              <a:rPr lang="zh-CN" altLang="en-US" dirty="0"/>
              <a:t>目标检测来计算语义分割系统中超像素的附加特征。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3062" y="5450778"/>
            <a:ext cx="7792275" cy="44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推断物体间的支撑关系</a:t>
            </a:r>
            <a:endParaRPr lang="en-US" altLang="zh-CN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bg2">
                    <a:lumMod val="50000"/>
                  </a:schemeClr>
                </a:solidFill>
              </a:rPr>
              <a:t>Silberman, N., Hoiem, D., Kohli, P., &amp; Fergus, R. (2012).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Indoor Segmentation and Support Inference from RGBD Images.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ECCV 2012, Berlin, Heidelberg.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36"/>
          <a:stretch/>
        </p:blipFill>
        <p:spPr>
          <a:xfrm>
            <a:off x="2694011" y="1063675"/>
            <a:ext cx="6810375" cy="39357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066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编码器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</a:p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解码器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Wang, J., Wang, Z., Tao, D., See, S., &amp; Wang, G. (2016). Learning Common and Specific Features for RGB-D Semantic Segmentation with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Deconvolutional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Networks.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ECCV 2016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6833" y="5143558"/>
            <a:ext cx="77922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通过 </a:t>
            </a:r>
            <a:r>
              <a:rPr lang="en-US" altLang="zh-CN" sz="2000" dirty="0" smtClean="0"/>
              <a:t>Multiple </a:t>
            </a:r>
            <a:r>
              <a:rPr lang="en-US" altLang="zh-CN" sz="2000" dirty="0"/>
              <a:t>kernel maximum mean discrepancy </a:t>
            </a:r>
            <a:r>
              <a:rPr lang="zh-CN" altLang="en-US" sz="2000" dirty="0" smtClean="0"/>
              <a:t>得到 </a:t>
            </a:r>
            <a:r>
              <a:rPr lang="en-US" altLang="zh-CN" sz="2000" dirty="0" smtClean="0"/>
              <a:t>RGB </a:t>
            </a:r>
            <a:r>
              <a:rPr lang="zh-CN" altLang="en-US" sz="2000" dirty="0" smtClean="0"/>
              <a:t>和深度的共同特征。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71"/>
          <a:stretch/>
        </p:blipFill>
        <p:spPr>
          <a:xfrm>
            <a:off x="2684445" y="1363881"/>
            <a:ext cx="6877050" cy="34498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26834" y="265338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Lee, S., Park, S., &amp; Hong, K. (2017, 22-29 Oct. 2017).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RDFNet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: RGB-D Multi-level Residual Feature Fusion for Indoor Semantic Segmentation.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ICCV 2017.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26834" y="5259306"/>
            <a:ext cx="77922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MMFNet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和 </a:t>
            </a:r>
            <a:r>
              <a:rPr lang="en-US" altLang="zh-CN" sz="2000" dirty="0" err="1" smtClean="0"/>
              <a:t>RefineNet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模块大致相同。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残差卷积执行非线性变换。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残差池化引入上下文信息。</a:t>
            </a:r>
            <a:endParaRPr lang="en-US" altLang="zh-CN" sz="2000" dirty="0" smtClean="0"/>
          </a:p>
        </p:txBody>
      </p:sp>
      <p:sp>
        <p:nvSpPr>
          <p:cNvPr id="8" name="矩形 7"/>
          <p:cNvSpPr/>
          <p:nvPr/>
        </p:nvSpPr>
        <p:spPr>
          <a:xfrm>
            <a:off x="864235" y="360680"/>
            <a:ext cx="1066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编码器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</a:p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解码器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19"/>
          <a:stretch/>
        </p:blipFill>
        <p:spPr>
          <a:xfrm>
            <a:off x="864235" y="1068566"/>
            <a:ext cx="4404360" cy="40258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94" y="1852123"/>
            <a:ext cx="6321612" cy="24587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487263" y="4225136"/>
            <a:ext cx="4336875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残差卷积                     自适应融合       残差池化   </a:t>
            </a:r>
            <a:endParaRPr lang="en-US" altLang="zh-CN" sz="1400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9028386" y="1240221"/>
            <a:ext cx="21021" cy="34999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19109" y="1219200"/>
            <a:ext cx="0" cy="35104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4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多尺度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38705" y="5392131"/>
            <a:ext cx="8523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尺度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：预测粗糙</a:t>
            </a:r>
            <a:r>
              <a:rPr lang="zh-CN" altLang="en-US" sz="2000" dirty="0"/>
              <a:t>但空间变化的一组</a:t>
            </a:r>
            <a:r>
              <a:rPr lang="zh-CN" altLang="en-US" sz="2000" dirty="0" smtClean="0"/>
              <a:t>特征，获得全图像视野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尺度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：在中等分辨率下预测。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尺度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：提高分辨率。</a:t>
            </a:r>
            <a:endParaRPr lang="zh-CN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38705" y="268693"/>
            <a:ext cx="94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600" dirty="0" smtClean="0">
                <a:solidFill>
                  <a:schemeClr val="bg2">
                    <a:lumMod val="50000"/>
                  </a:schemeClr>
                </a:solidFill>
              </a:rPr>
              <a:t>Eigen, D., &amp; Fergus, R. (2015, 7-13 Dec. 2015).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Predicting Depth, Surface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Normals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 and Semantic Labels with a Common Multi-scale Convolutional Architecture.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ICCV 2015.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15" y="853468"/>
            <a:ext cx="4023051" cy="45386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多尺度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38705" y="4908655"/>
            <a:ext cx="8523888" cy="144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/>
              <a:t> 使用深度图将图像分成表征相似视觉特征的</a:t>
            </a:r>
            <a:r>
              <a:rPr lang="zh-CN" altLang="en-US" dirty="0"/>
              <a:t>不同</a:t>
            </a:r>
            <a:r>
              <a:rPr lang="zh-CN" altLang="en-US" dirty="0" smtClean="0"/>
              <a:t>层，低场景</a:t>
            </a:r>
            <a:r>
              <a:rPr lang="zh-CN" altLang="en-US" dirty="0"/>
              <a:t>分辨率出现</a:t>
            </a:r>
            <a:r>
              <a:rPr lang="zh-CN" altLang="en-US" dirty="0" smtClean="0"/>
              <a:t>在深处，高场景</a:t>
            </a:r>
            <a:r>
              <a:rPr lang="zh-CN" altLang="en-US" dirty="0"/>
              <a:t>分辨率出现在近处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通过调整超像素大小控制 </a:t>
            </a:r>
            <a:r>
              <a:rPr lang="en-US" altLang="zh-CN" dirty="0" err="1" smtClean="0"/>
              <a:t>CaRF</a:t>
            </a:r>
            <a:r>
              <a:rPr lang="zh-CN" altLang="en-US" dirty="0" smtClean="0"/>
              <a:t>（上下文感知感受野）生成的上下文信息。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/>
              <a:t> 多分支串级特征网络允许</a:t>
            </a:r>
            <a:r>
              <a:rPr lang="zh-CN" altLang="en-US" dirty="0"/>
              <a:t>不同的 </a:t>
            </a:r>
            <a:r>
              <a:rPr lang="en-US" altLang="zh-CN" dirty="0" err="1"/>
              <a:t>CaRF</a:t>
            </a:r>
            <a:r>
              <a:rPr lang="en-US" altLang="zh-CN" dirty="0"/>
              <a:t> </a:t>
            </a:r>
            <a:r>
              <a:rPr lang="zh-CN" altLang="en-US" dirty="0"/>
              <a:t>为某个场景分辨率提供特定上下文信息。</a:t>
            </a:r>
            <a:endParaRPr lang="zh-CN" alt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38705" y="268693"/>
            <a:ext cx="94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Lin, D., Chen, G., Cohen-Or, D.,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Heng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P., &amp; Huang, H. (2017, 22-29 Oct. 2017).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Cascaded Feature Network for Semantic Segmentation of RGB-D Images.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ICCV 2017.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6"/>
          <a:stretch/>
        </p:blipFill>
        <p:spPr>
          <a:xfrm>
            <a:off x="1084953" y="1367484"/>
            <a:ext cx="10042120" cy="31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09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图模型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8342" y="4235993"/>
            <a:ext cx="852388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/>
              <a:t> 二元项定义五种 </a:t>
            </a:r>
            <a:r>
              <a:rPr lang="en-US" altLang="zh-CN" dirty="0" smtClean="0"/>
              <a:t>3D </a:t>
            </a:r>
            <a:r>
              <a:rPr lang="zh-CN" altLang="en-US" dirty="0" smtClean="0"/>
              <a:t>空间配置，以及两个类共同出现的概率。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Mutex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限制（</a:t>
            </a:r>
            <a:r>
              <a:rPr lang="en-US" altLang="zh-CN" dirty="0" smtClean="0"/>
              <a:t>Mutual exclusion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 smtClean="0"/>
              <a:t>全局目标共同</a:t>
            </a:r>
            <a:r>
              <a:rPr lang="zh-CN" altLang="en-US" dirty="0"/>
              <a:t>出现限制：编码哪些对象不能同时出现在场景中。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 smtClean="0"/>
              <a:t>相对高度关系限制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 smtClean="0"/>
              <a:t>目标局部支撑</a:t>
            </a:r>
            <a:r>
              <a:rPr lang="zh-CN" altLang="en-US" dirty="0"/>
              <a:t>关系限制：编码室内场景的基本物理配置规则。</a:t>
            </a:r>
            <a:endParaRPr lang="zh-CN" alt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38705" y="268693"/>
            <a:ext cx="94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Deng, Z.,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Todorovic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S.,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Latecki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L. J. (2015, 7-13 Dec. 2015).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Semantic Segmentation of RGBD Images with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Mutex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 Constraints.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Paper presented at the ICCV 2015.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73" y="1449355"/>
            <a:ext cx="6067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591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Lenovo</cp:lastModifiedBy>
  <cp:revision>107</cp:revision>
  <dcterms:created xsi:type="dcterms:W3CDTF">2017-03-07T08:54:00Z</dcterms:created>
  <dcterms:modified xsi:type="dcterms:W3CDTF">2019-04-10T05:37:29Z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