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20"/>
  </p:handoutMasterIdLst>
  <p:sldIdLst>
    <p:sldId id="257" r:id="rId4"/>
    <p:sldId id="287" r:id="rId6"/>
    <p:sldId id="288" r:id="rId7"/>
    <p:sldId id="290" r:id="rId8"/>
    <p:sldId id="292" r:id="rId9"/>
    <p:sldId id="293" r:id="rId10"/>
    <p:sldId id="294" r:id="rId11"/>
    <p:sldId id="295" r:id="rId12"/>
    <p:sldId id="256" r:id="rId13"/>
    <p:sldId id="280" r:id="rId14"/>
    <p:sldId id="282" r:id="rId15"/>
    <p:sldId id="258" r:id="rId16"/>
    <p:sldId id="262" r:id="rId17"/>
    <p:sldId id="283" r:id="rId18"/>
    <p:sldId id="265" r:id="rId1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202020"/>
    <a:srgbClr val="B2B2B2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8" y="96"/>
      </p:cViewPr>
      <p:guideLst>
        <p:guide orient="horz" pos="211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8" Type="http://schemas.openxmlformats.org/officeDocument/2006/relationships/theme" Target="../theme/theme2.xml"/><Relationship Id="rId17" Type="http://schemas.openxmlformats.org/officeDocument/2006/relationships/tags" Target="../tags/tag64.xml"/><Relationship Id="rId16" Type="http://schemas.openxmlformats.org/officeDocument/2006/relationships/tags" Target="../tags/tag63.xml"/><Relationship Id="rId15" Type="http://schemas.openxmlformats.org/officeDocument/2006/relationships/tags" Target="../tags/tag62.xml"/><Relationship Id="rId14" Type="http://schemas.openxmlformats.org/officeDocument/2006/relationships/tags" Target="../tags/tag61.xml"/><Relationship Id="rId13" Type="http://schemas.openxmlformats.org/officeDocument/2006/relationships/tags" Target="../tags/tag60.xml"/><Relationship Id="rId12" Type="http://schemas.openxmlformats.org/officeDocument/2006/relationships/tags" Target="../tags/tag59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6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77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78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79.xml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80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82.xml"/><Relationship Id="rId1" Type="http://schemas.openxmlformats.org/officeDocument/2006/relationships/tags" Target="../tags/tag8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68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6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7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73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69882" y="2311421"/>
            <a:ext cx="10852237" cy="899167"/>
          </a:xfrm>
        </p:spPr>
        <p:txBody>
          <a:bodyPr/>
          <a:lstStyle/>
          <a:p>
            <a:r>
              <a:rPr lang="zh-CN" altLang="en-US" sz="3600" b="1">
                <a:solidFill>
                  <a:schemeClr val="accent5"/>
                </a:solidFill>
                <a:effectLst/>
              </a:rPr>
              <a:t>基于稠密卷积神经网络的肺结节分割</a:t>
            </a:r>
            <a:endParaRPr lang="zh-CN" altLang="en-US" sz="3600" b="1">
              <a:solidFill>
                <a:schemeClr val="accent5"/>
              </a:solidFill>
              <a:effectLst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779102" y="5602605"/>
            <a:ext cx="10852237" cy="950984"/>
          </a:xfrm>
        </p:spPr>
        <p:txBody>
          <a:bodyPr/>
          <a:lstStyle/>
          <a:p>
            <a:r>
              <a:rPr lang="zh-CN" altLang="en-US"/>
              <a:t>动</a:t>
            </a:r>
            <a:r>
              <a:rPr lang="en-US" altLang="zh-CN"/>
              <a:t>151 </a:t>
            </a:r>
            <a:r>
              <a:rPr lang="zh-CN" altLang="en-US"/>
              <a:t>夏健君 </a:t>
            </a:r>
            <a:r>
              <a:rPr lang="en-US" altLang="zh-CN"/>
              <a:t>10153030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2" y="3"/>
            <a:ext cx="12191999" cy="26246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 advTm="4438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-2147482475" descr="掩模-1"/>
          <p:cNvPicPr>
            <a:picLocks noChangeAspect="1"/>
          </p:cNvPicPr>
          <p:nvPr/>
        </p:nvPicPr>
        <p:blipFill>
          <a:blip r:embed="rId1"/>
          <a:srcRect l="5817" t="13348" r="27455" b="27330"/>
          <a:stretch>
            <a:fillRect/>
          </a:stretch>
        </p:blipFill>
        <p:spPr>
          <a:xfrm>
            <a:off x="464820" y="1689735"/>
            <a:ext cx="5965190" cy="41852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2762250" y="1141095"/>
            <a:ext cx="24485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生成肺部掩模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8143875" y="1229360"/>
            <a:ext cx="26549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图像像素值处理</a:t>
            </a:r>
            <a:endParaRPr lang="zh-CN" altLang="en-US" sz="2400"/>
          </a:p>
        </p:txBody>
      </p:sp>
      <p:pic>
        <p:nvPicPr>
          <p:cNvPr id="6" name="图片 -2147482472" descr="直方图均衡化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4940" y="1918970"/>
            <a:ext cx="2065020" cy="17125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-2147482422" descr="用+直方图+中值滤波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05" y="3890645"/>
            <a:ext cx="2065655" cy="17697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9985375" y="2510155"/>
            <a:ext cx="1800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直方图均衡化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060305" y="4570095"/>
            <a:ext cx="1663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中值滤波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152380" y="6187440"/>
            <a:ext cx="1510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标准化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0"/>
            <a:ext cx="12192000" cy="41783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0" y="0"/>
            <a:ext cx="2867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tx1"/>
                </a:solidFill>
              </a:rPr>
              <a:t>01 </a:t>
            </a:r>
            <a:r>
              <a:rPr lang="zh-CN" altLang="en-US" sz="2400">
                <a:solidFill>
                  <a:schemeClr val="tx1"/>
                </a:solidFill>
              </a:rPr>
              <a:t>课题背景及意义</a:t>
            </a:r>
            <a:r>
              <a:rPr lang="en-US" altLang="zh-CN" sz="2400">
                <a:solidFill>
                  <a:schemeClr val="tx1"/>
                </a:solidFill>
              </a:rPr>
              <a:t>/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819650" y="-21590"/>
            <a:ext cx="19107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tx1"/>
                </a:solidFill>
              </a:rPr>
              <a:t>02 </a:t>
            </a:r>
            <a:r>
              <a:rPr lang="zh-CN" altLang="en-US" sz="2400">
                <a:solidFill>
                  <a:schemeClr val="tx1"/>
                </a:solidFill>
              </a:rPr>
              <a:t>相关理论</a:t>
            </a:r>
            <a:r>
              <a:rPr lang="en-US" altLang="zh-CN" sz="2400">
                <a:solidFill>
                  <a:schemeClr val="tx1"/>
                </a:solidFill>
              </a:rPr>
              <a:t>/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743315" y="0"/>
            <a:ext cx="29629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03 </a:t>
            </a:r>
            <a:r>
              <a:rPr lang="zh-CN" altLang="en-US" sz="2400">
                <a:solidFill>
                  <a:schemeClr val="bg1"/>
                </a:solidFill>
              </a:rPr>
              <a:t>实验流程</a:t>
            </a:r>
            <a:r>
              <a:rPr lang="en-US" altLang="zh-CN" sz="2400">
                <a:solidFill>
                  <a:schemeClr val="bg1"/>
                </a:solidFill>
              </a:rPr>
              <a:t>/</a:t>
            </a:r>
            <a:endParaRPr lang="en-US" altLang="zh-CN" sz="2400">
              <a:solidFill>
                <a:schemeClr val="bg1"/>
              </a:solidFill>
            </a:endParaRPr>
          </a:p>
        </p:txBody>
      </p:sp>
    </p:spTree>
    <p:custDataLst>
      <p:tags r:id="rId4"/>
    </p:custDataLst>
  </p:cSld>
  <p:clrMapOvr>
    <a:masterClrMapping/>
  </p:clrMapOvr>
  <p:transition advTm="49234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-2147482480" descr="捕获"/>
          <p:cNvPicPr/>
          <p:nvPr/>
        </p:nvPicPr>
        <p:blipFill>
          <a:blip r:embed="rId1"/>
          <a:srcRect l="2854" t="2205" r="50211"/>
          <a:stretch>
            <a:fillRect/>
          </a:stretch>
        </p:blipFill>
        <p:spPr>
          <a:xfrm>
            <a:off x="276225" y="2052955"/>
            <a:ext cx="2160000" cy="2160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-2147482475" descr="掩模-1"/>
          <p:cNvPicPr/>
          <p:nvPr/>
        </p:nvPicPr>
        <p:blipFill>
          <a:blip r:embed="rId2"/>
          <a:srcRect l="52803" t="46054" r="29330" b="33259"/>
          <a:stretch>
            <a:fillRect/>
          </a:stretch>
        </p:blipFill>
        <p:spPr>
          <a:xfrm>
            <a:off x="3168650" y="956310"/>
            <a:ext cx="2160000" cy="2160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-2147482472" descr="直方图均衡化"/>
          <p:cNvPicPr/>
          <p:nvPr/>
        </p:nvPicPr>
        <p:blipFill>
          <a:blip r:embed="rId3"/>
          <a:srcRect r="5438"/>
          <a:stretch>
            <a:fillRect/>
          </a:stretch>
        </p:blipFill>
        <p:spPr>
          <a:xfrm>
            <a:off x="3188970" y="3430905"/>
            <a:ext cx="2160000" cy="21602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-2147482471" descr="加入掩模"/>
          <p:cNvPicPr/>
          <p:nvPr/>
        </p:nvPicPr>
        <p:blipFill>
          <a:blip r:embed="rId4"/>
          <a:stretch>
            <a:fillRect/>
          </a:stretch>
        </p:blipFill>
        <p:spPr>
          <a:xfrm>
            <a:off x="5904230" y="1904365"/>
            <a:ext cx="2160000" cy="2160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-2147482469" descr="最后的"/>
          <p:cNvPicPr/>
          <p:nvPr/>
        </p:nvPicPr>
        <p:blipFill>
          <a:blip r:embed="rId5"/>
          <a:srcRect l="3002" t="5674" r="52570" b="5817"/>
          <a:stretch>
            <a:fillRect/>
          </a:stretch>
        </p:blipFill>
        <p:spPr>
          <a:xfrm>
            <a:off x="9112885" y="1929765"/>
            <a:ext cx="2160000" cy="2160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 descr="最后的"/>
          <p:cNvPicPr/>
          <p:nvPr/>
        </p:nvPicPr>
        <p:blipFill>
          <a:blip r:embed="rId5"/>
          <a:srcRect l="51525" t="6671" r="3374" b="6505"/>
          <a:stretch>
            <a:fillRect/>
          </a:stretch>
        </p:blipFill>
        <p:spPr>
          <a:xfrm>
            <a:off x="9112885" y="4637405"/>
            <a:ext cx="2160000" cy="2160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图片 8" descr="捕获"/>
          <p:cNvPicPr>
            <a:picLocks noChangeAspect="1"/>
          </p:cNvPicPr>
          <p:nvPr/>
        </p:nvPicPr>
        <p:blipFill>
          <a:blip r:embed="rId1"/>
          <a:srcRect l="48403" t="3634" r="7380" b="2678"/>
          <a:stretch>
            <a:fillRect/>
          </a:stretch>
        </p:blipFill>
        <p:spPr>
          <a:xfrm>
            <a:off x="168910" y="4637405"/>
            <a:ext cx="2267585" cy="217741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0" name="直接箭头连接符 9"/>
          <p:cNvCxnSpPr>
            <a:stCxn id="2147484817" idx="3"/>
            <a:endCxn id="2147484825" idx="1"/>
          </p:cNvCxnSpPr>
          <p:nvPr/>
        </p:nvCxnSpPr>
        <p:spPr>
          <a:xfrm>
            <a:off x="2436495" y="3133090"/>
            <a:ext cx="752475" cy="1377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2147484817" idx="3"/>
            <a:endCxn id="2147484822" idx="1"/>
          </p:cNvCxnSpPr>
          <p:nvPr/>
        </p:nvCxnSpPr>
        <p:spPr>
          <a:xfrm flipV="1">
            <a:off x="2436495" y="2036445"/>
            <a:ext cx="732155" cy="1096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2147484822" idx="3"/>
            <a:endCxn id="2147484826" idx="1"/>
          </p:cNvCxnSpPr>
          <p:nvPr/>
        </p:nvCxnSpPr>
        <p:spPr>
          <a:xfrm>
            <a:off x="5328920" y="2036445"/>
            <a:ext cx="575310" cy="948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2147484825" idx="3"/>
            <a:endCxn id="2147484826" idx="1"/>
          </p:cNvCxnSpPr>
          <p:nvPr/>
        </p:nvCxnSpPr>
        <p:spPr>
          <a:xfrm flipV="1">
            <a:off x="5349240" y="2984500"/>
            <a:ext cx="554990" cy="1526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2147484826" idx="3"/>
            <a:endCxn id="2147484828" idx="1"/>
          </p:cNvCxnSpPr>
          <p:nvPr/>
        </p:nvCxnSpPr>
        <p:spPr>
          <a:xfrm>
            <a:off x="8064500" y="2984500"/>
            <a:ext cx="1048385" cy="2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35965" y="1526540"/>
            <a:ext cx="12922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原始图</a:t>
            </a:r>
            <a:endParaRPr lang="zh-CN" altLang="en-US" sz="2400"/>
          </a:p>
        </p:txBody>
      </p:sp>
      <p:sp>
        <p:nvSpPr>
          <p:cNvPr id="19" name="文本框 18"/>
          <p:cNvSpPr txBox="1"/>
          <p:nvPr/>
        </p:nvSpPr>
        <p:spPr>
          <a:xfrm>
            <a:off x="3130550" y="568325"/>
            <a:ext cx="2358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构建肺部掩模</a:t>
            </a:r>
            <a:endParaRPr lang="zh-CN" altLang="en-US" sz="2400"/>
          </a:p>
        </p:txBody>
      </p:sp>
      <p:sp>
        <p:nvSpPr>
          <p:cNvPr id="20" name="文本框 19"/>
          <p:cNvSpPr txBox="1"/>
          <p:nvPr/>
        </p:nvSpPr>
        <p:spPr>
          <a:xfrm>
            <a:off x="3286760" y="5710555"/>
            <a:ext cx="24415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图像像素值</a:t>
            </a:r>
            <a:r>
              <a:rPr lang="zh-CN" altLang="en-US" sz="2400"/>
              <a:t>处理</a:t>
            </a:r>
            <a:endParaRPr lang="zh-CN" altLang="en-US" sz="2400"/>
          </a:p>
        </p:txBody>
      </p:sp>
      <p:sp>
        <p:nvSpPr>
          <p:cNvPr id="21" name="文本框 20"/>
          <p:cNvSpPr txBox="1"/>
          <p:nvPr/>
        </p:nvSpPr>
        <p:spPr>
          <a:xfrm>
            <a:off x="5904230" y="1362710"/>
            <a:ext cx="2124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肺部处理</a:t>
            </a:r>
            <a:r>
              <a:rPr lang="en-US" altLang="zh-CN" sz="2400"/>
              <a:t>CT</a:t>
            </a:r>
            <a:r>
              <a:rPr lang="zh-CN" altLang="en-US" sz="2400"/>
              <a:t>图</a:t>
            </a:r>
            <a:endParaRPr lang="zh-CN" altLang="en-US" sz="2400"/>
          </a:p>
        </p:txBody>
      </p:sp>
      <p:sp>
        <p:nvSpPr>
          <p:cNvPr id="22" name="文本框 21"/>
          <p:cNvSpPr txBox="1"/>
          <p:nvPr/>
        </p:nvSpPr>
        <p:spPr>
          <a:xfrm>
            <a:off x="9024620" y="1362710"/>
            <a:ext cx="27647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实验输入图像</a:t>
            </a:r>
            <a:endParaRPr lang="zh-CN" altLang="en-US" sz="2400"/>
          </a:p>
        </p:txBody>
      </p:sp>
      <p:sp>
        <p:nvSpPr>
          <p:cNvPr id="28" name="文本框 27"/>
          <p:cNvSpPr txBox="1"/>
          <p:nvPr/>
        </p:nvSpPr>
        <p:spPr>
          <a:xfrm>
            <a:off x="8292465" y="2390140"/>
            <a:ext cx="7321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裁剪</a:t>
            </a:r>
            <a:endParaRPr lang="zh-CN" altLang="en-US" sz="1600"/>
          </a:p>
        </p:txBody>
      </p:sp>
      <p:sp>
        <p:nvSpPr>
          <p:cNvPr id="23" name="文本框 22"/>
          <p:cNvSpPr txBox="1"/>
          <p:nvPr/>
        </p:nvSpPr>
        <p:spPr>
          <a:xfrm>
            <a:off x="9481820" y="464820"/>
            <a:ext cx="27101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训练集：</a:t>
            </a:r>
            <a:r>
              <a:rPr lang="en-US" altLang="zh-CN" sz="2400"/>
              <a:t>1059</a:t>
            </a:r>
            <a:r>
              <a:rPr lang="zh-CN" altLang="en-US" sz="2400"/>
              <a:t>张图</a:t>
            </a:r>
            <a:endParaRPr lang="zh-CN" altLang="en-US" sz="2400"/>
          </a:p>
          <a:p>
            <a:r>
              <a:rPr lang="zh-CN" altLang="en-US" sz="2400"/>
              <a:t>测试集：</a:t>
            </a:r>
            <a:r>
              <a:rPr lang="en-US" altLang="zh-CN" sz="2400"/>
              <a:t>263</a:t>
            </a:r>
            <a:r>
              <a:rPr lang="zh-CN" altLang="en-US" sz="2400"/>
              <a:t>张图</a:t>
            </a:r>
            <a:endParaRPr lang="zh-CN" altLang="en-US" sz="2400"/>
          </a:p>
        </p:txBody>
      </p:sp>
      <p:sp>
        <p:nvSpPr>
          <p:cNvPr id="24" name="矩形 23"/>
          <p:cNvSpPr/>
          <p:nvPr/>
        </p:nvSpPr>
        <p:spPr>
          <a:xfrm>
            <a:off x="0" y="0"/>
            <a:ext cx="12192000" cy="41783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0" y="0"/>
            <a:ext cx="2867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tx1"/>
                </a:solidFill>
              </a:rPr>
              <a:t>01 </a:t>
            </a:r>
            <a:r>
              <a:rPr lang="zh-CN" altLang="en-US" sz="2400">
                <a:solidFill>
                  <a:schemeClr val="tx1"/>
                </a:solidFill>
              </a:rPr>
              <a:t>课题背景及意义</a:t>
            </a:r>
            <a:r>
              <a:rPr lang="en-US" altLang="zh-CN" sz="2400">
                <a:solidFill>
                  <a:schemeClr val="tx1"/>
                </a:solidFill>
              </a:rPr>
              <a:t>/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819650" y="-21590"/>
            <a:ext cx="19107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tx1"/>
                </a:solidFill>
              </a:rPr>
              <a:t>02 </a:t>
            </a:r>
            <a:r>
              <a:rPr lang="zh-CN" altLang="en-US" sz="2400">
                <a:solidFill>
                  <a:schemeClr val="tx1"/>
                </a:solidFill>
              </a:rPr>
              <a:t>相关理论</a:t>
            </a:r>
            <a:r>
              <a:rPr lang="en-US" altLang="zh-CN" sz="2400">
                <a:solidFill>
                  <a:schemeClr val="tx1"/>
                </a:solidFill>
              </a:rPr>
              <a:t>/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743315" y="0"/>
            <a:ext cx="29629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03 </a:t>
            </a:r>
            <a:r>
              <a:rPr lang="zh-CN" altLang="en-US" sz="2400">
                <a:solidFill>
                  <a:schemeClr val="bg1"/>
                </a:solidFill>
              </a:rPr>
              <a:t>实验流程</a:t>
            </a:r>
            <a:r>
              <a:rPr lang="en-US" altLang="zh-CN" sz="2400">
                <a:solidFill>
                  <a:schemeClr val="bg1"/>
                </a:solidFill>
              </a:rPr>
              <a:t>/</a:t>
            </a:r>
            <a:endParaRPr lang="en-US" altLang="zh-CN" sz="2400">
              <a:solidFill>
                <a:schemeClr val="bg1"/>
              </a:solidFill>
            </a:endParaRPr>
          </a:p>
        </p:txBody>
      </p:sp>
    </p:spTree>
    <p:custDataLst>
      <p:tags r:id="rId6"/>
    </p:custDataLst>
  </p:cSld>
  <p:clrMapOvr>
    <a:masterClrMapping/>
  </p:clrMapOvr>
  <p:transition advTm="49234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341880" y="1386205"/>
            <a:ext cx="205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U-net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8417560" y="539750"/>
            <a:ext cx="2087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Densenet</a:t>
            </a:r>
            <a:endParaRPr lang="en-US" altLang="zh-CN"/>
          </a:p>
        </p:txBody>
      </p:sp>
      <p:pic>
        <p:nvPicPr>
          <p:cNvPr id="7" name="图片 6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0765" y="2022475"/>
            <a:ext cx="3966845" cy="3772535"/>
          </a:xfrm>
          <a:prstGeom prst="rect">
            <a:avLst/>
          </a:prstGeom>
        </p:spPr>
      </p:pic>
      <p:pic>
        <p:nvPicPr>
          <p:cNvPr id="8" name="图片 7" descr="捕获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045" y="1183005"/>
            <a:ext cx="3902710" cy="52197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13360" y="657860"/>
            <a:ext cx="3077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4472C4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+mn-ea"/>
              </a:rPr>
              <a:t>三、网络模型搭建</a:t>
            </a:r>
            <a:endParaRPr lang="zh-CN" altLang="en-US" sz="2400" b="1">
              <a:solidFill>
                <a:srgbClr val="4472C4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0"/>
            <a:ext cx="12192000" cy="41783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0" y="0"/>
            <a:ext cx="2867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tx1"/>
                </a:solidFill>
              </a:rPr>
              <a:t>01 </a:t>
            </a:r>
            <a:r>
              <a:rPr lang="zh-CN" altLang="en-US" sz="2400">
                <a:solidFill>
                  <a:schemeClr val="tx1"/>
                </a:solidFill>
              </a:rPr>
              <a:t>课题背景及意义</a:t>
            </a:r>
            <a:r>
              <a:rPr lang="en-US" altLang="zh-CN" sz="2400">
                <a:solidFill>
                  <a:schemeClr val="tx1"/>
                </a:solidFill>
              </a:rPr>
              <a:t>/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819650" y="-21590"/>
            <a:ext cx="19107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tx1"/>
                </a:solidFill>
              </a:rPr>
              <a:t>02 </a:t>
            </a:r>
            <a:r>
              <a:rPr lang="zh-CN" altLang="en-US" sz="2400">
                <a:solidFill>
                  <a:schemeClr val="tx1"/>
                </a:solidFill>
              </a:rPr>
              <a:t>相关理论</a:t>
            </a:r>
            <a:r>
              <a:rPr lang="en-US" altLang="zh-CN" sz="2400">
                <a:solidFill>
                  <a:schemeClr val="tx1"/>
                </a:solidFill>
              </a:rPr>
              <a:t>/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743315" y="0"/>
            <a:ext cx="29629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03 </a:t>
            </a:r>
            <a:r>
              <a:rPr lang="zh-CN" altLang="en-US" sz="2400">
                <a:solidFill>
                  <a:schemeClr val="bg1"/>
                </a:solidFill>
              </a:rPr>
              <a:t>实验流程</a:t>
            </a:r>
            <a:r>
              <a:rPr lang="en-US" altLang="zh-CN" sz="2400">
                <a:solidFill>
                  <a:schemeClr val="bg1"/>
                </a:solidFill>
              </a:rPr>
              <a:t>/</a:t>
            </a:r>
            <a:endParaRPr lang="en-US" altLang="zh-CN" sz="240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p:transition advTm="19203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-2147482342" descr="untitl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9995" y="1457325"/>
            <a:ext cx="4802154" cy="3600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-2147482408" descr="untitl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220" y="1457325"/>
            <a:ext cx="4799807" cy="3600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682625" y="789940"/>
            <a:ext cx="3077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4472C4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+mn-ea"/>
              </a:rPr>
              <a:t>四、实验结果</a:t>
            </a:r>
            <a:endParaRPr lang="zh-CN" altLang="en-US" sz="2400" b="1">
              <a:solidFill>
                <a:srgbClr val="4472C4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0"/>
            <a:ext cx="12192000" cy="41783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0" y="0"/>
            <a:ext cx="2867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01 </a:t>
            </a:r>
            <a:r>
              <a:rPr lang="zh-CN" altLang="en-US" sz="2400"/>
              <a:t>课题背景及意义</a:t>
            </a:r>
            <a:r>
              <a:rPr lang="en-US" altLang="zh-CN" sz="2400"/>
              <a:t>/</a:t>
            </a:r>
            <a:endParaRPr lang="en-US" altLang="zh-CN" sz="2400"/>
          </a:p>
        </p:txBody>
      </p:sp>
      <p:sp>
        <p:nvSpPr>
          <p:cNvPr id="13" name="文本框 12"/>
          <p:cNvSpPr txBox="1"/>
          <p:nvPr/>
        </p:nvSpPr>
        <p:spPr>
          <a:xfrm>
            <a:off x="4819650" y="-21590"/>
            <a:ext cx="19107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02 </a:t>
            </a:r>
            <a:r>
              <a:rPr lang="zh-CN" altLang="en-US" sz="2400"/>
              <a:t>相关理论</a:t>
            </a:r>
            <a:r>
              <a:rPr lang="en-US" altLang="zh-CN" sz="2400"/>
              <a:t>/</a:t>
            </a:r>
            <a:endParaRPr lang="en-US" altLang="zh-CN" sz="2400"/>
          </a:p>
        </p:txBody>
      </p:sp>
      <p:sp>
        <p:nvSpPr>
          <p:cNvPr id="14" name="文本框 13"/>
          <p:cNvSpPr txBox="1"/>
          <p:nvPr/>
        </p:nvSpPr>
        <p:spPr>
          <a:xfrm>
            <a:off x="8743315" y="0"/>
            <a:ext cx="29629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03 </a:t>
            </a:r>
            <a:r>
              <a:rPr lang="zh-CN" altLang="en-US" sz="2400">
                <a:solidFill>
                  <a:schemeClr val="bg1"/>
                </a:solidFill>
              </a:rPr>
              <a:t>实验流程</a:t>
            </a:r>
            <a:r>
              <a:rPr lang="en-US" altLang="zh-CN" sz="2400">
                <a:solidFill>
                  <a:schemeClr val="bg1"/>
                </a:solidFill>
              </a:rPr>
              <a:t>/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03730" y="6101715"/>
            <a:ext cx="6529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/>
                </a:solidFill>
              </a:rPr>
              <a:t>Densenet</a:t>
            </a:r>
            <a:r>
              <a:rPr lang="zh-CN" altLang="en-US">
                <a:solidFill>
                  <a:schemeClr val="accent1"/>
                </a:solidFill>
              </a:rPr>
              <a:t>网络的训练需要的迭代轮数更少，且最终准确度更高。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759835" y="5299075"/>
            <a:ext cx="5080000" cy="306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4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U-net</a:t>
            </a:r>
            <a:r>
              <a:rPr lang="zh-CN" sz="1400" b="1">
                <a:latin typeface="Times New Roman" panose="02020603050405020304" charset="0"/>
                <a:ea typeface="宋体" panose="02010600030101010101" pitchFamily="2" charset="-122"/>
              </a:rPr>
              <a:t>和</a:t>
            </a:r>
            <a:r>
              <a:rPr lang="en-US" altLang="zh-CN" sz="1400" b="1">
                <a:latin typeface="Times New Roman" panose="02020603050405020304" charset="0"/>
                <a:ea typeface="宋体" panose="02010600030101010101" pitchFamily="2" charset="-122"/>
              </a:rPr>
              <a:t>Densenet</a:t>
            </a:r>
            <a:r>
              <a:rPr lang="zh-CN" sz="1400" b="1">
                <a:latin typeface="Times New Roman" panose="02020603050405020304" charset="0"/>
                <a:ea typeface="宋体" panose="02010600030101010101" pitchFamily="2" charset="-122"/>
              </a:rPr>
              <a:t>网络训练过程的损失函数变化曲线图</a:t>
            </a:r>
            <a:endParaRPr lang="zh-CN" altLang="en-US" sz="1400"/>
          </a:p>
        </p:txBody>
      </p:sp>
    </p:spTree>
    <p:custDataLst>
      <p:tags r:id="rId3"/>
    </p:custDataLst>
  </p:cSld>
  <p:clrMapOvr>
    <a:masterClrMapping/>
  </p:clrMapOvr>
  <p:transition advTm="21156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-2147482409" descr="结果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5140" y="556260"/>
            <a:ext cx="6497320" cy="473265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8" name="表格 7"/>
          <p:cNvGraphicFramePr/>
          <p:nvPr/>
        </p:nvGraphicFramePr>
        <p:xfrm>
          <a:off x="2113280" y="5893435"/>
          <a:ext cx="5461000" cy="838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7913"/>
                <a:gridCol w="1820862"/>
                <a:gridCol w="1292225"/>
              </a:tblGrid>
              <a:tr h="2794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网络模型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ACC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dice_coef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U-net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0.581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0.271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稠密卷积神经网络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0.751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0.341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0" y="0"/>
            <a:ext cx="12192000" cy="41783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0" y="0"/>
            <a:ext cx="2867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tx1"/>
                </a:solidFill>
              </a:rPr>
              <a:t>01 </a:t>
            </a:r>
            <a:r>
              <a:rPr lang="zh-CN" altLang="en-US" sz="2400">
                <a:solidFill>
                  <a:schemeClr val="tx1"/>
                </a:solidFill>
              </a:rPr>
              <a:t>课题背景及意义</a:t>
            </a:r>
            <a:r>
              <a:rPr lang="en-US" altLang="zh-CN" sz="2400">
                <a:solidFill>
                  <a:schemeClr val="tx1"/>
                </a:solidFill>
              </a:rPr>
              <a:t>/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819650" y="-21590"/>
            <a:ext cx="19107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tx1"/>
                </a:solidFill>
              </a:rPr>
              <a:t>02 </a:t>
            </a:r>
            <a:r>
              <a:rPr lang="zh-CN" altLang="en-US" sz="2400">
                <a:solidFill>
                  <a:schemeClr val="tx1"/>
                </a:solidFill>
              </a:rPr>
              <a:t>相关理论</a:t>
            </a:r>
            <a:r>
              <a:rPr lang="en-US" altLang="zh-CN" sz="2400">
                <a:solidFill>
                  <a:schemeClr val="tx1"/>
                </a:solidFill>
              </a:rPr>
              <a:t>/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743315" y="0"/>
            <a:ext cx="29629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03 </a:t>
            </a:r>
            <a:r>
              <a:rPr lang="zh-CN" altLang="en-US" sz="2400">
                <a:solidFill>
                  <a:schemeClr val="bg1"/>
                </a:solidFill>
              </a:rPr>
              <a:t>实验流程</a:t>
            </a:r>
            <a:r>
              <a:rPr lang="en-US" altLang="zh-CN" sz="2400">
                <a:solidFill>
                  <a:schemeClr val="bg1"/>
                </a:solidFill>
              </a:rPr>
              <a:t>/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06460" y="2621915"/>
            <a:ext cx="2785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/>
                </a:solidFill>
              </a:rPr>
              <a:t>Densenet</a:t>
            </a:r>
            <a:r>
              <a:rPr lang="zh-CN" altLang="en-US">
                <a:solidFill>
                  <a:schemeClr val="accent1"/>
                </a:solidFill>
              </a:rPr>
              <a:t>分割结果中：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907905" y="1315085"/>
            <a:ext cx="1048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accent1"/>
                </a:solidFill>
              </a:rPr>
              <a:t>结论</a:t>
            </a:r>
            <a:endParaRPr lang="zh-CN" altLang="en-US" sz="2400" b="1">
              <a:solidFill>
                <a:schemeClr val="accent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56345" y="3288665"/>
            <a:ext cx="2988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/>
                </a:solidFill>
                <a:sym typeface="+mn-ea"/>
              </a:rPr>
              <a:t>1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、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包含的肺结节区域更多</a:t>
            </a:r>
            <a:endParaRPr lang="zh-CN" altLang="en-US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891905" y="3957955"/>
            <a:ext cx="2557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/>
                </a:solidFill>
                <a:sym typeface="+mn-ea"/>
              </a:rPr>
              <a:t>2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、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分割结果更准确。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 advTm="21156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谢谢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 advTm="797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81050" y="1365885"/>
            <a:ext cx="87306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accent4"/>
                </a:solidFill>
              </a:rPr>
              <a:t>肺癌</a:t>
            </a:r>
            <a:r>
              <a:rPr lang="zh-CN" altLang="en-US" sz="2400"/>
              <a:t>：由肺组织中不可控的细胞不规则生长引起的，肺组织异常通常称为肺结节。</a:t>
            </a:r>
            <a:endParaRPr lang="zh-CN" altLang="en-US" sz="2400"/>
          </a:p>
        </p:txBody>
      </p:sp>
      <p:sp>
        <p:nvSpPr>
          <p:cNvPr id="8" name="文本框 7"/>
          <p:cNvSpPr txBox="1"/>
          <p:nvPr/>
        </p:nvSpPr>
        <p:spPr>
          <a:xfrm>
            <a:off x="316230" y="3669665"/>
            <a:ext cx="67144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肺结节的</a:t>
            </a:r>
            <a:r>
              <a:rPr lang="zh-CN" altLang="en-US" sz="2400">
                <a:solidFill>
                  <a:schemeClr val="accent4"/>
                </a:solidFill>
              </a:rPr>
              <a:t>特征</a:t>
            </a:r>
            <a:r>
              <a:rPr lang="zh-CN" altLang="en-US" sz="2400"/>
              <a:t>：</a:t>
            </a:r>
            <a:endParaRPr lang="zh-CN" altLang="en-US" sz="2400"/>
          </a:p>
          <a:p>
            <a:r>
              <a:rPr lang="zh-CN" altLang="en-US" sz="2400"/>
              <a:t>      </a:t>
            </a:r>
            <a:r>
              <a:rPr lang="en-US" altLang="zh-CN" sz="2400"/>
              <a:t>1</a:t>
            </a:r>
            <a:r>
              <a:rPr lang="zh-CN" altLang="en-US" sz="2400"/>
              <a:t>、大体</a:t>
            </a:r>
            <a:r>
              <a:rPr lang="zh-CN" altLang="en-US" sz="2400"/>
              <a:t>呈球形</a:t>
            </a:r>
            <a:endParaRPr lang="zh-CN" altLang="en-US" sz="2400"/>
          </a:p>
          <a:p>
            <a:r>
              <a:rPr lang="zh-CN" altLang="en-US" sz="2400"/>
              <a:t>      </a:t>
            </a:r>
            <a:r>
              <a:rPr lang="en-US" altLang="zh-CN" sz="2400"/>
              <a:t>2</a:t>
            </a:r>
            <a:r>
              <a:rPr lang="zh-CN" altLang="en-US" sz="2400"/>
              <a:t>、大小为</a:t>
            </a:r>
            <a:r>
              <a:rPr lang="en-US" altLang="zh-CN" sz="2400"/>
              <a:t>3mm-30mm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0" y="8890"/>
            <a:ext cx="12192000" cy="41783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0710" y="2440305"/>
            <a:ext cx="6534785" cy="295656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81050" y="5770245"/>
            <a:ext cx="97383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识别肺结节的</a:t>
            </a:r>
            <a:r>
              <a:rPr lang="zh-CN" altLang="en-US" sz="2400">
                <a:solidFill>
                  <a:schemeClr val="accent4"/>
                </a:solidFill>
              </a:rPr>
              <a:t>意义</a:t>
            </a:r>
            <a:r>
              <a:rPr lang="zh-CN" altLang="en-US" sz="2400"/>
              <a:t>：如果肺癌能够在初期被发现，其治愈率将接近</a:t>
            </a:r>
            <a:r>
              <a:rPr lang="en-US" altLang="zh-CN" sz="2400"/>
              <a:t>75%</a:t>
            </a:r>
            <a:r>
              <a:rPr lang="zh-CN" altLang="en-US" sz="2400"/>
              <a:t>（晚期肺癌患者</a:t>
            </a:r>
            <a:r>
              <a:rPr lang="en-US" altLang="zh-CN" sz="2400"/>
              <a:t>5</a:t>
            </a:r>
            <a:r>
              <a:rPr lang="zh-CN" altLang="en-US" sz="2400"/>
              <a:t>年生存率不到</a:t>
            </a:r>
            <a:r>
              <a:rPr lang="en-US" altLang="zh-CN" sz="2400"/>
              <a:t>15%</a:t>
            </a:r>
            <a:r>
              <a:rPr lang="zh-CN" altLang="en-US" sz="2400"/>
              <a:t>）。</a:t>
            </a:r>
            <a:endParaRPr lang="zh-CN" altLang="en-US" sz="2400"/>
          </a:p>
        </p:txBody>
      </p:sp>
      <p:sp>
        <p:nvSpPr>
          <p:cNvPr id="15" name="文本框 14"/>
          <p:cNvSpPr txBox="1"/>
          <p:nvPr/>
        </p:nvSpPr>
        <p:spPr>
          <a:xfrm>
            <a:off x="0" y="8890"/>
            <a:ext cx="2867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01 </a:t>
            </a:r>
            <a:r>
              <a:rPr lang="zh-CN" altLang="en-US" sz="2400">
                <a:solidFill>
                  <a:schemeClr val="bg1"/>
                </a:solidFill>
              </a:rPr>
              <a:t>课题背景及意义</a:t>
            </a:r>
            <a:r>
              <a:rPr lang="en-US" altLang="zh-CN" sz="2400">
                <a:solidFill>
                  <a:schemeClr val="bg1"/>
                </a:solidFill>
              </a:rPr>
              <a:t>/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819650" y="-12700"/>
            <a:ext cx="19107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tx2">
                    <a:lumMod val="50000"/>
                  </a:schemeClr>
                </a:solidFill>
              </a:rPr>
              <a:t>02 </a:t>
            </a:r>
            <a:r>
              <a:rPr lang="zh-CN" altLang="en-US" sz="2400">
                <a:solidFill>
                  <a:schemeClr val="tx2">
                    <a:lumMod val="50000"/>
                  </a:schemeClr>
                </a:solidFill>
              </a:rPr>
              <a:t>相关理论</a:t>
            </a:r>
            <a:r>
              <a:rPr lang="en-US" altLang="zh-CN" sz="2400">
                <a:solidFill>
                  <a:schemeClr val="tx2">
                    <a:lumMod val="50000"/>
                  </a:schemeClr>
                </a:solidFill>
              </a:rPr>
              <a:t>/</a:t>
            </a:r>
            <a:endParaRPr lang="en-US" altLang="zh-CN" sz="24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743315" y="8890"/>
            <a:ext cx="29629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tx2">
                    <a:lumMod val="50000"/>
                  </a:schemeClr>
                </a:solidFill>
              </a:rPr>
              <a:t>03 </a:t>
            </a:r>
            <a:r>
              <a:rPr lang="zh-CN" altLang="en-US" sz="2400">
                <a:solidFill>
                  <a:schemeClr val="tx2">
                    <a:lumMod val="50000"/>
                  </a:schemeClr>
                </a:solidFill>
              </a:rPr>
              <a:t>实验流程</a:t>
            </a:r>
            <a:r>
              <a:rPr lang="en-US" altLang="zh-CN" sz="2400">
                <a:solidFill>
                  <a:schemeClr val="tx2">
                    <a:lumMod val="50000"/>
                  </a:schemeClr>
                </a:solidFill>
              </a:rPr>
              <a:t>/</a:t>
            </a:r>
            <a:endParaRPr lang="en-US" altLang="zh-CN" sz="2400">
              <a:solidFill>
                <a:schemeClr val="tx2">
                  <a:lumMod val="50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 advTm="3081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252855" y="2475230"/>
            <a:ext cx="102273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202020"/>
                </a:solidFill>
              </a:rPr>
              <a:t>传统的肺结节识别技术：人工阅片</a:t>
            </a:r>
            <a:r>
              <a:rPr lang="zh-CN" altLang="en-US" sz="2800">
                <a:solidFill>
                  <a:schemeClr val="accent5"/>
                </a:solidFill>
              </a:rPr>
              <a:t>（耗费时间长，任务量大）</a:t>
            </a:r>
            <a:endParaRPr lang="zh-CN" altLang="en-US" sz="2800">
              <a:solidFill>
                <a:schemeClr val="accent5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06830" y="4323080"/>
            <a:ext cx="981329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逐渐兴起的肺结节识别技术：计算机辅助识别</a:t>
            </a:r>
            <a:r>
              <a:rPr lang="zh-CN" altLang="en-US" sz="2800">
                <a:solidFill>
                  <a:schemeClr val="accent1"/>
                </a:solidFill>
              </a:rPr>
              <a:t>（计算机自动识别肺结节，大大降低医生的工作量）</a:t>
            </a:r>
            <a:endParaRPr lang="zh-CN" altLang="en-US" sz="2800">
              <a:solidFill>
                <a:schemeClr val="accent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52855" y="776605"/>
            <a:ext cx="8481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目前的医学影像技术中，CT影像能较好地显现肺结节</a:t>
            </a:r>
            <a:endParaRPr lang="zh-CN" altLang="en-US" sz="2800"/>
          </a:p>
        </p:txBody>
      </p:sp>
      <p:sp>
        <p:nvSpPr>
          <p:cNvPr id="11" name="矩形 10"/>
          <p:cNvSpPr/>
          <p:nvPr/>
        </p:nvSpPr>
        <p:spPr>
          <a:xfrm>
            <a:off x="0" y="0"/>
            <a:ext cx="12192000" cy="41783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0" y="0"/>
            <a:ext cx="2867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tx1"/>
                </a:solidFill>
              </a:rPr>
              <a:t>01 </a:t>
            </a:r>
            <a:r>
              <a:rPr lang="zh-CN" altLang="en-US" sz="2400">
                <a:solidFill>
                  <a:schemeClr val="tx1"/>
                </a:solidFill>
              </a:rPr>
              <a:t>课题背景及意义</a:t>
            </a:r>
            <a:r>
              <a:rPr lang="en-US" altLang="zh-CN" sz="2400">
                <a:solidFill>
                  <a:schemeClr val="tx1"/>
                </a:solidFill>
              </a:rPr>
              <a:t>/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819650" y="-21590"/>
            <a:ext cx="19107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02 </a:t>
            </a:r>
            <a:r>
              <a:rPr lang="zh-CN" altLang="en-US" sz="2400">
                <a:solidFill>
                  <a:schemeClr val="bg1"/>
                </a:solidFill>
              </a:rPr>
              <a:t>相关理论</a:t>
            </a:r>
            <a:r>
              <a:rPr lang="en-US" altLang="zh-CN" sz="2400">
                <a:solidFill>
                  <a:schemeClr val="bg1"/>
                </a:solidFill>
              </a:rPr>
              <a:t>/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743315" y="0"/>
            <a:ext cx="29629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tx2">
                    <a:lumMod val="50000"/>
                  </a:schemeClr>
                </a:solidFill>
              </a:rPr>
              <a:t>03 </a:t>
            </a:r>
            <a:r>
              <a:rPr lang="zh-CN" altLang="en-US" sz="2400">
                <a:solidFill>
                  <a:schemeClr val="tx2">
                    <a:lumMod val="50000"/>
                  </a:schemeClr>
                </a:solidFill>
              </a:rPr>
              <a:t>实验流程</a:t>
            </a:r>
            <a:r>
              <a:rPr lang="en-US" altLang="zh-CN" sz="2400">
                <a:solidFill>
                  <a:schemeClr val="tx2">
                    <a:lumMod val="50000"/>
                  </a:schemeClr>
                </a:solidFill>
              </a:rPr>
              <a:t>/</a:t>
            </a:r>
            <a:endParaRPr lang="en-US" altLang="zh-CN" sz="2400">
              <a:solidFill>
                <a:schemeClr val="tx2">
                  <a:lumMod val="5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Tm="3645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86740" y="1043305"/>
            <a:ext cx="1027493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tx1"/>
                </a:solidFill>
              </a:rPr>
              <a:t>计算机辅助识别肺结节技术的关键为</a:t>
            </a:r>
            <a:r>
              <a:rPr lang="zh-CN" altLang="en-US" sz="3200">
                <a:solidFill>
                  <a:schemeClr val="accent5"/>
                </a:solidFill>
              </a:rPr>
              <a:t>图像语义分割技术，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图像语义分割技术的</a:t>
            </a:r>
            <a:r>
              <a:rPr lang="zh-CN" altLang="en-US" sz="3200">
                <a:solidFill>
                  <a:schemeClr val="accent1"/>
                </a:solidFill>
                <a:sym typeface="+mn-ea"/>
              </a:rPr>
              <a:t>发展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如下：</a:t>
            </a:r>
            <a:endParaRPr lang="zh-CN" altLang="en-US" sz="320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33265" y="2561590"/>
            <a:ext cx="620649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基于阈值的分割方法</a:t>
            </a:r>
            <a:endParaRPr lang="zh-CN" altLang="en-US" sz="2400"/>
          </a:p>
          <a:p>
            <a:r>
              <a:rPr lang="zh-CN" altLang="en-US" sz="2400"/>
              <a:t>基于区域的分割方法</a:t>
            </a:r>
            <a:endParaRPr lang="zh-CN" altLang="en-US" sz="2400"/>
          </a:p>
          <a:p>
            <a:r>
              <a:rPr lang="zh-CN" altLang="en-US" sz="2400"/>
              <a:t>基于边缘的分割方法</a:t>
            </a:r>
            <a:endParaRPr lang="zh-CN" altLang="en-US" sz="2400"/>
          </a:p>
          <a:p>
            <a:r>
              <a:rPr lang="zh-CN" altLang="en-US" sz="2400"/>
              <a:t>基于图论的分割方法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1367155" y="2855595"/>
            <a:ext cx="21259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传统技术：</a:t>
            </a:r>
            <a:endParaRPr lang="zh-CN" altLang="en-US" sz="3200"/>
          </a:p>
        </p:txBody>
      </p:sp>
      <p:sp>
        <p:nvSpPr>
          <p:cNvPr id="10" name="文本框 9"/>
          <p:cNvSpPr txBox="1"/>
          <p:nvPr/>
        </p:nvSpPr>
        <p:spPr>
          <a:xfrm>
            <a:off x="1367155" y="5067935"/>
            <a:ext cx="19475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流行技术：</a:t>
            </a:r>
            <a:endParaRPr lang="zh-CN" altLang="en-US" sz="3200"/>
          </a:p>
        </p:txBody>
      </p:sp>
      <p:sp>
        <p:nvSpPr>
          <p:cNvPr id="11" name="文本框 10"/>
          <p:cNvSpPr txBox="1"/>
          <p:nvPr/>
        </p:nvSpPr>
        <p:spPr>
          <a:xfrm>
            <a:off x="3965575" y="5129530"/>
            <a:ext cx="16871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accent1"/>
                </a:solidFill>
              </a:rPr>
              <a:t>神经网络</a:t>
            </a:r>
            <a:endParaRPr lang="zh-CN" altLang="en-US" sz="2800">
              <a:solidFill>
                <a:schemeClr val="accent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329680" y="5129530"/>
            <a:ext cx="25057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accent1"/>
                </a:solidFill>
              </a:rPr>
              <a:t>卷积神经网络</a:t>
            </a:r>
            <a:endParaRPr lang="zh-CN" altLang="en-US" sz="2800">
              <a:solidFill>
                <a:schemeClr val="accent1"/>
              </a:solidFill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5652770" y="5283835"/>
            <a:ext cx="545465" cy="241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0" y="0"/>
            <a:ext cx="12192000" cy="41783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0" y="0"/>
            <a:ext cx="2867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tx1"/>
                </a:solidFill>
              </a:rPr>
              <a:t>01 </a:t>
            </a:r>
            <a:r>
              <a:rPr lang="zh-CN" altLang="en-US" sz="2400">
                <a:solidFill>
                  <a:schemeClr val="tx1"/>
                </a:solidFill>
              </a:rPr>
              <a:t>课题背景及意义</a:t>
            </a:r>
            <a:r>
              <a:rPr lang="en-US" altLang="zh-CN" sz="2400">
                <a:solidFill>
                  <a:schemeClr val="tx1"/>
                </a:solidFill>
              </a:rPr>
              <a:t>/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819650" y="-21590"/>
            <a:ext cx="19107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02 </a:t>
            </a:r>
            <a:r>
              <a:rPr lang="zh-CN" altLang="en-US" sz="2400">
                <a:solidFill>
                  <a:schemeClr val="bg1"/>
                </a:solidFill>
              </a:rPr>
              <a:t>相关理论</a:t>
            </a:r>
            <a:r>
              <a:rPr lang="en-US" altLang="zh-CN" sz="2400">
                <a:solidFill>
                  <a:schemeClr val="bg1"/>
                </a:solidFill>
              </a:rPr>
              <a:t>/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743315" y="0"/>
            <a:ext cx="29629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tx2">
                    <a:lumMod val="50000"/>
                  </a:schemeClr>
                </a:solidFill>
              </a:rPr>
              <a:t>03 </a:t>
            </a:r>
            <a:r>
              <a:rPr lang="zh-CN" altLang="en-US" sz="2400">
                <a:solidFill>
                  <a:schemeClr val="tx2">
                    <a:lumMod val="50000"/>
                  </a:schemeClr>
                </a:solidFill>
              </a:rPr>
              <a:t>实验流程</a:t>
            </a:r>
            <a:r>
              <a:rPr lang="en-US" altLang="zh-CN" sz="2400">
                <a:solidFill>
                  <a:schemeClr val="tx2">
                    <a:lumMod val="50000"/>
                  </a:schemeClr>
                </a:solidFill>
              </a:rPr>
              <a:t>/</a:t>
            </a:r>
            <a:endParaRPr lang="en-US" altLang="zh-CN" sz="2400">
              <a:solidFill>
                <a:schemeClr val="tx2">
                  <a:lumMod val="5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Tm="37953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5155" y="1327150"/>
            <a:ext cx="74218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accent5"/>
                </a:solidFill>
              </a:rPr>
              <a:t>卷积神经网络检测肺结节面临的问题</a:t>
            </a:r>
            <a:r>
              <a:rPr lang="zh-CN" altLang="en-US" sz="3200">
                <a:solidFill>
                  <a:schemeClr val="accent5"/>
                </a:solidFill>
              </a:rPr>
              <a:t>：</a:t>
            </a:r>
            <a:endParaRPr lang="zh-CN" altLang="en-US" sz="3200">
              <a:solidFill>
                <a:schemeClr val="accent5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538855" y="2623185"/>
            <a:ext cx="68580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1</a:t>
            </a:r>
            <a:r>
              <a:rPr lang="zh-CN" altLang="en-US" sz="2800"/>
              <a:t>、</a:t>
            </a:r>
            <a:r>
              <a:rPr lang="zh-CN" altLang="en-US" sz="2800">
                <a:sym typeface="+mn-ea"/>
              </a:rPr>
              <a:t>随着层数的增加，会出现梯度消失、训练难度大的问题。</a:t>
            </a:r>
            <a:endParaRPr lang="zh-CN" altLang="en-US" sz="2800"/>
          </a:p>
        </p:txBody>
      </p:sp>
      <p:sp>
        <p:nvSpPr>
          <p:cNvPr id="13" name="文本框 12"/>
          <p:cNvSpPr txBox="1"/>
          <p:nvPr/>
        </p:nvSpPr>
        <p:spPr>
          <a:xfrm>
            <a:off x="3538855" y="4045585"/>
            <a:ext cx="62776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2</a:t>
            </a:r>
            <a:r>
              <a:rPr lang="zh-CN" altLang="en-US" sz="2800"/>
              <a:t>、</a:t>
            </a:r>
            <a:r>
              <a:rPr lang="zh-CN" altLang="en-US" sz="2800">
                <a:sym typeface="+mn-ea"/>
              </a:rPr>
              <a:t>检测肺结节的准确度不满足需求。</a:t>
            </a:r>
            <a:endParaRPr lang="zh-CN" altLang="en-US" sz="2800"/>
          </a:p>
        </p:txBody>
      </p:sp>
      <p:sp>
        <p:nvSpPr>
          <p:cNvPr id="11" name="矩形 10"/>
          <p:cNvSpPr/>
          <p:nvPr/>
        </p:nvSpPr>
        <p:spPr>
          <a:xfrm>
            <a:off x="0" y="0"/>
            <a:ext cx="12192000" cy="41783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0" y="0"/>
            <a:ext cx="2867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tx1"/>
                </a:solidFill>
              </a:rPr>
              <a:t>01 </a:t>
            </a:r>
            <a:r>
              <a:rPr lang="zh-CN" altLang="en-US" sz="2400">
                <a:solidFill>
                  <a:schemeClr val="tx1"/>
                </a:solidFill>
              </a:rPr>
              <a:t>课题背景及意义</a:t>
            </a:r>
            <a:r>
              <a:rPr lang="en-US" altLang="zh-CN" sz="2400">
                <a:solidFill>
                  <a:schemeClr val="tx1"/>
                </a:solidFill>
              </a:rPr>
              <a:t>/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19650" y="-21590"/>
            <a:ext cx="19107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02 </a:t>
            </a:r>
            <a:r>
              <a:rPr lang="zh-CN" altLang="en-US" sz="2400">
                <a:solidFill>
                  <a:schemeClr val="bg1"/>
                </a:solidFill>
              </a:rPr>
              <a:t>相关理论</a:t>
            </a:r>
            <a:r>
              <a:rPr lang="en-US" altLang="zh-CN" sz="2400">
                <a:solidFill>
                  <a:schemeClr val="bg1"/>
                </a:solidFill>
              </a:rPr>
              <a:t>/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743315" y="0"/>
            <a:ext cx="29629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tx2">
                    <a:lumMod val="50000"/>
                  </a:schemeClr>
                </a:solidFill>
              </a:rPr>
              <a:t>03 </a:t>
            </a:r>
            <a:r>
              <a:rPr lang="zh-CN" altLang="en-US" sz="2400">
                <a:solidFill>
                  <a:schemeClr val="tx2">
                    <a:lumMod val="50000"/>
                  </a:schemeClr>
                </a:solidFill>
              </a:rPr>
              <a:t>实验流程</a:t>
            </a:r>
            <a:r>
              <a:rPr lang="en-US" altLang="zh-CN" sz="2400">
                <a:solidFill>
                  <a:schemeClr val="tx2">
                    <a:lumMod val="50000"/>
                  </a:schemeClr>
                </a:solidFill>
              </a:rPr>
              <a:t>/</a:t>
            </a:r>
            <a:endParaRPr lang="en-US" altLang="zh-CN" sz="2400">
              <a:solidFill>
                <a:schemeClr val="tx2">
                  <a:lumMod val="5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Tm="5164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04165" y="979805"/>
            <a:ext cx="95535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对此，有人提出了</a:t>
            </a:r>
            <a:r>
              <a:rPr lang="zh-CN" altLang="en-US" sz="2400">
                <a:solidFill>
                  <a:schemeClr val="accent1"/>
                </a:solidFill>
              </a:rPr>
              <a:t>稠密卷积网络</a:t>
            </a:r>
            <a:r>
              <a:rPr lang="zh-CN" altLang="en-US" sz="2400"/>
              <a:t>（</a:t>
            </a:r>
            <a:r>
              <a:rPr lang="en-US" altLang="zh-CN" sz="2400"/>
              <a:t>DenseNet</a:t>
            </a:r>
            <a:r>
              <a:rPr lang="zh-CN" altLang="en-US" sz="2400"/>
              <a:t>），其结构如下图所示。</a:t>
            </a: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68" y="2088842"/>
            <a:ext cx="9384255" cy="151756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27100" y="4088130"/>
            <a:ext cx="54571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稠密卷积神经网络的结构：</a:t>
            </a:r>
            <a:endParaRPr lang="zh-CN" altLang="en-US" sz="2800"/>
          </a:p>
        </p:txBody>
      </p:sp>
      <p:sp>
        <p:nvSpPr>
          <p:cNvPr id="7" name="文本框 6"/>
          <p:cNvSpPr txBox="1"/>
          <p:nvPr/>
        </p:nvSpPr>
        <p:spPr>
          <a:xfrm>
            <a:off x="5782945" y="4088130"/>
            <a:ext cx="31940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</a:t>
            </a:r>
            <a:r>
              <a:rPr lang="zh-CN" altLang="en-US" sz="2400"/>
              <a:t>、</a:t>
            </a:r>
            <a:r>
              <a:rPr lang="zh-CN" altLang="en-US" sz="2400">
                <a:solidFill>
                  <a:schemeClr val="accent1"/>
                </a:solidFill>
              </a:rPr>
              <a:t>稠密块</a:t>
            </a:r>
            <a:endParaRPr lang="zh-CN" altLang="en-US" sz="2400"/>
          </a:p>
          <a:p>
            <a:r>
              <a:rPr lang="en-US" altLang="zh-CN" sz="2400"/>
              <a:t>2</a:t>
            </a:r>
            <a:r>
              <a:rPr lang="zh-CN" altLang="en-US" sz="2400"/>
              <a:t>、过渡层</a:t>
            </a:r>
            <a:endParaRPr lang="zh-CN" altLang="en-US" sz="2400"/>
          </a:p>
          <a:p>
            <a:r>
              <a:rPr lang="en-US" altLang="zh-CN" sz="2400"/>
              <a:t>3</a:t>
            </a:r>
            <a:r>
              <a:rPr lang="zh-CN" altLang="en-US" sz="2400"/>
              <a:t>、全连接层</a:t>
            </a:r>
            <a:endParaRPr lang="zh-CN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0" y="0"/>
            <a:ext cx="12192000" cy="41783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0" y="0"/>
            <a:ext cx="2867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tx1"/>
                </a:solidFill>
              </a:rPr>
              <a:t>01 </a:t>
            </a:r>
            <a:r>
              <a:rPr lang="zh-CN" altLang="en-US" sz="2400">
                <a:solidFill>
                  <a:schemeClr val="tx1"/>
                </a:solidFill>
              </a:rPr>
              <a:t>课题背景及意义</a:t>
            </a:r>
            <a:r>
              <a:rPr lang="en-US" altLang="zh-CN" sz="2400">
                <a:solidFill>
                  <a:schemeClr val="tx1"/>
                </a:solidFill>
              </a:rPr>
              <a:t>/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819650" y="-21590"/>
            <a:ext cx="19107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02 </a:t>
            </a:r>
            <a:r>
              <a:rPr lang="zh-CN" altLang="en-US" sz="2400">
                <a:solidFill>
                  <a:schemeClr val="bg1"/>
                </a:solidFill>
              </a:rPr>
              <a:t>相关理论</a:t>
            </a:r>
            <a:r>
              <a:rPr lang="en-US" altLang="zh-CN" sz="2400">
                <a:solidFill>
                  <a:schemeClr val="bg1"/>
                </a:solidFill>
              </a:rPr>
              <a:t>/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743315" y="0"/>
            <a:ext cx="29629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tx2">
                    <a:lumMod val="50000"/>
                  </a:schemeClr>
                </a:solidFill>
              </a:rPr>
              <a:t>03 </a:t>
            </a:r>
            <a:r>
              <a:rPr lang="zh-CN" altLang="en-US" sz="2400">
                <a:solidFill>
                  <a:schemeClr val="tx2">
                    <a:lumMod val="50000"/>
                  </a:schemeClr>
                </a:solidFill>
              </a:rPr>
              <a:t>实验流程</a:t>
            </a:r>
            <a:r>
              <a:rPr lang="en-US" altLang="zh-CN" sz="2400">
                <a:solidFill>
                  <a:schemeClr val="tx2">
                    <a:lumMod val="50000"/>
                  </a:schemeClr>
                </a:solidFill>
              </a:rPr>
              <a:t>/</a:t>
            </a:r>
            <a:endParaRPr lang="en-US" altLang="zh-CN" sz="2400">
              <a:solidFill>
                <a:schemeClr val="tx2">
                  <a:lumMod val="50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 advTm="27859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 descr="图片1v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1825" y="1308735"/>
            <a:ext cx="5272405" cy="28124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331470" y="505460"/>
            <a:ext cx="62763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accent1"/>
                </a:solidFill>
              </a:rPr>
              <a:t>稠密块</a:t>
            </a:r>
            <a:r>
              <a:rPr lang="zh-CN" altLang="en-US" sz="2400"/>
              <a:t>的具体结构如下图所示。</a:t>
            </a:r>
            <a:endParaRPr lang="zh-CN" altLang="en-US" sz="2400"/>
          </a:p>
        </p:txBody>
      </p:sp>
      <p:sp>
        <p:nvSpPr>
          <p:cNvPr id="11" name="文本框 10"/>
          <p:cNvSpPr txBox="1"/>
          <p:nvPr/>
        </p:nvSpPr>
        <p:spPr>
          <a:xfrm>
            <a:off x="1363980" y="5224780"/>
            <a:ext cx="91954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accent5"/>
                </a:solidFill>
              </a:rPr>
              <a:t>稠密卷积网络有以下突出优点：它能改善梯度消失问题，加强特征传输，和大幅减少参数数量</a:t>
            </a:r>
            <a:r>
              <a:rPr lang="zh-CN" altLang="en-US">
                <a:solidFill>
                  <a:schemeClr val="accent5"/>
                </a:solidFill>
              </a:rPr>
              <a:t>。</a:t>
            </a:r>
            <a:endParaRPr lang="zh-CN" altLang="en-US">
              <a:solidFill>
                <a:schemeClr val="accent5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07810" y="1377950"/>
            <a:ext cx="47282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5"/>
                </a:solidFill>
              </a:rPr>
              <a:t>1</a:t>
            </a:r>
            <a:r>
              <a:rPr lang="zh-CN" altLang="en-US">
                <a:solidFill>
                  <a:schemeClr val="accent5"/>
                </a:solidFill>
              </a:rPr>
              <a:t>、连接方式</a:t>
            </a:r>
            <a:r>
              <a:rPr lang="zh-CN" altLang="en-US"/>
              <a:t>：每一层的输入为前面所有层的输出，再输出给后续层：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988175" y="2155825"/>
            <a:ext cx="3382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5"/>
                </a:solidFill>
              </a:rPr>
              <a:t>实现特征重用</a:t>
            </a:r>
            <a:endParaRPr lang="zh-CN" altLang="en-US">
              <a:solidFill>
                <a:schemeClr val="accent5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607810" y="2887980"/>
            <a:ext cx="39509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、激活函数中加入一层卷积层：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988175" y="3533140"/>
            <a:ext cx="24542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5"/>
                </a:solidFill>
                <a:sym typeface="+mn-ea"/>
              </a:rPr>
              <a:t>降低特征数量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 advTm="4520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09980" y="719455"/>
            <a:ext cx="91687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本课题目的在于使用稠密卷积网络模型框架，实现肺结节分割，并与使用卷积神经网络模型框架的结果作</a:t>
            </a:r>
            <a:r>
              <a:rPr lang="zh-CN" altLang="en-US" sz="2400">
                <a:solidFill>
                  <a:schemeClr val="tx1"/>
                </a:solidFill>
              </a:rPr>
              <a:t>对比</a:t>
            </a:r>
            <a:r>
              <a:rPr lang="zh-CN" altLang="en-US" sz="2400"/>
              <a:t>。实验过程</a:t>
            </a:r>
            <a:r>
              <a:rPr lang="zh-CN" altLang="en-US" sz="2400"/>
              <a:t>如下：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1156970" y="2459990"/>
            <a:ext cx="912177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accent5"/>
                </a:solidFill>
              </a:rPr>
              <a:t>一、配置实验环境</a:t>
            </a:r>
            <a:endParaRPr lang="zh-CN" altLang="en-US" sz="2400" b="1">
              <a:solidFill>
                <a:schemeClr val="accent5"/>
              </a:solidFill>
            </a:endParaRPr>
          </a:p>
          <a:p>
            <a:endParaRPr lang="zh-CN" altLang="en-US" sz="2400"/>
          </a:p>
          <a:p>
            <a:pPr marL="457200" indent="-457200">
              <a:buFont typeface="Wingdings" panose="05000000000000000000" charset="0"/>
              <a:buChar char="l"/>
            </a:pPr>
            <a:r>
              <a:rPr lang="zh-CN" altLang="en-US" sz="2400"/>
              <a:t>安装</a:t>
            </a:r>
            <a:r>
              <a:rPr lang="en-US" altLang="zh-CN" sz="2400"/>
              <a:t>Anacoda</a:t>
            </a:r>
            <a:r>
              <a:rPr lang="zh-CN" altLang="en-US" sz="2400"/>
              <a:t>软件，构建tensorflow_gpu环境</a:t>
            </a:r>
            <a:endParaRPr lang="zh-CN" altLang="en-US" sz="2400"/>
          </a:p>
          <a:p>
            <a:pPr marL="457200" indent="-457200">
              <a:buFont typeface="Wingdings" panose="05000000000000000000" charset="0"/>
              <a:buChar char="l"/>
            </a:pPr>
            <a:endParaRPr lang="zh-CN" altLang="en-US" sz="2400"/>
          </a:p>
          <a:p>
            <a:pPr marL="457200" indent="-457200">
              <a:buFont typeface="Wingdings" panose="05000000000000000000" charset="0"/>
              <a:buChar char="l"/>
            </a:pPr>
            <a:r>
              <a:rPr sz="2400"/>
              <a:t>通过Anaconda Prompt在tensorflow_gpu环境中安装tensorflow、keras、Jupyter Notebook和Cv2。</a:t>
            </a:r>
            <a:endParaRPr sz="2400"/>
          </a:p>
        </p:txBody>
      </p:sp>
      <p:sp>
        <p:nvSpPr>
          <p:cNvPr id="11" name="矩形 10"/>
          <p:cNvSpPr/>
          <p:nvPr/>
        </p:nvSpPr>
        <p:spPr>
          <a:xfrm>
            <a:off x="0" y="0"/>
            <a:ext cx="12192000" cy="41783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0" y="0"/>
            <a:ext cx="2867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tx1"/>
                </a:solidFill>
              </a:rPr>
              <a:t>01 </a:t>
            </a:r>
            <a:r>
              <a:rPr lang="zh-CN" altLang="en-US" sz="2400">
                <a:solidFill>
                  <a:schemeClr val="tx1"/>
                </a:solidFill>
              </a:rPr>
              <a:t>课题背景及意义</a:t>
            </a:r>
            <a:r>
              <a:rPr lang="en-US" altLang="zh-CN" sz="2400">
                <a:solidFill>
                  <a:schemeClr val="tx1"/>
                </a:solidFill>
              </a:rPr>
              <a:t>/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819650" y="-21590"/>
            <a:ext cx="19107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tx1"/>
                </a:solidFill>
              </a:rPr>
              <a:t>02 </a:t>
            </a:r>
            <a:r>
              <a:rPr lang="zh-CN" altLang="en-US" sz="2400">
                <a:solidFill>
                  <a:schemeClr val="tx1"/>
                </a:solidFill>
              </a:rPr>
              <a:t>相关理论</a:t>
            </a:r>
            <a:r>
              <a:rPr lang="en-US" altLang="zh-CN" sz="2400">
                <a:solidFill>
                  <a:schemeClr val="tx1"/>
                </a:solidFill>
              </a:rPr>
              <a:t>/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743315" y="0"/>
            <a:ext cx="29629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03 </a:t>
            </a:r>
            <a:r>
              <a:rPr lang="zh-CN" altLang="en-US" sz="2400">
                <a:solidFill>
                  <a:schemeClr val="bg1"/>
                </a:solidFill>
              </a:rPr>
              <a:t>实验流程</a:t>
            </a:r>
            <a:r>
              <a:rPr lang="en-US" altLang="zh-CN" sz="2400">
                <a:solidFill>
                  <a:schemeClr val="bg1"/>
                </a:solidFill>
              </a:rPr>
              <a:t>/</a:t>
            </a:r>
            <a:endParaRPr lang="en-US" altLang="zh-CN" sz="24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Tm="1856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73735" y="3731260"/>
            <a:ext cx="12922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原始图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3121660" y="2780665"/>
            <a:ext cx="2358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构建肺部掩模</a:t>
            </a:r>
            <a:endParaRPr lang="zh-CN" alt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2867660" y="4618355"/>
            <a:ext cx="2322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图像像素值处理</a:t>
            </a:r>
            <a:endParaRPr lang="zh-CN" altLang="en-US" sz="2400"/>
          </a:p>
        </p:txBody>
      </p:sp>
      <p:sp>
        <p:nvSpPr>
          <p:cNvPr id="11" name="文本框 10"/>
          <p:cNvSpPr txBox="1"/>
          <p:nvPr/>
        </p:nvSpPr>
        <p:spPr>
          <a:xfrm>
            <a:off x="6096000" y="3731895"/>
            <a:ext cx="2124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肺部处理</a:t>
            </a:r>
            <a:r>
              <a:rPr lang="en-US" altLang="zh-CN" sz="2400"/>
              <a:t>CT</a:t>
            </a:r>
            <a:r>
              <a:rPr lang="zh-CN" altLang="en-US" sz="2400"/>
              <a:t>图</a:t>
            </a:r>
            <a:endParaRPr lang="zh-CN" altLang="en-US" sz="2400"/>
          </a:p>
        </p:txBody>
      </p:sp>
      <p:sp>
        <p:nvSpPr>
          <p:cNvPr id="12" name="文本框 11"/>
          <p:cNvSpPr txBox="1"/>
          <p:nvPr/>
        </p:nvSpPr>
        <p:spPr>
          <a:xfrm>
            <a:off x="8987155" y="3731260"/>
            <a:ext cx="27647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实验输入图像</a:t>
            </a:r>
            <a:endParaRPr lang="zh-CN" altLang="en-US" sz="2400"/>
          </a:p>
        </p:txBody>
      </p:sp>
      <p:cxnSp>
        <p:nvCxnSpPr>
          <p:cNvPr id="14" name="直接箭头连接符 13"/>
          <p:cNvCxnSpPr>
            <a:stCxn id="3" idx="0"/>
            <a:endCxn id="5" idx="1"/>
          </p:cNvCxnSpPr>
          <p:nvPr/>
        </p:nvCxnSpPr>
        <p:spPr>
          <a:xfrm flipV="1">
            <a:off x="1320165" y="3002280"/>
            <a:ext cx="1801495" cy="720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3" idx="2"/>
            <a:endCxn id="9" idx="1"/>
          </p:cNvCxnSpPr>
          <p:nvPr/>
        </p:nvCxnSpPr>
        <p:spPr>
          <a:xfrm>
            <a:off x="1320165" y="4182745"/>
            <a:ext cx="1547495" cy="657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/>
          <p:nvPr/>
        </p:nvCxnSpPr>
        <p:spPr>
          <a:xfrm>
            <a:off x="5132070" y="3043555"/>
            <a:ext cx="914400" cy="914400"/>
          </a:xfrm>
          <a:prstGeom prst="bentConnector3">
            <a:avLst>
              <a:gd name="adj1" fmla="val 5006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/>
          <p:nvPr/>
        </p:nvCxnSpPr>
        <p:spPr>
          <a:xfrm flipV="1">
            <a:off x="5083175" y="3957955"/>
            <a:ext cx="1012190" cy="894715"/>
          </a:xfrm>
          <a:prstGeom prst="bentConnector3">
            <a:avLst>
              <a:gd name="adj1" fmla="val 5006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1" idx="3"/>
            <a:endCxn id="12" idx="1"/>
          </p:cNvCxnSpPr>
          <p:nvPr/>
        </p:nvCxnSpPr>
        <p:spPr>
          <a:xfrm flipV="1">
            <a:off x="8220710" y="3952875"/>
            <a:ext cx="76644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292465" y="3590290"/>
            <a:ext cx="7321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裁剪</a:t>
            </a:r>
            <a:endParaRPr lang="zh-CN" altLang="en-US" sz="1600"/>
          </a:p>
        </p:txBody>
      </p:sp>
      <p:sp>
        <p:nvSpPr>
          <p:cNvPr id="2" name="文本框 1"/>
          <p:cNvSpPr txBox="1"/>
          <p:nvPr/>
        </p:nvSpPr>
        <p:spPr>
          <a:xfrm>
            <a:off x="682625" y="789940"/>
            <a:ext cx="3077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4472C4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+mn-ea"/>
              </a:rPr>
              <a:t>二、数据预处理</a:t>
            </a:r>
            <a:endParaRPr lang="zh-CN" altLang="en-US" sz="2400" b="1">
              <a:solidFill>
                <a:srgbClr val="4472C4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08355" y="1711325"/>
            <a:ext cx="4481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数据预处理流程图如下所示</a:t>
            </a:r>
            <a:endParaRPr lang="zh-CN" altLang="en-US" sz="2000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41783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0" y="0"/>
            <a:ext cx="2867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tx1"/>
                </a:solidFill>
              </a:rPr>
              <a:t>01 </a:t>
            </a:r>
            <a:r>
              <a:rPr lang="zh-CN" altLang="en-US" sz="2400">
                <a:solidFill>
                  <a:schemeClr val="tx1"/>
                </a:solidFill>
              </a:rPr>
              <a:t>课题背景及意义</a:t>
            </a:r>
            <a:r>
              <a:rPr lang="en-US" altLang="zh-CN" sz="2400">
                <a:solidFill>
                  <a:schemeClr val="tx1"/>
                </a:solidFill>
              </a:rPr>
              <a:t>/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819650" y="-21590"/>
            <a:ext cx="19107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tx1"/>
                </a:solidFill>
              </a:rPr>
              <a:t>02 </a:t>
            </a:r>
            <a:r>
              <a:rPr lang="zh-CN" altLang="en-US" sz="2400">
                <a:solidFill>
                  <a:schemeClr val="tx1"/>
                </a:solidFill>
              </a:rPr>
              <a:t>相关理论</a:t>
            </a:r>
            <a:r>
              <a:rPr lang="en-US" altLang="zh-CN" sz="2400">
                <a:solidFill>
                  <a:schemeClr val="tx1"/>
                </a:solidFill>
              </a:rPr>
              <a:t>/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743315" y="0"/>
            <a:ext cx="29629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03 </a:t>
            </a:r>
            <a:r>
              <a:rPr lang="zh-CN" altLang="en-US" sz="2400">
                <a:solidFill>
                  <a:schemeClr val="bg1"/>
                </a:solidFill>
              </a:rPr>
              <a:t>实验流程</a:t>
            </a:r>
            <a:r>
              <a:rPr lang="en-US" altLang="zh-CN" sz="2400">
                <a:solidFill>
                  <a:schemeClr val="bg1"/>
                </a:solidFill>
              </a:rPr>
              <a:t>/</a:t>
            </a:r>
            <a:endParaRPr lang="en-US" altLang="zh-CN" sz="24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Tm="49234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5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8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69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1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2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3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5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76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77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78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9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1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1382</Words>
  <Application>WPS 演示</Application>
  <PresentationFormat>宽屏</PresentationFormat>
  <Paragraphs>222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宋体</vt:lpstr>
      <vt:lpstr>Wingdings</vt:lpstr>
      <vt:lpstr>Wingdings</vt:lpstr>
      <vt:lpstr>微软雅黑</vt:lpstr>
      <vt:lpstr>Arial Unicode MS</vt:lpstr>
      <vt:lpstr>等线</vt:lpstr>
      <vt:lpstr>Times New Roman</vt:lpstr>
      <vt:lpstr>Office 主题​​</vt:lpstr>
      <vt:lpstr>1_Office 主题​​</vt:lpstr>
      <vt:lpstr>基于稠密卷积神经网络的肺结节分割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WPS_1528109271</cp:lastModifiedBy>
  <cp:revision>409</cp:revision>
  <dcterms:created xsi:type="dcterms:W3CDTF">2017-08-03T09:01:00Z</dcterms:created>
  <dcterms:modified xsi:type="dcterms:W3CDTF">2019-05-28T17:25:44Z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