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303" r:id="rId2"/>
    <p:sldId id="324" r:id="rId3"/>
    <p:sldId id="344" r:id="rId4"/>
    <p:sldId id="353" r:id="rId5"/>
    <p:sldId id="358" r:id="rId6"/>
    <p:sldId id="349" r:id="rId7"/>
    <p:sldId id="345" r:id="rId8"/>
    <p:sldId id="361" r:id="rId9"/>
    <p:sldId id="360" r:id="rId10"/>
    <p:sldId id="362" r:id="rId11"/>
    <p:sldId id="318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EDE818"/>
    <a:srgbClr val="FFFF00"/>
    <a:srgbClr val="0000CC"/>
    <a:srgbClr val="F23C00"/>
    <a:srgbClr val="1D1272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90846" autoAdjust="0"/>
  </p:normalViewPr>
  <p:slideViewPr>
    <p:cSldViewPr snapToGrid="0" snapToObjects="1">
      <p:cViewPr varScale="1">
        <p:scale>
          <a:sx n="80" d="100"/>
          <a:sy n="80" d="100"/>
        </p:scale>
        <p:origin x="324" y="78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KL</a:t>
                </a:r>
                <a:r>
                  <a:rPr lang="zh-CN" altLang="en-US" dirty="0" smtClean="0"/>
                  <a:t>散度越小，说明两个分布越接近。</a:t>
                </a:r>
                <a:r>
                  <a:rPr lang="en-US" altLang="zh-CN" dirty="0" smtClean="0"/>
                  <a:t>GAN</a:t>
                </a:r>
                <a:r>
                  <a:rPr lang="zh-CN" altLang="en-US" dirty="0" smtClean="0"/>
                  <a:t>之前的生成模型多数是采用这种方法，这种方法的问题在于高斯混合模型并不能使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𝑔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(𝑥;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𝜃)</a:t>
                </a:r>
                <a:r>
                  <a:rPr lang="zh-CN" altLang="en-US" dirty="0" smtClean="0"/>
                  <a:t>完全趋近于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𝑑𝑎𝑡𝑎 (𝑥)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1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KL</a:t>
                </a:r>
                <a:r>
                  <a:rPr lang="zh-CN" altLang="en-US" dirty="0" smtClean="0"/>
                  <a:t>散度越小，说明两个分布越接近。</a:t>
                </a:r>
                <a:r>
                  <a:rPr lang="en-US" altLang="zh-CN" dirty="0" smtClean="0"/>
                  <a:t>GAN</a:t>
                </a:r>
                <a:r>
                  <a:rPr lang="zh-CN" altLang="en-US" dirty="0" smtClean="0"/>
                  <a:t>之前的生成模型多数是采用这种方法，这种方法的问题在于高斯混合模型并不能使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𝑔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(𝑥;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𝜃)</a:t>
                </a:r>
                <a:r>
                  <a:rPr lang="zh-CN" altLang="en-US" dirty="0" smtClean="0"/>
                  <a:t>完全趋近于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𝑑𝑎𝑡𝑎 (𝑥)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8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4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9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21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898" y="617942"/>
            <a:ext cx="11147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Rockwell" panose="02060603020205020403" pitchFamily="18" charset="0"/>
              </a:rPr>
              <a:t>Fully Hierarchical </a:t>
            </a:r>
            <a:r>
              <a:rPr lang="en-US" altLang="zh-CN" sz="4800" b="1" dirty="0" err="1" smtClean="0">
                <a:latin typeface="Rockwell" panose="02060603020205020403" pitchFamily="18" charset="0"/>
              </a:rPr>
              <a:t>DenseNets</a:t>
            </a:r>
            <a:r>
              <a:rPr lang="en-US" altLang="zh-CN" sz="4800" b="1" dirty="0" smtClean="0">
                <a:latin typeface="Rockwell" panose="02060603020205020403" pitchFamily="18" charset="0"/>
              </a:rPr>
              <a:t> for Multi-modal Brain Tumor Segmentation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87128" y="444224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smtClean="0"/>
              <a:t>  2019.5.29</a:t>
            </a: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3444" y="258370"/>
            <a:ext cx="36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总结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2799" y="1780672"/>
            <a:ext cx="8972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提出 </a:t>
            </a:r>
            <a:r>
              <a:rPr lang="en-US" altLang="zh-CN" sz="2800" dirty="0" smtClean="0">
                <a:latin typeface="+mn-ea"/>
              </a:rPr>
              <a:t>FH-</a:t>
            </a:r>
            <a:r>
              <a:rPr lang="en-US" altLang="zh-CN" sz="2800" dirty="0" err="1" smtClean="0">
                <a:latin typeface="+mn-ea"/>
              </a:rPr>
              <a:t>DenseNet</a:t>
            </a:r>
            <a:endParaRPr lang="en-US" altLang="zh-CN" sz="28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BRATS 2017 </a:t>
            </a:r>
            <a:r>
              <a:rPr lang="zh-CN" altLang="en-US" sz="2800" dirty="0" smtClean="0">
                <a:latin typeface="+mn-ea"/>
              </a:rPr>
              <a:t>数据集上取得了先进的结果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2799" y="3195252"/>
            <a:ext cx="744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+mn-ea"/>
              </a:rPr>
              <a:t>充分利用了</a:t>
            </a:r>
            <a:r>
              <a:rPr lang="en-US" altLang="zh-CN" sz="3200" dirty="0" err="1" smtClean="0">
                <a:latin typeface="+mn-ea"/>
              </a:rPr>
              <a:t>DenseNet</a:t>
            </a:r>
            <a:r>
              <a:rPr lang="zh-CN" altLang="en-US" sz="3200" dirty="0" smtClean="0">
                <a:latin typeface="+mn-ea"/>
              </a:rPr>
              <a:t>的层级特征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+mn-ea"/>
              </a:rPr>
              <a:t>辅助支路，起到监督与提供信息的作用。</a:t>
            </a: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24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73444" y="258370"/>
            <a:ext cx="363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4B11BF"/>
                </a:solidFill>
              </a:rPr>
              <a:t>背景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852" y="1235116"/>
            <a:ext cx="651368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   </a:t>
            </a:r>
            <a:r>
              <a:rPr lang="zh-CN" altLang="en-US" sz="2800" dirty="0" smtClean="0">
                <a:latin typeface="+mn-ea"/>
              </a:rPr>
              <a:t>全球每年发生原发性脑肿瘤人数约为</a:t>
            </a:r>
            <a:r>
              <a:rPr lang="en-US" altLang="zh-CN" sz="2800" b="1" dirty="0">
                <a:solidFill>
                  <a:srgbClr val="4B11BF"/>
                </a:solidFill>
              </a:rPr>
              <a:t>250000</a:t>
            </a:r>
            <a:r>
              <a:rPr lang="zh-CN" altLang="en-US" sz="2800" dirty="0" smtClean="0">
                <a:latin typeface="+mn-ea"/>
              </a:rPr>
              <a:t>，占所有癌症的</a:t>
            </a:r>
            <a:r>
              <a:rPr lang="en-US" altLang="zh-CN" sz="2800" b="1" dirty="0">
                <a:solidFill>
                  <a:srgbClr val="4B11BF"/>
                </a:solidFill>
              </a:rPr>
              <a:t>2%</a:t>
            </a:r>
            <a:r>
              <a:rPr lang="zh-CN" altLang="en-US" sz="2800" dirty="0">
                <a:latin typeface="+mn-ea"/>
              </a:rPr>
              <a:t>左右</a:t>
            </a:r>
            <a:r>
              <a:rPr lang="zh-CN" altLang="en-US" sz="2800" dirty="0" smtClean="0">
                <a:latin typeface="+mn-ea"/>
              </a:rPr>
              <a:t>。在</a:t>
            </a:r>
            <a:r>
              <a:rPr lang="en-US" altLang="zh-CN" sz="2800" dirty="0" smtClean="0">
                <a:latin typeface="+mn-ea"/>
              </a:rPr>
              <a:t>15</a:t>
            </a:r>
            <a:r>
              <a:rPr lang="zh-CN" altLang="en-US" sz="2800" dirty="0" smtClean="0">
                <a:latin typeface="+mn-ea"/>
              </a:rPr>
              <a:t>岁以下儿童中，脑肿瘤在所有癌症的发病率中排名</a:t>
            </a:r>
            <a:r>
              <a:rPr lang="zh-CN" altLang="en-US" sz="2800" b="1" dirty="0" smtClean="0">
                <a:solidFill>
                  <a:srgbClr val="4B11BF"/>
                </a:solidFill>
              </a:rPr>
              <a:t>第二</a:t>
            </a:r>
            <a:r>
              <a:rPr lang="zh-CN" altLang="en-US" sz="2800" dirty="0" smtClean="0">
                <a:latin typeface="+mn-ea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511" y="3184030"/>
            <a:ext cx="6513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    脑</a:t>
            </a:r>
            <a:r>
              <a:rPr lang="zh-CN" altLang="en-US" sz="2800" dirty="0">
                <a:latin typeface="+mn-ea"/>
              </a:rPr>
              <a:t>肿瘤的症状主要取决于两个因素：</a:t>
            </a:r>
            <a:r>
              <a:rPr lang="zh-CN" altLang="en-US" sz="2800" b="1" dirty="0">
                <a:solidFill>
                  <a:srgbClr val="4B11BF"/>
                </a:solidFill>
              </a:rPr>
              <a:t>肿瘤的大小</a:t>
            </a:r>
            <a:r>
              <a:rPr lang="zh-CN" altLang="en-US" sz="2800" dirty="0">
                <a:latin typeface="+mn-ea"/>
              </a:rPr>
              <a:t>（体积），</a:t>
            </a:r>
            <a:r>
              <a:rPr lang="zh-CN" altLang="en-US" sz="2800" b="1" dirty="0">
                <a:solidFill>
                  <a:srgbClr val="4B11BF"/>
                </a:solidFill>
              </a:rPr>
              <a:t>肿瘤的位置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  <p:pic>
        <p:nvPicPr>
          <p:cNvPr id="4100" name="Picture 4" descr="http://images.51daifu.com/108%20tupian/naozhongliu/na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617" y="1981095"/>
            <a:ext cx="37242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297160" y="5638818"/>
            <a:ext cx="6513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    利用神经网络进行脑肿瘤分割，可以准确地确定肿瘤的大小。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4102" name="Picture 6" descr="https://cdn-images-1.medium.com/max/800/1*NXNGhfSyzQcKzoOSt-Z0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49" y="2430461"/>
            <a:ext cx="48387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/>
          <p:cNvSpPr txBox="1"/>
          <p:nvPr/>
        </p:nvSpPr>
        <p:spPr>
          <a:xfrm>
            <a:off x="611988" y="4209614"/>
            <a:ext cx="6513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人工分割</a:t>
            </a:r>
            <a:endParaRPr lang="en-US" altLang="zh-CN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 工作量大，耗时巨大</a:t>
            </a:r>
            <a:endParaRPr lang="en-US" altLang="zh-CN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分割结果差异较大，准确性低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4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63" y="1657349"/>
            <a:ext cx="2425263" cy="288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89556" y="4615825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FLAIR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55" y="1657349"/>
            <a:ext cx="2425263" cy="288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974965" y="4653243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710" y="1657349"/>
            <a:ext cx="2425263" cy="2880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372892" y="4641525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T1ce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47" y="1657349"/>
            <a:ext cx="2425263" cy="2880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858301" y="4665017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492973" y="4065724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Segmentation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2973" y="2231267"/>
            <a:ext cx="1428044" cy="1732164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1649258" y="2310547"/>
            <a:ext cx="142353" cy="179268"/>
          </a:xfrm>
          <a:prstGeom prst="ellipse">
            <a:avLst/>
          </a:prstGeom>
          <a:noFill/>
          <a:ln w="28575" cmpd="sng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048896" y="2310547"/>
            <a:ext cx="142353" cy="179268"/>
          </a:xfrm>
          <a:prstGeom prst="ellipse">
            <a:avLst/>
          </a:prstGeom>
          <a:noFill/>
          <a:ln w="28575" cmpd="sng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411378" y="2310547"/>
            <a:ext cx="142353" cy="179268"/>
          </a:xfrm>
          <a:prstGeom prst="ellipse">
            <a:avLst/>
          </a:prstGeom>
          <a:noFill/>
          <a:ln w="28575" cmpd="sng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828497" y="2310547"/>
            <a:ext cx="142353" cy="179268"/>
          </a:xfrm>
          <a:prstGeom prst="ellipse">
            <a:avLst/>
          </a:prstGeom>
          <a:noFill/>
          <a:ln w="28575" cmpd="sng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756590" y="5427386"/>
            <a:ext cx="142353" cy="179268"/>
          </a:xfrm>
          <a:prstGeom prst="ellipse">
            <a:avLst/>
          </a:prstGeom>
          <a:noFill/>
          <a:ln w="28575" cmpd="sng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122746" y="5332354"/>
            <a:ext cx="169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白质</a:t>
            </a:r>
          </a:p>
        </p:txBody>
      </p:sp>
      <p:sp>
        <p:nvSpPr>
          <p:cNvPr id="34" name="椭圆 33"/>
          <p:cNvSpPr/>
          <p:nvPr/>
        </p:nvSpPr>
        <p:spPr>
          <a:xfrm>
            <a:off x="3682740" y="5412138"/>
            <a:ext cx="142353" cy="179268"/>
          </a:xfrm>
          <a:prstGeom prst="ellipse">
            <a:avLst/>
          </a:prstGeom>
          <a:noFill/>
          <a:ln w="28575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048896" y="5317106"/>
            <a:ext cx="169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灰质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5975046" y="5337752"/>
            <a:ext cx="142353" cy="179268"/>
          </a:xfrm>
          <a:prstGeom prst="ellipse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306181" y="5242720"/>
            <a:ext cx="169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脑脊液</a:t>
            </a:r>
          </a:p>
        </p:txBody>
      </p:sp>
      <p:sp>
        <p:nvSpPr>
          <p:cNvPr id="40" name="椭圆 39"/>
          <p:cNvSpPr/>
          <p:nvPr/>
        </p:nvSpPr>
        <p:spPr>
          <a:xfrm>
            <a:off x="4375819" y="2231267"/>
            <a:ext cx="142353" cy="179268"/>
          </a:xfrm>
          <a:prstGeom prst="ellipse">
            <a:avLst/>
          </a:prstGeom>
          <a:noFill/>
          <a:ln w="28575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943834" y="2220913"/>
            <a:ext cx="142353" cy="179268"/>
          </a:xfrm>
          <a:prstGeom prst="ellipse">
            <a:avLst/>
          </a:prstGeom>
          <a:noFill/>
          <a:ln w="28575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78386" y="2231267"/>
            <a:ext cx="142353" cy="179268"/>
          </a:xfrm>
          <a:prstGeom prst="ellipse">
            <a:avLst/>
          </a:prstGeom>
          <a:noFill/>
          <a:ln w="28575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223362" y="2231267"/>
            <a:ext cx="142353" cy="179268"/>
          </a:xfrm>
          <a:prstGeom prst="ellipse">
            <a:avLst/>
          </a:prstGeom>
          <a:noFill/>
          <a:ln w="28575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713139" y="3097349"/>
            <a:ext cx="142353" cy="179268"/>
          </a:xfrm>
          <a:prstGeom prst="ellipse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027664" y="3090672"/>
            <a:ext cx="107755" cy="96311"/>
          </a:xfrm>
          <a:prstGeom prst="ellipse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536686" y="3139121"/>
            <a:ext cx="142353" cy="179268"/>
          </a:xfrm>
          <a:prstGeom prst="ellipse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927007" y="3139121"/>
            <a:ext cx="142353" cy="179268"/>
          </a:xfrm>
          <a:prstGeom prst="ellipse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081423" y="3179938"/>
            <a:ext cx="142353" cy="179268"/>
          </a:xfrm>
          <a:prstGeom prst="ellipse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473444" y="258370"/>
            <a:ext cx="36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多模态磁共振成像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3444" y="258370"/>
            <a:ext cx="36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相关工作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746" y="4283964"/>
            <a:ext cx="472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Huang G, Liu Z, Van Der </a:t>
            </a:r>
            <a:r>
              <a:rPr lang="en-US" altLang="zh-CN" dirty="0" err="1">
                <a:latin typeface="+mn-ea"/>
              </a:rPr>
              <a:t>Maaten</a:t>
            </a:r>
            <a:r>
              <a:rPr lang="en-US" altLang="zh-CN" dirty="0">
                <a:latin typeface="+mn-ea"/>
              </a:rPr>
              <a:t> L, et al. 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Densely connected convolutional networks</a:t>
            </a:r>
            <a:r>
              <a:rPr lang="en-US" altLang="zh-CN" dirty="0">
                <a:latin typeface="+mn-ea"/>
              </a:rPr>
              <a:t>[C]//Proceedings of the IEEE conference on computer vision and pattern recognition. 2017: 4700-4708.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61" y="1243584"/>
            <a:ext cx="4354811" cy="28169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360" y="1428224"/>
            <a:ext cx="4788599" cy="24476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7448" y="4355592"/>
            <a:ext cx="583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Dolz</a:t>
            </a:r>
            <a:r>
              <a:rPr lang="en-US" altLang="zh-CN" dirty="0"/>
              <a:t> J, </a:t>
            </a:r>
            <a:r>
              <a:rPr lang="en-US" altLang="zh-CN" dirty="0" err="1"/>
              <a:t>Gopinath</a:t>
            </a:r>
            <a:r>
              <a:rPr lang="en-US" altLang="zh-CN" dirty="0"/>
              <a:t> K, Yuan J, et al. </a:t>
            </a:r>
            <a:r>
              <a:rPr lang="en-US" altLang="zh-CN" dirty="0" err="1">
                <a:solidFill>
                  <a:srgbClr val="00B050"/>
                </a:solidFill>
              </a:rPr>
              <a:t>HyperDense</a:t>
            </a:r>
            <a:r>
              <a:rPr lang="en-US" altLang="zh-CN" dirty="0">
                <a:solidFill>
                  <a:srgbClr val="00B050"/>
                </a:solidFill>
              </a:rPr>
              <a:t>-Net: A hyper-densely connected CNN for multi-modal image segmentation</a:t>
            </a:r>
            <a:r>
              <a:rPr lang="en-US" altLang="zh-CN" dirty="0"/>
              <a:t>[J]. IEEE transactions on medical imaging, 2018.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3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54826" y="4044028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FLAIR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67712" y="556531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206097" y="56079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087100" y="230714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T1ce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59" y="3492960"/>
            <a:ext cx="1245271" cy="12452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14" y="4328810"/>
            <a:ext cx="197168" cy="19716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366414" y="4328810"/>
            <a:ext cx="190415" cy="182789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7" y="5115081"/>
            <a:ext cx="1250563" cy="12505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48" y="5950931"/>
            <a:ext cx="201476" cy="20147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381248" y="5950931"/>
            <a:ext cx="201476" cy="20147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84" y="145450"/>
            <a:ext cx="1269320" cy="12693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143" y="998109"/>
            <a:ext cx="201035" cy="20103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404143" y="997668"/>
            <a:ext cx="201476" cy="20147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84" y="1814560"/>
            <a:ext cx="1221449" cy="12214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208" y="2650410"/>
            <a:ext cx="180800" cy="1808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380208" y="2650410"/>
            <a:ext cx="180800" cy="180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9655" y="462836"/>
            <a:ext cx="9592345" cy="60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158211"/>
            <a:ext cx="8372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Calibri" panose="020F0502020204030204" pitchFamily="34" charset="0"/>
              </a:rPr>
              <a:t>Multimodal Brain Tumor Segmentation Challenge </a:t>
            </a:r>
            <a:r>
              <a:rPr lang="en-US" altLang="zh-CN" sz="24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2017</a:t>
            </a:r>
            <a:endParaRPr lang="en-US" altLang="zh-CN" sz="2400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73444" y="258370"/>
            <a:ext cx="36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实验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199" y="1896875"/>
            <a:ext cx="1358462" cy="16131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3661" y="1896875"/>
            <a:ext cx="1358462" cy="1613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0585" y="1896875"/>
            <a:ext cx="1358462" cy="16131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2123" y="1896875"/>
            <a:ext cx="1358462" cy="161317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5021" y="3588640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FLAIR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68441" y="3599573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062608" y="3584806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T1ce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26964" y="3604667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9" y="4036563"/>
            <a:ext cx="1700150" cy="201892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20743" y="6212672"/>
            <a:ext cx="160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 Truth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2991666" y="4145631"/>
            <a:ext cx="3515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333CC"/>
                </a:solidFill>
                <a:latin typeface="+mn-ea"/>
              </a:rPr>
              <a:t>蓝色：囊肿</a:t>
            </a:r>
            <a:endParaRPr lang="en-US" altLang="zh-CN" sz="2400" dirty="0" smtClean="0">
              <a:solidFill>
                <a:srgbClr val="3333CC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FFC000"/>
                </a:solidFill>
                <a:latin typeface="+mn-ea"/>
              </a:rPr>
              <a:t>黄色：增强结构</a:t>
            </a:r>
            <a:endParaRPr lang="en-US" altLang="zh-CN" sz="2400" dirty="0" smtClean="0">
              <a:solidFill>
                <a:srgbClr val="FFC000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00FF00"/>
                </a:solidFill>
                <a:latin typeface="+mn-ea"/>
              </a:rPr>
              <a:t>绿色：坏死部分</a:t>
            </a:r>
            <a:endParaRPr lang="zh-CN" altLang="en-US" sz="2400" dirty="0">
              <a:solidFill>
                <a:srgbClr val="00FF0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13814" y="2038158"/>
            <a:ext cx="233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评价指标：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2406" y="3891448"/>
            <a:ext cx="4554631" cy="280275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87075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180064" y="5506866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Wh</a:t>
            </a:r>
            <a:r>
              <a:rPr lang="en-US" altLang="zh-CN" sz="2400" b="1" dirty="0">
                <a:solidFill>
                  <a:srgbClr val="00FF00"/>
                </a:solidFill>
                <a:latin typeface="+mn-ea"/>
              </a:rPr>
              <a:t>ole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+mn-ea"/>
              </a:rPr>
              <a:t>Dice</a:t>
            </a:r>
            <a:endParaRPr lang="zh-CN" altLang="en-US" sz="24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15249" y="6035033"/>
            <a:ext cx="1665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00FF00"/>
                </a:solidFill>
                <a:latin typeface="+mn-ea"/>
              </a:rPr>
              <a:t>Core</a:t>
            </a:r>
            <a:r>
              <a:rPr lang="en-US" altLang="zh-CN" sz="2400" dirty="0">
                <a:solidFill>
                  <a:srgbClr val="33CCCC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+mn-ea"/>
              </a:rPr>
              <a:t>Dice</a:t>
            </a:r>
            <a:endParaRPr lang="zh-CN" altLang="en-US" sz="24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33706" y="6401715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FFC000"/>
                </a:solidFill>
                <a:latin typeface="+mn-ea"/>
              </a:rPr>
              <a:t>Enhance Dice</a:t>
            </a:r>
            <a:endParaRPr lang="zh-CN" altLang="en-US" sz="24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8" name="Rectangle 265"/>
          <p:cNvSpPr>
            <a:spLocks noChangeArrowheads="1"/>
          </p:cNvSpPr>
          <p:nvPr/>
        </p:nvSpPr>
        <p:spPr bwMode="auto">
          <a:xfrm>
            <a:off x="9102287" y="18918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94929"/>
              </p:ext>
            </p:extLst>
          </p:nvPr>
        </p:nvGraphicFramePr>
        <p:xfrm>
          <a:off x="8634951" y="1391520"/>
          <a:ext cx="2411808" cy="70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11" imgW="1231366" imgH="355446" progId="Equation.DSMT4">
                  <p:embed/>
                </p:oleObj>
              </mc:Choice>
              <mc:Fallback>
                <p:oleObj name="Equation" r:id="rId11" imgW="1231366" imgH="355446" progId="Equation.DSMT4">
                  <p:embed/>
                  <p:pic>
                    <p:nvPicPr>
                      <p:cNvPr id="0" name="Object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951" y="1391520"/>
                        <a:ext cx="2411808" cy="702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67"/>
          <p:cNvSpPr>
            <a:spLocks noChangeArrowheads="1"/>
          </p:cNvSpPr>
          <p:nvPr/>
        </p:nvSpPr>
        <p:spPr bwMode="auto">
          <a:xfrm>
            <a:off x="0" y="385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199"/>
              </p:ext>
            </p:extLst>
          </p:nvPr>
        </p:nvGraphicFramePr>
        <p:xfrm>
          <a:off x="8634951" y="2065297"/>
          <a:ext cx="2224134" cy="6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Equation" r:id="rId13" imgW="1167893" imgH="355446" progId="Equation.DSMT4">
                  <p:embed/>
                </p:oleObj>
              </mc:Choice>
              <mc:Fallback>
                <p:oleObj name="Equation" r:id="rId13" imgW="1167893" imgH="355446" progId="Equation.DSMT4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951" y="2065297"/>
                        <a:ext cx="2224134" cy="6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6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34339"/>
              </p:ext>
            </p:extLst>
          </p:nvPr>
        </p:nvGraphicFramePr>
        <p:xfrm>
          <a:off x="8638965" y="2745271"/>
          <a:ext cx="1586163" cy="65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Equation" r:id="rId15" imgW="876300" imgH="342900" progId="Equation.DSMT4">
                  <p:embed/>
                </p:oleObj>
              </mc:Choice>
              <mc:Fallback>
                <p:oleObj name="Equation" r:id="rId15" imgW="876300" imgH="342900" progId="Equation.DSMT4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8965" y="2745271"/>
                        <a:ext cx="1586163" cy="652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8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9" grpId="0"/>
      <p:bldP spid="22" grpId="0"/>
      <p:bldP spid="3" grpId="0"/>
      <p:bldP spid="21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73444" y="258370"/>
            <a:ext cx="36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实验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9918"/>
              </p:ext>
            </p:extLst>
          </p:nvPr>
        </p:nvGraphicFramePr>
        <p:xfrm>
          <a:off x="607740" y="1722871"/>
          <a:ext cx="10671719" cy="40375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59791">
                  <a:extLst>
                    <a:ext uri="{9D8B030D-6E8A-4147-A177-3AD203B41FA5}">
                      <a16:colId xmlns:a16="http://schemas.microsoft.com/office/drawing/2014/main" val="2838733282"/>
                    </a:ext>
                  </a:extLst>
                </a:gridCol>
                <a:gridCol w="2079896">
                  <a:extLst>
                    <a:ext uri="{9D8B030D-6E8A-4147-A177-3AD203B41FA5}">
                      <a16:colId xmlns:a16="http://schemas.microsoft.com/office/drawing/2014/main" val="395069905"/>
                    </a:ext>
                  </a:extLst>
                </a:gridCol>
                <a:gridCol w="1981891">
                  <a:extLst>
                    <a:ext uri="{9D8B030D-6E8A-4147-A177-3AD203B41FA5}">
                      <a16:colId xmlns:a16="http://schemas.microsoft.com/office/drawing/2014/main" val="1838807603"/>
                    </a:ext>
                  </a:extLst>
                </a:gridCol>
                <a:gridCol w="2450141">
                  <a:extLst>
                    <a:ext uri="{9D8B030D-6E8A-4147-A177-3AD203B41FA5}">
                      <a16:colId xmlns:a16="http://schemas.microsoft.com/office/drawing/2014/main" val="508464222"/>
                    </a:ext>
                  </a:extLst>
                </a:gridCol>
              </a:tblGrid>
              <a:tr h="80364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Wh</a:t>
                      </a:r>
                      <a:r>
                        <a:rPr lang="en-US" altLang="zh-CN" sz="2400" b="1" dirty="0" smtClean="0">
                          <a:solidFill>
                            <a:srgbClr val="00FF00"/>
                          </a:solidFill>
                          <a:latin typeface="+mn-ea"/>
                        </a:rPr>
                        <a:t>ole</a:t>
                      </a:r>
                      <a:r>
                        <a:rPr lang="en-US" altLang="zh-CN" sz="2400" dirty="0" smtClean="0">
                          <a:latin typeface="+mn-ea"/>
                        </a:rPr>
                        <a:t> </a:t>
                      </a:r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+mn-ea"/>
                        </a:rPr>
                        <a:t>Dice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rgbClr val="00FF00"/>
                          </a:solidFill>
                          <a:latin typeface="+mn-ea"/>
                          <a:ea typeface="+mn-ea"/>
                          <a:cs typeface="+mn-cs"/>
                        </a:rPr>
                        <a:t>Core</a:t>
                      </a:r>
                      <a:r>
                        <a:rPr lang="en-US" altLang="zh-CN" sz="2400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  <a:cs typeface="+mn-cs"/>
                        </a:rPr>
                        <a:t>Enhance Dice</a:t>
                      </a:r>
                      <a:endParaRPr lang="zh-CN" altLang="en-US" sz="2400" b="1" kern="1200" dirty="0" smtClean="0">
                        <a:solidFill>
                          <a:srgbClr val="FFC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3659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Chen et al.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0.72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205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Qamar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9004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Dolz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0.8389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0.7968</a:t>
                      </a:r>
                      <a:endParaRPr 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2751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proposed method</a:t>
                      </a:r>
                      <a:endParaRPr 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0.8945</a:t>
                      </a:r>
                      <a:endParaRPr lang="zh-CN" altLang="en-US" sz="2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0.8483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0.8303</a:t>
                      </a:r>
                      <a:endParaRPr lang="en-US" altLang="zh-CN" sz="2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33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6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3444" y="258370"/>
            <a:ext cx="36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消融</a:t>
            </a:r>
            <a:r>
              <a:rPr lang="zh-CN" altLang="en-US" sz="2800" dirty="0" smtClean="0">
                <a:solidFill>
                  <a:srgbClr val="4B11BF"/>
                </a:solidFill>
              </a:rPr>
              <a:t>实验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77" y="1503947"/>
            <a:ext cx="10334081" cy="49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56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3444" y="258370"/>
            <a:ext cx="36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B11BF"/>
                </a:solidFill>
              </a:rPr>
              <a:t>消融</a:t>
            </a:r>
            <a:r>
              <a:rPr lang="zh-CN" altLang="en-US" sz="2800" dirty="0" smtClean="0">
                <a:solidFill>
                  <a:srgbClr val="4B11BF"/>
                </a:solidFill>
              </a:rPr>
              <a:t>实验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0891"/>
              </p:ext>
            </p:extLst>
          </p:nvPr>
        </p:nvGraphicFramePr>
        <p:xfrm>
          <a:off x="565484" y="1383638"/>
          <a:ext cx="10804356" cy="458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641">
                  <a:extLst>
                    <a:ext uri="{9D8B030D-6E8A-4147-A177-3AD203B41FA5}">
                      <a16:colId xmlns:a16="http://schemas.microsoft.com/office/drawing/2014/main" val="494299782"/>
                    </a:ext>
                  </a:extLst>
                </a:gridCol>
                <a:gridCol w="1029215">
                  <a:extLst>
                    <a:ext uri="{9D8B030D-6E8A-4147-A177-3AD203B41FA5}">
                      <a16:colId xmlns:a16="http://schemas.microsoft.com/office/drawing/2014/main" val="2169779123"/>
                    </a:ext>
                  </a:extLst>
                </a:gridCol>
                <a:gridCol w="861149">
                  <a:extLst>
                    <a:ext uri="{9D8B030D-6E8A-4147-A177-3AD203B41FA5}">
                      <a16:colId xmlns:a16="http://schemas.microsoft.com/office/drawing/2014/main" val="2154803782"/>
                    </a:ext>
                  </a:extLst>
                </a:gridCol>
                <a:gridCol w="1109977">
                  <a:extLst>
                    <a:ext uri="{9D8B030D-6E8A-4147-A177-3AD203B41FA5}">
                      <a16:colId xmlns:a16="http://schemas.microsoft.com/office/drawing/2014/main" val="1522944097"/>
                    </a:ext>
                  </a:extLst>
                </a:gridCol>
                <a:gridCol w="1109977">
                  <a:extLst>
                    <a:ext uri="{9D8B030D-6E8A-4147-A177-3AD203B41FA5}">
                      <a16:colId xmlns:a16="http://schemas.microsoft.com/office/drawing/2014/main" val="841653050"/>
                    </a:ext>
                  </a:extLst>
                </a:gridCol>
                <a:gridCol w="880114">
                  <a:extLst>
                    <a:ext uri="{9D8B030D-6E8A-4147-A177-3AD203B41FA5}">
                      <a16:colId xmlns:a16="http://schemas.microsoft.com/office/drawing/2014/main" val="3037179053"/>
                    </a:ext>
                  </a:extLst>
                </a:gridCol>
                <a:gridCol w="1109977">
                  <a:extLst>
                    <a:ext uri="{9D8B030D-6E8A-4147-A177-3AD203B41FA5}">
                      <a16:colId xmlns:a16="http://schemas.microsoft.com/office/drawing/2014/main" val="229472045"/>
                    </a:ext>
                  </a:extLst>
                </a:gridCol>
                <a:gridCol w="1029215">
                  <a:extLst>
                    <a:ext uri="{9D8B030D-6E8A-4147-A177-3AD203B41FA5}">
                      <a16:colId xmlns:a16="http://schemas.microsoft.com/office/drawing/2014/main" val="3653205332"/>
                    </a:ext>
                  </a:extLst>
                </a:gridCol>
                <a:gridCol w="880114">
                  <a:extLst>
                    <a:ext uri="{9D8B030D-6E8A-4147-A177-3AD203B41FA5}">
                      <a16:colId xmlns:a16="http://schemas.microsoft.com/office/drawing/2014/main" val="1430137811"/>
                    </a:ext>
                  </a:extLst>
                </a:gridCol>
                <a:gridCol w="1109977">
                  <a:extLst>
                    <a:ext uri="{9D8B030D-6E8A-4147-A177-3AD203B41FA5}">
                      <a16:colId xmlns:a16="http://schemas.microsoft.com/office/drawing/2014/main" val="3889918573"/>
                    </a:ext>
                  </a:extLst>
                </a:gridCol>
              </a:tblGrid>
              <a:tr h="1040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DICE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Sensitivity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PPV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50590"/>
                  </a:ext>
                </a:extLst>
              </a:tr>
              <a:tr h="70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Complete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Core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Enhancing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Complete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Core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Enhancing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Complete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Core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Enhancing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20213"/>
                  </a:ext>
                </a:extLst>
              </a:tr>
              <a:tr h="70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Non-Lateral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0.8016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0.7497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0.7524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4825" algn="l"/>
                        </a:tabLst>
                      </a:pPr>
                      <a:r>
                        <a:rPr lang="en-US" sz="1600" dirty="0">
                          <a:effectLst/>
                        </a:rPr>
                        <a:t>0.7780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0.6644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0.7227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0.8431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0.9046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0.8160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058675"/>
                  </a:ext>
                </a:extLst>
              </a:tr>
              <a:tr h="70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Hybrid-Fusion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0.8748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0.8212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0.8210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0.9608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0.8407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0.8705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0.8109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0.8279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0.7972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28899"/>
                  </a:ext>
                </a:extLst>
              </a:tr>
              <a:tr h="70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Half-Hierarchical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0.8775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0.8393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0.8322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0.9640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0.8536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0.8600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0.8130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0.8485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0.8276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744956"/>
                  </a:ext>
                </a:extLst>
              </a:tr>
              <a:tr h="70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DH-DenseNet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0.8945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0.8483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0.8303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0.9530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>
                          <a:effectLst/>
                        </a:rPr>
                        <a:t>0.8479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0" dirty="0">
                          <a:effectLst/>
                        </a:rPr>
                        <a:t>0.8678</a:t>
                      </a:r>
                      <a:endParaRPr lang="zh-CN" sz="1600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0.8508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dirty="0">
                          <a:effectLst/>
                        </a:rPr>
                        <a:t>0.8739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24000" algn="ctr"/>
                          <a:tab pos="3078480" algn="r"/>
                        </a:tabLst>
                      </a:pPr>
                      <a:r>
                        <a:rPr lang="en-US" sz="1600" b="0" dirty="0">
                          <a:effectLst/>
                        </a:rPr>
                        <a:t>0.8223</a:t>
                      </a:r>
                      <a:endParaRPr lang="zh-CN" sz="1600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8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2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12266</TotalTime>
  <Words>353</Words>
  <Application>Microsoft Office PowerPoint</Application>
  <PresentationFormat>宽屏</PresentationFormat>
  <Paragraphs>127</Paragraphs>
  <Slides>11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Rockwell</vt:lpstr>
      <vt:lpstr>Segoe UI</vt:lpstr>
      <vt:lpstr>Times New Roman</vt:lpstr>
      <vt:lpstr>Wingdings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594</cp:revision>
  <dcterms:created xsi:type="dcterms:W3CDTF">2015-08-18T02:51:41Z</dcterms:created>
  <dcterms:modified xsi:type="dcterms:W3CDTF">2019-05-29T06:40:51Z</dcterms:modified>
  <cp:category/>
</cp:coreProperties>
</file>