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325" r:id="rId4"/>
    <p:sldId id="327" r:id="rId5"/>
    <p:sldId id="326" r:id="rId6"/>
    <p:sldId id="328" r:id="rId7"/>
    <p:sldId id="329" r:id="rId8"/>
    <p:sldId id="33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272"/>
            <p14:sldId id="325"/>
            <p14:sldId id="327"/>
            <p14:sldId id="326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o Kuancheng" initials="MK" lastIdx="1" clrIdx="0">
    <p:extLst>
      <p:ext uri="{19B8F6BF-5375-455C-9EA6-DF929625EA0E}">
        <p15:presenceInfo xmlns:p15="http://schemas.microsoft.com/office/powerpoint/2012/main" userId="606f4ec063d87e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48"/>
  </p:normalViewPr>
  <p:slideViewPr>
    <p:cSldViewPr snapToGrid="0" snapToObjects="1">
      <p:cViewPr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6T10:49:18.29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09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F18CC4-4044-4F30-B67B-4745F2110222}"/>
              </a:ext>
            </a:extLst>
          </p:cNvPr>
          <p:cNvSpPr/>
          <p:nvPr/>
        </p:nvSpPr>
        <p:spPr>
          <a:xfrm>
            <a:off x="813355" y="865642"/>
            <a:ext cx="2592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92D050"/>
                </a:solidFill>
              </a:rPr>
              <a:t>NVIDIA   GPU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AD0399-D5CC-4BEF-A0E1-6EDA4AFCE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93" y="652409"/>
            <a:ext cx="5869545" cy="58554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38A41A-CC5C-40D5-8841-E8404651F08C}"/>
              </a:ext>
            </a:extLst>
          </p:cNvPr>
          <p:cNvSpPr txBox="1"/>
          <p:nvPr/>
        </p:nvSpPr>
        <p:spPr>
          <a:xfrm>
            <a:off x="994873" y="2506894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四大系列</a:t>
            </a:r>
          </a:p>
        </p:txBody>
      </p:sp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CA200A-3164-4A5D-97DE-11DA2A0E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4737912"/>
            <a:ext cx="10734675" cy="1847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B5655C-58DD-4791-AC39-1DC778B42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931" y="272238"/>
            <a:ext cx="7320338" cy="40719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48C2642-4211-4B6E-891E-9755F4ECAFDC}"/>
              </a:ext>
            </a:extLst>
          </p:cNvPr>
          <p:cNvSpPr txBox="1"/>
          <p:nvPr/>
        </p:nvSpPr>
        <p:spPr>
          <a:xfrm>
            <a:off x="1126731" y="1472765"/>
            <a:ext cx="222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架构演进</a:t>
            </a:r>
          </a:p>
        </p:txBody>
      </p:sp>
    </p:spTree>
    <p:extLst>
      <p:ext uri="{BB962C8B-B14F-4D97-AF65-F5344CB8AC3E}">
        <p14:creationId xmlns:p14="http://schemas.microsoft.com/office/powerpoint/2010/main" val="161386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BC1EC-700E-4F2D-AF75-ECACEC33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体系结构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F87077-AAED-48FF-9F22-6F846811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03" y="2102626"/>
            <a:ext cx="9022633" cy="265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头: 上 3">
            <a:extLst>
              <a:ext uri="{FF2B5EF4-FFF2-40B4-BE49-F238E27FC236}">
                <a16:creationId xmlns:a16="http://schemas.microsoft.com/office/drawing/2014/main" id="{5BF5589C-5A8E-4F1E-8541-EAAE4C502B11}"/>
              </a:ext>
            </a:extLst>
          </p:cNvPr>
          <p:cNvSpPr/>
          <p:nvPr/>
        </p:nvSpPr>
        <p:spPr>
          <a:xfrm>
            <a:off x="1297111" y="4766338"/>
            <a:ext cx="354459" cy="7500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1A4A55-F951-4069-8D33-D8C8519D727A}"/>
              </a:ext>
            </a:extLst>
          </p:cNvPr>
          <p:cNvSpPr txBox="1"/>
          <p:nvPr/>
        </p:nvSpPr>
        <p:spPr>
          <a:xfrm>
            <a:off x="970906" y="5514640"/>
            <a:ext cx="10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5839EA-D9E5-462B-881E-E466C5195FC8}"/>
              </a:ext>
            </a:extLst>
          </p:cNvPr>
          <p:cNvSpPr txBox="1"/>
          <p:nvPr/>
        </p:nvSpPr>
        <p:spPr>
          <a:xfrm>
            <a:off x="6876836" y="5294616"/>
            <a:ext cx="10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显存</a:t>
            </a:r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83DA70CF-0792-4ABE-8F7A-2DEB11978574}"/>
              </a:ext>
            </a:extLst>
          </p:cNvPr>
          <p:cNvSpPr/>
          <p:nvPr/>
        </p:nvSpPr>
        <p:spPr>
          <a:xfrm>
            <a:off x="7123415" y="4607960"/>
            <a:ext cx="354459" cy="7500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BD355F-4ABD-4472-884D-4ED62C019458}"/>
              </a:ext>
            </a:extLst>
          </p:cNvPr>
          <p:cNvSpPr/>
          <p:nvPr/>
        </p:nvSpPr>
        <p:spPr>
          <a:xfrm>
            <a:off x="416103" y="3678148"/>
            <a:ext cx="4330558" cy="9965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BDD287-0D7A-4201-BD7D-094BAC4F1B88}"/>
              </a:ext>
            </a:extLst>
          </p:cNvPr>
          <p:cNvSpPr/>
          <p:nvPr/>
        </p:nvSpPr>
        <p:spPr>
          <a:xfrm>
            <a:off x="5280062" y="3611365"/>
            <a:ext cx="4330558" cy="9965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062715-2D1B-4C4D-B25D-37AB3C3A8330}"/>
              </a:ext>
            </a:extLst>
          </p:cNvPr>
          <p:cNvSpPr/>
          <p:nvPr/>
        </p:nvSpPr>
        <p:spPr>
          <a:xfrm>
            <a:off x="159249" y="1818127"/>
            <a:ext cx="4453848" cy="198728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1A4D58-D47B-4373-9459-D192E9F92257}"/>
              </a:ext>
            </a:extLst>
          </p:cNvPr>
          <p:cNvSpPr/>
          <p:nvPr/>
        </p:nvSpPr>
        <p:spPr>
          <a:xfrm>
            <a:off x="5155915" y="1768068"/>
            <a:ext cx="4512025" cy="29766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D8E4FF88-9E4A-43CE-BC1D-BB65D38B37C8}"/>
              </a:ext>
            </a:extLst>
          </p:cNvPr>
          <p:cNvSpPr/>
          <p:nvPr/>
        </p:nvSpPr>
        <p:spPr>
          <a:xfrm rot="12875981">
            <a:off x="7836240" y="633220"/>
            <a:ext cx="409255" cy="1046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7CF369-60A9-48A6-8CB0-34A77E138330}"/>
              </a:ext>
            </a:extLst>
          </p:cNvPr>
          <p:cNvSpPr txBox="1"/>
          <p:nvPr/>
        </p:nvSpPr>
        <p:spPr>
          <a:xfrm>
            <a:off x="3901164" y="205741"/>
            <a:ext cx="10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cpu</a:t>
            </a:r>
            <a:endParaRPr lang="zh-CN" altLang="en-US" sz="2800" dirty="0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E3A16128-5691-4E1F-81B7-AE1F6552849A}"/>
              </a:ext>
            </a:extLst>
          </p:cNvPr>
          <p:cNvSpPr/>
          <p:nvPr/>
        </p:nvSpPr>
        <p:spPr>
          <a:xfrm rot="12875981">
            <a:off x="3493494" y="791431"/>
            <a:ext cx="409255" cy="1046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B8A2A5-EBA7-4D35-B3A8-9152DF2D3BCA}"/>
              </a:ext>
            </a:extLst>
          </p:cNvPr>
          <p:cNvSpPr txBox="1"/>
          <p:nvPr/>
        </p:nvSpPr>
        <p:spPr>
          <a:xfrm>
            <a:off x="8539234" y="665779"/>
            <a:ext cx="1006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显卡</a:t>
            </a:r>
          </a:p>
        </p:txBody>
      </p:sp>
    </p:spTree>
    <p:extLst>
      <p:ext uri="{BB962C8B-B14F-4D97-AF65-F5344CB8AC3E}">
        <p14:creationId xmlns:p14="http://schemas.microsoft.com/office/powerpoint/2010/main" val="37844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FCDD8-4252-4856-A692-F6A47131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41" y="270553"/>
            <a:ext cx="8596668" cy="1320800"/>
          </a:xfrm>
        </p:spPr>
        <p:txBody>
          <a:bodyPr/>
          <a:lstStyle/>
          <a:p>
            <a:r>
              <a:rPr lang="en-US" altLang="zh-CN" dirty="0" err="1"/>
              <a:t>gpu</a:t>
            </a:r>
            <a:r>
              <a:rPr lang="zh-CN" altLang="en-US" dirty="0"/>
              <a:t>展示图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C2E7CE-9292-48BC-9CC2-E9EF3C608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42" y="1100269"/>
            <a:ext cx="6314272" cy="54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F63482C-DABD-4A6C-ADB6-30186C97C54B}"/>
              </a:ext>
            </a:extLst>
          </p:cNvPr>
          <p:cNvSpPr/>
          <p:nvPr/>
        </p:nvSpPr>
        <p:spPr>
          <a:xfrm>
            <a:off x="7012114" y="3814063"/>
            <a:ext cx="50035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Fermi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架构逻辑图如上，具体数据如下</a:t>
            </a: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:</a:t>
            </a:r>
          </a:p>
          <a:p>
            <a:br>
              <a:rPr lang="zh-CN" altLang="en-US" sz="1400" dirty="0">
                <a:latin typeface="+mj-ea"/>
                <a:ea typeface="+mj-ea"/>
              </a:rPr>
            </a:b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1. 512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个加速核心，</a:t>
            </a: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CUDA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核</a:t>
            </a:r>
            <a:br>
              <a:rPr lang="zh-CN" altLang="en-US" sz="1400" dirty="0">
                <a:latin typeface="+mj-ea"/>
                <a:ea typeface="+mj-ea"/>
              </a:rPr>
            </a:b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2. 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每个</a:t>
            </a: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CUDA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核心都有一个全流水线的整数算数逻辑单元</a:t>
            </a: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ALU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，</a:t>
            </a:r>
            <a:endParaRPr lang="en-US" altLang="zh-CN" sz="1400" dirty="0">
              <a:solidFill>
                <a:srgbClr val="555555"/>
              </a:solidFill>
              <a:latin typeface="+mj-ea"/>
              <a:ea typeface="+mj-ea"/>
            </a:endParaRPr>
          </a:p>
          <a:p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和一个浮点数运算单元</a:t>
            </a: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FPU</a:t>
            </a:r>
            <a:br>
              <a:rPr lang="zh-CN" altLang="en-US" sz="1400" dirty="0">
                <a:latin typeface="+mj-ea"/>
                <a:ea typeface="+mj-ea"/>
              </a:rPr>
            </a:b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3. CUDA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核被组织到</a:t>
            </a: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16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个</a:t>
            </a: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SM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上</a:t>
            </a:r>
            <a:br>
              <a:rPr lang="zh-CN" altLang="en-US" sz="1400" dirty="0">
                <a:latin typeface="+mj-ea"/>
                <a:ea typeface="+mj-ea"/>
              </a:rPr>
            </a:b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4. 6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个</a:t>
            </a: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384-bits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的</a:t>
            </a: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GDDR5 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的内存接口</a:t>
            </a:r>
            <a:br>
              <a:rPr lang="zh-CN" altLang="en-US" sz="1400" dirty="0">
                <a:latin typeface="+mj-ea"/>
                <a:ea typeface="+mj-ea"/>
              </a:rPr>
            </a:b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5. 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支持</a:t>
            </a: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6G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的全局机栽内存</a:t>
            </a:r>
            <a:br>
              <a:rPr lang="zh-CN" altLang="en-US" sz="1400" dirty="0">
                <a:latin typeface="+mj-ea"/>
                <a:ea typeface="+mj-ea"/>
              </a:rPr>
            </a:b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6. </a:t>
            </a:r>
            <a:r>
              <a:rPr lang="en-US" altLang="zh-CN" sz="1400" dirty="0" err="1">
                <a:solidFill>
                  <a:srgbClr val="555555"/>
                </a:solidFill>
                <a:latin typeface="+mj-ea"/>
                <a:ea typeface="+mj-ea"/>
              </a:rPr>
              <a:t>GigaThread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疫情，分配线程块到</a:t>
            </a: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SM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线程束调度器上</a:t>
            </a:r>
            <a:br>
              <a:rPr lang="zh-CN" altLang="en-US" sz="1400" dirty="0">
                <a:latin typeface="+mj-ea"/>
                <a:ea typeface="+mj-ea"/>
              </a:rPr>
            </a:b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7. 768KB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的二级缓存，被所有</a:t>
            </a:r>
            <a:r>
              <a:rPr lang="en-US" altLang="zh-CN" sz="1400" dirty="0">
                <a:solidFill>
                  <a:srgbClr val="555555"/>
                </a:solidFill>
                <a:latin typeface="+mj-ea"/>
                <a:ea typeface="+mj-ea"/>
              </a:rPr>
              <a:t>SM</a:t>
            </a:r>
            <a:r>
              <a:rPr lang="zh-CN" altLang="en-US" sz="1400" dirty="0">
                <a:solidFill>
                  <a:srgbClr val="555555"/>
                </a:solidFill>
                <a:latin typeface="+mj-ea"/>
                <a:ea typeface="+mj-ea"/>
              </a:rPr>
              <a:t>共享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0833D3-67B4-4A5E-9F48-CE74137E7E3F}"/>
              </a:ext>
            </a:extLst>
          </p:cNvPr>
          <p:cNvSpPr/>
          <p:nvPr/>
        </p:nvSpPr>
        <p:spPr>
          <a:xfrm>
            <a:off x="7532671" y="976045"/>
            <a:ext cx="20685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Roboto"/>
              </a:rPr>
              <a:t>– </a:t>
            </a:r>
            <a:r>
              <a:rPr lang="zh-CN" altLang="en-US" sz="2400" dirty="0">
                <a:solidFill>
                  <a:srgbClr val="FF0000"/>
                </a:solidFill>
                <a:latin typeface="Roboto"/>
              </a:rPr>
              <a:t>寄存器</a:t>
            </a:r>
            <a:br>
              <a:rPr lang="zh-CN" altLang="en-US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  <a:latin typeface="Roboto"/>
              </a:rPr>
              <a:t>– </a:t>
            </a:r>
            <a:r>
              <a:rPr lang="zh-CN" altLang="en-US" sz="2400" dirty="0">
                <a:solidFill>
                  <a:srgbClr val="FF0000"/>
                </a:solidFill>
                <a:latin typeface="Roboto"/>
              </a:rPr>
              <a:t>共享内存</a:t>
            </a:r>
            <a:br>
              <a:rPr lang="zh-CN" altLang="en-US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  <a:latin typeface="Roboto"/>
              </a:rPr>
              <a:t>– </a:t>
            </a:r>
            <a:r>
              <a:rPr lang="zh-CN" altLang="en-US" sz="2400" dirty="0">
                <a:solidFill>
                  <a:srgbClr val="FF0000"/>
                </a:solidFill>
                <a:latin typeface="Roboto"/>
              </a:rPr>
              <a:t>本地内存</a:t>
            </a:r>
            <a:br>
              <a:rPr lang="zh-CN" altLang="en-US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  <a:latin typeface="Roboto"/>
              </a:rPr>
              <a:t>– </a:t>
            </a:r>
            <a:r>
              <a:rPr lang="zh-CN" altLang="en-US" sz="2400" dirty="0">
                <a:solidFill>
                  <a:srgbClr val="FF0000"/>
                </a:solidFill>
                <a:latin typeface="Roboto"/>
              </a:rPr>
              <a:t>常量内存</a:t>
            </a:r>
            <a:br>
              <a:rPr lang="zh-CN" altLang="en-US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  <a:latin typeface="Roboto"/>
              </a:rPr>
              <a:t>– </a:t>
            </a:r>
            <a:r>
              <a:rPr lang="zh-CN" altLang="en-US" sz="2400" dirty="0">
                <a:solidFill>
                  <a:srgbClr val="FF0000"/>
                </a:solidFill>
                <a:latin typeface="Roboto"/>
              </a:rPr>
              <a:t>纹理内存</a:t>
            </a:r>
            <a:br>
              <a:rPr lang="zh-CN" altLang="en-US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  <a:latin typeface="Roboto"/>
              </a:rPr>
              <a:t>– </a:t>
            </a:r>
            <a:r>
              <a:rPr lang="zh-CN" altLang="en-US" sz="2400" dirty="0">
                <a:solidFill>
                  <a:srgbClr val="FF0000"/>
                </a:solidFill>
                <a:latin typeface="Roboto"/>
              </a:rPr>
              <a:t>全局内存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4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438D22D-B41F-4200-B116-D049F727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51" y="352746"/>
            <a:ext cx="8596668" cy="1320800"/>
          </a:xfrm>
        </p:spPr>
        <p:txBody>
          <a:bodyPr/>
          <a:lstStyle/>
          <a:p>
            <a:r>
              <a:rPr lang="en-US" altLang="zh-CN" dirty="0" err="1"/>
              <a:t>cuda</a:t>
            </a:r>
            <a:r>
              <a:rPr lang="en-US" altLang="zh-CN" dirty="0"/>
              <a:t>/</a:t>
            </a:r>
            <a:r>
              <a:rPr lang="en-US" altLang="zh-CN" dirty="0" err="1"/>
              <a:t>cudnn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B76EF5-B26C-4000-AC10-75500F92B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90" y="1443605"/>
            <a:ext cx="4024525" cy="38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0FF8C1-2CAE-47AD-9B97-F21E2487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309" y="1096231"/>
            <a:ext cx="7593401" cy="459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7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22BF-5F9D-40FB-8841-11D32141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17372" cy="1320800"/>
          </a:xfrm>
        </p:spPr>
        <p:txBody>
          <a:bodyPr/>
          <a:lstStyle/>
          <a:p>
            <a:r>
              <a:rPr lang="en-US" altLang="zh-CN" dirty="0"/>
              <a:t>CUDNN</a:t>
            </a:r>
            <a:r>
              <a:rPr lang="zh-CN" altLang="en-US" dirty="0"/>
              <a:t>（</a:t>
            </a:r>
            <a:r>
              <a:rPr lang="en-US" altLang="zh-CN" dirty="0"/>
              <a:t>CUDA Deep Neural Network library</a:t>
            </a:r>
            <a:r>
              <a:rPr lang="zh-CN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E19814-CF65-486A-939F-F4254EFA8862}"/>
              </a:ext>
            </a:extLst>
          </p:cNvPr>
          <p:cNvSpPr/>
          <p:nvPr/>
        </p:nvSpPr>
        <p:spPr>
          <a:xfrm>
            <a:off x="792823" y="1508404"/>
            <a:ext cx="8120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 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NVIDIA </a:t>
            </a:r>
            <a:r>
              <a:rPr lang="en-US" altLang="zh-CN" dirty="0" err="1">
                <a:solidFill>
                  <a:srgbClr val="404040"/>
                </a:solidFill>
                <a:latin typeface="-apple-system"/>
              </a:rPr>
              <a:t>cuDNN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是用于深度神经网络的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GPU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算子库。它强调性能、易用性和低内存开销。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NVIDIA </a:t>
            </a:r>
            <a:r>
              <a:rPr lang="en-US" altLang="zh-CN" dirty="0" err="1">
                <a:solidFill>
                  <a:srgbClr val="404040"/>
                </a:solidFill>
                <a:latin typeface="-apple-system"/>
              </a:rPr>
              <a:t>cuDNN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可以集成到更高级别的机器学习框架中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9F5374-8F8E-44DA-BC00-C6226D99A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17" y="2154735"/>
            <a:ext cx="4366838" cy="36742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339251-D7F4-4A8A-83D8-F989E88CFAA5}"/>
              </a:ext>
            </a:extLst>
          </p:cNvPr>
          <p:cNvSpPr txBox="1"/>
          <p:nvPr/>
        </p:nvSpPr>
        <p:spPr>
          <a:xfrm>
            <a:off x="6604249" y="3241496"/>
            <a:ext cx="188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</a:t>
            </a:r>
            <a:r>
              <a:rPr lang="en-US" altLang="zh-CN" dirty="0" err="1"/>
              <a:t>cuda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76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46A87-DB8B-480A-BE87-B15DDE6B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B1192-4431-4848-A4B4-F3D9CFAA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71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模型权重是一次性全部加载到显存里的。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数据（图片）是一个</a:t>
            </a:r>
            <a:r>
              <a:rPr lang="en-US" altLang="zh-CN" dirty="0"/>
              <a:t>batch</a:t>
            </a:r>
            <a:r>
              <a:rPr lang="zh-CN" altLang="en-US" dirty="0"/>
              <a:t>加载到显存里的</a:t>
            </a:r>
            <a:endParaRPr lang="en-US" altLang="zh-CN" dirty="0"/>
          </a:p>
          <a:p>
            <a:r>
              <a:rPr lang="zh-CN" altLang="en-US" dirty="0"/>
              <a:t>显存包含</a:t>
            </a:r>
            <a:endParaRPr lang="en-US" altLang="zh-CN" dirty="0"/>
          </a:p>
          <a:p>
            <a:pPr lvl="1"/>
            <a:r>
              <a:rPr lang="zh-CN" altLang="en-US" dirty="0"/>
              <a:t>模型全部权重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batch</a:t>
            </a:r>
            <a:r>
              <a:rPr lang="zh-CN" altLang="en-US" dirty="0"/>
              <a:t>每层的特征图</a:t>
            </a:r>
            <a:endParaRPr lang="en-US" altLang="zh-CN" dirty="0"/>
          </a:p>
          <a:p>
            <a:pPr lvl="1"/>
            <a:r>
              <a:rPr lang="zh-CN" altLang="en-US" dirty="0"/>
              <a:t>每层的梯度回传数据</a:t>
            </a:r>
            <a:endParaRPr lang="en-US" altLang="zh-CN" dirty="0"/>
          </a:p>
          <a:p>
            <a:r>
              <a:rPr lang="en-US" altLang="zh-CN" dirty="0" err="1"/>
              <a:t>Gpu</a:t>
            </a:r>
            <a:r>
              <a:rPr lang="zh-CN" altLang="en-US" dirty="0"/>
              <a:t>利用率低</a:t>
            </a:r>
            <a:endParaRPr lang="en-US" altLang="zh-CN" dirty="0"/>
          </a:p>
          <a:p>
            <a:pPr lvl="1"/>
            <a:r>
              <a:rPr lang="en-US" altLang="zh-CN" dirty="0"/>
              <a:t>Batch</a:t>
            </a:r>
            <a:r>
              <a:rPr lang="zh-CN" altLang="en-US" dirty="0"/>
              <a:t>可以更大</a:t>
            </a:r>
            <a:r>
              <a:rPr lang="en-US" altLang="zh-CN" dirty="0"/>
              <a:t>/</a:t>
            </a:r>
            <a:r>
              <a:rPr lang="zh-CN" altLang="en-US" dirty="0"/>
              <a:t>模型可以更复杂</a:t>
            </a:r>
            <a:endParaRPr lang="en-US" altLang="zh-CN" dirty="0"/>
          </a:p>
          <a:p>
            <a:pPr lvl="1"/>
            <a:r>
              <a:rPr lang="zh-CN" altLang="en-US" dirty="0"/>
              <a:t>温度</a:t>
            </a:r>
            <a:r>
              <a:rPr lang="en-US" altLang="zh-CN" dirty="0"/>
              <a:t>(</a:t>
            </a:r>
            <a:r>
              <a:rPr lang="zh-CN" altLang="en-US" dirty="0"/>
              <a:t>散热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数据读取（</a:t>
            </a:r>
            <a:r>
              <a:rPr lang="en-US" altLang="zh-CN" dirty="0" err="1"/>
              <a:t>cuda</a:t>
            </a:r>
            <a:r>
              <a:rPr lang="en-US" altLang="zh-CN" dirty="0"/>
              <a:t> core </a:t>
            </a:r>
            <a:r>
              <a:rPr lang="zh-CN" altLang="en-US" dirty="0"/>
              <a:t>等待）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1665E4-7E85-45BE-A591-E8ABA4FF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82" y="1965326"/>
            <a:ext cx="44672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566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21568</TotalTime>
  <Words>118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-apple-system</vt:lpstr>
      <vt:lpstr>Roboto</vt:lpstr>
      <vt:lpstr>方正姚体</vt:lpstr>
      <vt:lpstr>宋体</vt:lpstr>
      <vt:lpstr>Arial</vt:lpstr>
      <vt:lpstr>Calibri</vt:lpstr>
      <vt:lpstr>Trebuchet MS</vt:lpstr>
      <vt:lpstr>Wingdings 3</vt:lpstr>
      <vt:lpstr>Facet</vt:lpstr>
      <vt:lpstr>汇报</vt:lpstr>
      <vt:lpstr>PowerPoint 演示文稿</vt:lpstr>
      <vt:lpstr>PowerPoint 演示文稿</vt:lpstr>
      <vt:lpstr>体系结构</vt:lpstr>
      <vt:lpstr>gpu展示图</vt:lpstr>
      <vt:lpstr>cuda/cudnn</vt:lpstr>
      <vt:lpstr>CUDNN（CUDA Deep Neural Network library）</vt:lpstr>
      <vt:lpstr>深度学习相关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594</cp:revision>
  <dcterms:created xsi:type="dcterms:W3CDTF">2017-12-23T03:55:49Z</dcterms:created>
  <dcterms:modified xsi:type="dcterms:W3CDTF">2019-09-26T04:52:03Z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