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
  </p:notesMasterIdLst>
  <p:sldIdLst>
    <p:sldId id="273" r:id="rId2"/>
    <p:sldId id="274" r:id="rId3"/>
    <p:sldId id="279" r:id="rId4"/>
    <p:sldId id="287" r:id="rId5"/>
    <p:sldId id="288" r:id="rId6"/>
    <p:sldId id="289" r:id="rId7"/>
    <p:sldId id="290" r:id="rId8"/>
    <p:sldId id="285" r:id="rId9"/>
    <p:sldId id="28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7055" autoAdjust="0"/>
  </p:normalViewPr>
  <p:slideViewPr>
    <p:cSldViewPr>
      <p:cViewPr varScale="1">
        <p:scale>
          <a:sx n="84" d="100"/>
          <a:sy n="84" d="100"/>
        </p:scale>
        <p:origin x="-1421"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E7FD1-329C-442A-865F-606706CC9DFF}" type="datetimeFigureOut">
              <a:rPr lang="zh-CN" altLang="en-US" smtClean="0"/>
              <a:t>2019/9/22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01851-CD6B-47E8-9DA1-B8AF7902D443}" type="slidenum">
              <a:rPr lang="zh-CN" altLang="en-US" smtClean="0"/>
              <a:t>‹#›</a:t>
            </a:fld>
            <a:endParaRPr lang="zh-CN" altLang="en-US"/>
          </a:p>
        </p:txBody>
      </p:sp>
    </p:spTree>
    <p:extLst>
      <p:ext uri="{BB962C8B-B14F-4D97-AF65-F5344CB8AC3E}">
        <p14:creationId xmlns:p14="http://schemas.microsoft.com/office/powerpoint/2010/main" val="23063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文献汇报</a:t>
            </a:r>
            <a:endParaRPr lang="zh-CN" altLang="en-US" dirty="0"/>
          </a:p>
        </p:txBody>
      </p:sp>
      <p:sp>
        <p:nvSpPr>
          <p:cNvPr id="3" name="副标题 2"/>
          <p:cNvSpPr>
            <a:spLocks noGrp="1"/>
          </p:cNvSpPr>
          <p:nvPr>
            <p:ph type="subTitle" idx="1"/>
          </p:nvPr>
        </p:nvSpPr>
        <p:spPr>
          <a:xfrm>
            <a:off x="1371600" y="3886200"/>
            <a:ext cx="7448872" cy="1752600"/>
          </a:xfrm>
        </p:spPr>
        <p:txBody>
          <a:bodyPr>
            <a:normAutofit/>
          </a:bodyPr>
          <a:lstStyle/>
          <a:p>
            <a:r>
              <a:rPr lang="zh-CN" altLang="en-US" sz="2400" dirty="0" smtClean="0"/>
              <a:t>                                                      </a:t>
            </a:r>
            <a:endParaRPr lang="en-US" altLang="zh-CN" sz="2400" dirty="0" smtClean="0"/>
          </a:p>
          <a:p>
            <a:r>
              <a:rPr lang="en-US" altLang="zh-CN" sz="2400" dirty="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                                               </a:t>
            </a:r>
            <a:r>
              <a:rPr lang="zh-CN" altLang="en-US" sz="2400" dirty="0" smtClean="0">
                <a:solidFill>
                  <a:schemeClr val="tx1"/>
                </a:solidFill>
                <a:latin typeface="Times New Roman" pitchFamily="18" charset="0"/>
                <a:ea typeface="宋体" pitchFamily="2" charset="-122"/>
              </a:rPr>
              <a:t>高铭阳</a:t>
            </a:r>
            <a:endParaRPr lang="en-US" altLang="zh-CN" sz="2400" dirty="0" smtClean="0">
              <a:solidFill>
                <a:schemeClr val="tx1"/>
              </a:solidFill>
              <a:latin typeface="Times New Roman" pitchFamily="18" charset="0"/>
              <a:ea typeface="宋体" pitchFamily="2" charset="-122"/>
            </a:endParaRPr>
          </a:p>
          <a:p>
            <a:r>
              <a:rPr lang="en-US" altLang="zh-CN" sz="2400" dirty="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2019.09.26</a:t>
            </a:r>
            <a:endParaRPr lang="zh-CN" altLang="en-US" sz="2400"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130231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30" y="188640"/>
            <a:ext cx="78613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785324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58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92696"/>
            <a:ext cx="8064896" cy="5355312"/>
          </a:xfrm>
          <a:prstGeom prst="rect">
            <a:avLst/>
          </a:prstGeom>
          <a:noFill/>
        </p:spPr>
        <p:txBody>
          <a:bodyPr wrap="square" rtlCol="0">
            <a:spAutoFit/>
          </a:bodyPr>
          <a:lstStyle/>
          <a:p>
            <a:r>
              <a:rPr lang="zh-CN" altLang="en-US" dirty="0" smtClean="0"/>
              <a:t>         一、引入</a:t>
            </a:r>
            <a:r>
              <a:rPr lang="en-US" altLang="zh-CN" dirty="0"/>
              <a:t>two stage</a:t>
            </a:r>
            <a:r>
              <a:rPr lang="zh-CN" altLang="en-US" dirty="0"/>
              <a:t>类型的</a:t>
            </a:r>
            <a:r>
              <a:rPr lang="en-US" altLang="zh-CN" dirty="0"/>
              <a:t>object detection</a:t>
            </a:r>
            <a:r>
              <a:rPr lang="zh-CN" altLang="en-US" dirty="0"/>
              <a:t>算法中对</a:t>
            </a:r>
            <a:r>
              <a:rPr lang="en-US" altLang="zh-CN" dirty="0"/>
              <a:t>box</a:t>
            </a:r>
            <a:r>
              <a:rPr lang="zh-CN" altLang="en-US" dirty="0"/>
              <a:t>的由粗到细的回归</a:t>
            </a:r>
            <a:r>
              <a:rPr lang="zh-CN" altLang="en-US" dirty="0" smtClean="0"/>
              <a:t>思想。由</a:t>
            </a:r>
            <a:r>
              <a:rPr lang="zh-CN" altLang="en-US" dirty="0"/>
              <a:t>粗到细回归其实就是先通过</a:t>
            </a:r>
            <a:r>
              <a:rPr lang="en-US" altLang="zh-CN" dirty="0"/>
              <a:t>RPN</a:t>
            </a:r>
            <a:r>
              <a:rPr lang="zh-CN" altLang="en-US" dirty="0"/>
              <a:t>网络得到粗粒度的</a:t>
            </a:r>
            <a:r>
              <a:rPr lang="en-US" altLang="zh-CN" dirty="0"/>
              <a:t>box</a:t>
            </a:r>
            <a:r>
              <a:rPr lang="zh-CN" altLang="en-US" dirty="0"/>
              <a:t>信息，然后再通过常规的回归支路进行进一步回归从而得到更加精确的框信息，这也是</a:t>
            </a:r>
            <a:r>
              <a:rPr lang="en-US" altLang="zh-CN" dirty="0"/>
              <a:t>two stage</a:t>
            </a:r>
            <a:r>
              <a:rPr lang="zh-CN" altLang="en-US" dirty="0"/>
              <a:t>类型的</a:t>
            </a:r>
            <a:r>
              <a:rPr lang="en-US" altLang="zh-CN" dirty="0"/>
              <a:t>object detection</a:t>
            </a:r>
            <a:r>
              <a:rPr lang="zh-CN" altLang="en-US" dirty="0"/>
              <a:t>算法效果优于</a:t>
            </a:r>
            <a:r>
              <a:rPr lang="en-US" altLang="zh-CN" dirty="0"/>
              <a:t>one stage</a:t>
            </a:r>
            <a:r>
              <a:rPr lang="zh-CN" altLang="en-US" dirty="0"/>
              <a:t>类型的一个重要</a:t>
            </a:r>
            <a:r>
              <a:rPr lang="zh-CN" altLang="en-US" dirty="0" smtClean="0"/>
              <a:t>原因。</a:t>
            </a:r>
            <a:endParaRPr lang="en-US" altLang="zh-CN" dirty="0" smtClean="0"/>
          </a:p>
          <a:p>
            <a:endParaRPr lang="zh-CN" altLang="en-US" dirty="0"/>
          </a:p>
          <a:p>
            <a:r>
              <a:rPr lang="zh-CN" altLang="en-US" dirty="0" smtClean="0"/>
              <a:t>         二、引入</a:t>
            </a:r>
            <a:r>
              <a:rPr lang="zh-CN" altLang="en-US" dirty="0"/>
              <a:t>类似</a:t>
            </a:r>
            <a:r>
              <a:rPr lang="en-US" altLang="zh-CN" dirty="0"/>
              <a:t>FPN</a:t>
            </a:r>
            <a:r>
              <a:rPr lang="zh-CN" altLang="en-US" dirty="0"/>
              <a:t>网络的特征融合操作用于检测网络，可以有效提高对小目标的检测效果，检测网络的框架还是</a:t>
            </a:r>
            <a:r>
              <a:rPr lang="en-US" altLang="zh-CN" dirty="0"/>
              <a:t>SSD</a:t>
            </a:r>
            <a:r>
              <a:rPr lang="zh-CN" altLang="en-US" dirty="0" smtClean="0"/>
              <a:t>。</a:t>
            </a:r>
            <a:endParaRPr lang="en-US" altLang="zh-CN" dirty="0" smtClean="0"/>
          </a:p>
          <a:p>
            <a:endParaRPr lang="en-US" altLang="zh-CN" dirty="0"/>
          </a:p>
          <a:p>
            <a:endParaRPr lang="en-US" altLang="zh-CN" dirty="0" smtClean="0"/>
          </a:p>
          <a:p>
            <a:r>
              <a:rPr lang="zh-CN" altLang="en-US" dirty="0" smtClean="0"/>
              <a:t>        为了继承</a:t>
            </a:r>
            <a:r>
              <a:rPr lang="zh-CN" altLang="en-US" dirty="0"/>
              <a:t>两者的优点且克服其缺点，本文提出了一种新的单次目标探测器，名为</a:t>
            </a:r>
            <a:r>
              <a:rPr lang="en-US" altLang="zh-CN" dirty="0" err="1"/>
              <a:t>RefineDet</a:t>
            </a:r>
            <a:r>
              <a:rPr lang="zh-CN" altLang="en-US" dirty="0"/>
              <a:t>，它比</a:t>
            </a:r>
            <a:r>
              <a:rPr lang="en-US" altLang="zh-CN" dirty="0"/>
              <a:t>two-stage</a:t>
            </a:r>
            <a:r>
              <a:rPr lang="zh-CN" altLang="en-US" dirty="0"/>
              <a:t>方法更精准，同时保持了</a:t>
            </a:r>
            <a:r>
              <a:rPr lang="en-US" altLang="zh-CN" dirty="0"/>
              <a:t>one-stage</a:t>
            </a:r>
            <a:r>
              <a:rPr lang="zh-CN" altLang="en-US" dirty="0"/>
              <a:t>方法的效率</a:t>
            </a:r>
            <a:r>
              <a:rPr lang="zh-CN" altLang="en-US" dirty="0" smtClean="0"/>
              <a:t>。</a:t>
            </a:r>
            <a:endParaRPr lang="en-US" altLang="zh-CN" dirty="0" smtClean="0"/>
          </a:p>
          <a:p>
            <a:endParaRPr lang="en-US" altLang="zh-CN" dirty="0" smtClean="0"/>
          </a:p>
          <a:p>
            <a:r>
              <a:rPr lang="zh-CN" altLang="en-US" dirty="0" smtClean="0"/>
              <a:t>         </a:t>
            </a:r>
            <a:r>
              <a:rPr lang="en-US" altLang="zh-CN" dirty="0" err="1" smtClean="0"/>
              <a:t>RefineDet</a:t>
            </a:r>
            <a:r>
              <a:rPr lang="zh-CN" altLang="en-US" dirty="0"/>
              <a:t>由两个相互连接的模块组成，即</a:t>
            </a:r>
            <a:r>
              <a:rPr lang="en-US" altLang="zh-CN" dirty="0"/>
              <a:t>anchor refinement module</a:t>
            </a:r>
            <a:r>
              <a:rPr lang="zh-CN" altLang="en-US" dirty="0"/>
              <a:t>和</a:t>
            </a:r>
            <a:r>
              <a:rPr lang="en-US" altLang="zh-CN" dirty="0"/>
              <a:t>object detection module</a:t>
            </a:r>
            <a:r>
              <a:rPr lang="zh-CN" altLang="en-US" dirty="0" smtClean="0"/>
              <a:t>。</a:t>
            </a:r>
            <a:endParaRPr lang="en-US" altLang="zh-CN" dirty="0" smtClean="0"/>
          </a:p>
          <a:p>
            <a:r>
              <a:rPr lang="en-US" altLang="zh-CN" dirty="0"/>
              <a:t> </a:t>
            </a:r>
            <a:r>
              <a:rPr lang="en-US" altLang="zh-CN" dirty="0" smtClean="0"/>
              <a:t>       </a:t>
            </a:r>
            <a:r>
              <a:rPr lang="zh-CN" altLang="en-US" dirty="0" smtClean="0"/>
              <a:t>具体</a:t>
            </a:r>
            <a:r>
              <a:rPr lang="zh-CN" altLang="en-US" dirty="0"/>
              <a:t>来说，</a:t>
            </a:r>
            <a:r>
              <a:rPr lang="en-US" altLang="zh-CN" dirty="0"/>
              <a:t>ARM</a:t>
            </a:r>
            <a:r>
              <a:rPr lang="zh-CN" altLang="en-US" dirty="0"/>
              <a:t>旨在（</a:t>
            </a:r>
            <a:r>
              <a:rPr lang="en-US" altLang="zh-CN" dirty="0"/>
              <a:t>1</a:t>
            </a:r>
            <a:r>
              <a:rPr lang="zh-CN" altLang="en-US" dirty="0"/>
              <a:t>）过滤掉</a:t>
            </a:r>
            <a:r>
              <a:rPr lang="en-US" altLang="zh-CN" dirty="0"/>
              <a:t>negative anchors</a:t>
            </a:r>
            <a:r>
              <a:rPr lang="zh-CN" altLang="en-US" dirty="0"/>
              <a:t>，以减少分类器的搜索空间，（</a:t>
            </a:r>
            <a:r>
              <a:rPr lang="en-US" altLang="zh-CN" dirty="0"/>
              <a:t>2</a:t>
            </a:r>
            <a:r>
              <a:rPr lang="zh-CN" altLang="en-US" dirty="0"/>
              <a:t>）粗略调整</a:t>
            </a:r>
            <a:r>
              <a:rPr lang="en-US" altLang="zh-CN" dirty="0"/>
              <a:t>anchors</a:t>
            </a:r>
            <a:r>
              <a:rPr lang="zh-CN" altLang="en-US" dirty="0"/>
              <a:t>的位置和大小，为后续的回归提供更好的初始化。</a:t>
            </a:r>
            <a:r>
              <a:rPr lang="en-US" altLang="zh-CN" dirty="0"/>
              <a:t>ODM</a:t>
            </a:r>
            <a:r>
              <a:rPr lang="zh-CN" altLang="en-US" dirty="0"/>
              <a:t>将</a:t>
            </a:r>
            <a:r>
              <a:rPr lang="en-US" altLang="zh-CN" dirty="0"/>
              <a:t>refined anchors</a:t>
            </a:r>
            <a:r>
              <a:rPr lang="zh-CN" altLang="en-US" dirty="0"/>
              <a:t>作​​为输入，进一步改善回归和预测多级标签。同时，我们设计</a:t>
            </a:r>
            <a:r>
              <a:rPr lang="en-US" altLang="zh-CN" dirty="0"/>
              <a:t>transfer connection block</a:t>
            </a:r>
            <a:r>
              <a:rPr lang="zh-CN" altLang="en-US" dirty="0"/>
              <a:t>来传输</a:t>
            </a:r>
            <a:r>
              <a:rPr lang="en-US" altLang="zh-CN" dirty="0"/>
              <a:t>ARM</a:t>
            </a:r>
            <a:r>
              <a:rPr lang="zh-CN" altLang="en-US" dirty="0"/>
              <a:t>的特征，用于</a:t>
            </a:r>
            <a:r>
              <a:rPr lang="en-US" altLang="zh-CN" dirty="0"/>
              <a:t>ODM</a:t>
            </a:r>
            <a:r>
              <a:rPr lang="zh-CN" altLang="en-US" dirty="0"/>
              <a:t>中预测目标的位置，大小和类别标签</a:t>
            </a:r>
            <a:r>
              <a:rPr lang="zh-CN" altLang="en-US" dirty="0" smtClean="0"/>
              <a:t>。</a:t>
            </a:r>
            <a:endParaRPr lang="zh-CN" altLang="en-US" dirty="0"/>
          </a:p>
        </p:txBody>
      </p:sp>
    </p:spTree>
    <p:extLst>
      <p:ext uri="{BB962C8B-B14F-4D97-AF65-F5344CB8AC3E}">
        <p14:creationId xmlns:p14="http://schemas.microsoft.com/office/powerpoint/2010/main" val="1480983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854" y="3933056"/>
            <a:ext cx="7918601" cy="2031325"/>
          </a:xfrm>
          <a:prstGeom prst="rect">
            <a:avLst/>
          </a:prstGeom>
          <a:noFill/>
        </p:spPr>
        <p:txBody>
          <a:bodyPr wrap="square" rtlCol="0">
            <a:spAutoFit/>
          </a:bodyPr>
          <a:lstStyle/>
          <a:p>
            <a:r>
              <a:rPr lang="zh-CN" altLang="en-US" dirty="0"/>
              <a:t> </a:t>
            </a:r>
            <a:r>
              <a:rPr lang="zh-CN" altLang="en-US" dirty="0" smtClean="0"/>
              <a:t>        </a:t>
            </a:r>
            <a:r>
              <a:rPr lang="zh-CN" altLang="en-US" dirty="0"/>
              <a:t> 网络结构构建，以</a:t>
            </a:r>
            <a:r>
              <a:rPr lang="en-US" altLang="zh-CN" dirty="0" smtClean="0"/>
              <a:t>ResNet101</a:t>
            </a:r>
            <a:r>
              <a:rPr lang="zh-CN" altLang="en-US" dirty="0" smtClean="0"/>
              <a:t>，</a:t>
            </a:r>
            <a:r>
              <a:rPr lang="en-US" altLang="zh-CN" dirty="0" smtClean="0"/>
              <a:t>Anchor </a:t>
            </a:r>
            <a:r>
              <a:rPr lang="en-US" altLang="zh-CN" dirty="0"/>
              <a:t>Refinement </a:t>
            </a:r>
            <a:r>
              <a:rPr lang="en-US" altLang="zh-CN" dirty="0" smtClean="0"/>
              <a:t>Module</a:t>
            </a:r>
            <a:r>
              <a:rPr lang="zh-CN" altLang="en-US" dirty="0" smtClean="0"/>
              <a:t>，</a:t>
            </a:r>
            <a:r>
              <a:rPr lang="zh-CN" altLang="en-US" dirty="0"/>
              <a:t>其中前三个是</a:t>
            </a:r>
            <a:r>
              <a:rPr lang="en-US" altLang="zh-CN" dirty="0"/>
              <a:t>ResNet101</a:t>
            </a:r>
            <a:r>
              <a:rPr lang="zh-CN" altLang="en-US" dirty="0"/>
              <a:t>网络本身的输出层，最后</a:t>
            </a:r>
            <a:r>
              <a:rPr lang="en-US" altLang="zh-CN" dirty="0"/>
              <a:t>5*5</a:t>
            </a:r>
            <a:r>
              <a:rPr lang="zh-CN" altLang="en-US" dirty="0"/>
              <a:t>输出是另外添加的一个</a:t>
            </a:r>
            <a:r>
              <a:rPr lang="en-US" altLang="zh-CN" dirty="0"/>
              <a:t>residual block</a:t>
            </a:r>
            <a:r>
              <a:rPr lang="zh-CN" altLang="en-US" dirty="0"/>
              <a:t>。有了特征提取的主网络后，就要开始做融合层操作了，首先是</a:t>
            </a:r>
            <a:r>
              <a:rPr lang="en-US" altLang="zh-CN" dirty="0"/>
              <a:t>5*5</a:t>
            </a:r>
            <a:r>
              <a:rPr lang="zh-CN" altLang="en-US" dirty="0"/>
              <a:t>的</a:t>
            </a:r>
            <a:r>
              <a:rPr lang="en-US" altLang="zh-CN" dirty="0"/>
              <a:t>feature map</a:t>
            </a:r>
            <a:r>
              <a:rPr lang="zh-CN" altLang="en-US" dirty="0"/>
              <a:t>经过一个</a:t>
            </a:r>
            <a:r>
              <a:rPr lang="en-US" altLang="zh-CN" dirty="0"/>
              <a:t>transfer connection block</a:t>
            </a:r>
            <a:r>
              <a:rPr lang="zh-CN" altLang="en-US" dirty="0"/>
              <a:t>得到对应大小的蓝色矩形块（</a:t>
            </a:r>
            <a:r>
              <a:rPr lang="en-US" altLang="zh-CN" dirty="0"/>
              <a:t>P6</a:t>
            </a:r>
            <a:r>
              <a:rPr lang="zh-CN" altLang="en-US" dirty="0" smtClean="0"/>
              <a:t>）。</a:t>
            </a:r>
            <a:r>
              <a:rPr lang="zh-CN" altLang="en-US" dirty="0"/>
              <a:t>接着</a:t>
            </a:r>
            <a:r>
              <a:rPr lang="zh-CN" altLang="en-US" dirty="0" smtClean="0"/>
              <a:t>基于</a:t>
            </a:r>
            <a:r>
              <a:rPr lang="en-US" altLang="zh-CN" dirty="0" smtClean="0"/>
              <a:t>P6</a:t>
            </a:r>
            <a:r>
              <a:rPr lang="zh-CN" altLang="en-US" dirty="0" smtClean="0"/>
              <a:t>（</a:t>
            </a:r>
            <a:r>
              <a:rPr lang="en-US" altLang="zh-CN" dirty="0"/>
              <a:t>feature map</a:t>
            </a:r>
            <a:r>
              <a:rPr lang="zh-CN" altLang="en-US" dirty="0"/>
              <a:t>）经过</a:t>
            </a:r>
            <a:r>
              <a:rPr lang="en-US" altLang="zh-CN" dirty="0"/>
              <a:t>transfer connection block</a:t>
            </a:r>
            <a:r>
              <a:rPr lang="zh-CN" altLang="en-US" dirty="0"/>
              <a:t>得到对应大小的蓝色矩形块（</a:t>
            </a:r>
            <a:r>
              <a:rPr lang="en-US" altLang="zh-CN" dirty="0"/>
              <a:t>P5</a:t>
            </a:r>
            <a:r>
              <a:rPr lang="zh-CN" altLang="en-US" dirty="0"/>
              <a:t>），此处的</a:t>
            </a:r>
            <a:r>
              <a:rPr lang="en-US" altLang="zh-CN" dirty="0"/>
              <a:t>transfer connection block</a:t>
            </a:r>
            <a:r>
              <a:rPr lang="zh-CN" altLang="en-US" dirty="0"/>
              <a:t>相比</a:t>
            </a:r>
            <a:r>
              <a:rPr lang="en-US" altLang="zh-CN" dirty="0"/>
              <a:t>P6</a:t>
            </a:r>
            <a:r>
              <a:rPr lang="zh-CN" altLang="en-US" dirty="0"/>
              <a:t>增加了反卷积支路，反卷积支路的输入来自于生成</a:t>
            </a:r>
            <a:r>
              <a:rPr lang="en-US" altLang="zh-CN" dirty="0"/>
              <a:t>P6</a:t>
            </a:r>
            <a:r>
              <a:rPr lang="zh-CN" altLang="en-US" dirty="0"/>
              <a:t>的中间层输出。</a:t>
            </a:r>
            <a:r>
              <a:rPr lang="en-US" altLang="zh-CN" dirty="0"/>
              <a:t>P4</a:t>
            </a:r>
            <a:r>
              <a:rPr lang="zh-CN" altLang="en-US" dirty="0"/>
              <a:t>和</a:t>
            </a:r>
            <a:r>
              <a:rPr lang="en-US" altLang="zh-CN" dirty="0"/>
              <a:t>P3</a:t>
            </a:r>
            <a:r>
              <a:rPr lang="zh-CN" altLang="en-US" dirty="0"/>
              <a:t>的生成与</a:t>
            </a:r>
            <a:r>
              <a:rPr lang="en-US" altLang="zh-CN" dirty="0"/>
              <a:t>P5</a:t>
            </a:r>
            <a:r>
              <a:rPr lang="zh-CN" altLang="en-US" dirty="0"/>
              <a:t>同理</a:t>
            </a:r>
            <a:r>
              <a:rPr lang="zh-CN" altLang="en-US" dirty="0" smtClean="0"/>
              <a:t>。</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058"/>
            <a:ext cx="6408712" cy="340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136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390" y="404664"/>
            <a:ext cx="7272808" cy="369332"/>
          </a:xfrm>
          <a:prstGeom prst="rect">
            <a:avLst/>
          </a:prstGeom>
          <a:noFill/>
        </p:spPr>
        <p:txBody>
          <a:bodyPr wrap="square" rtlCol="0">
            <a:spAutoFit/>
          </a:bodyPr>
          <a:lstStyle/>
          <a:p>
            <a:r>
              <a:rPr lang="en-US" altLang="zh-CN" b="1" dirty="0" smtClean="0">
                <a:latin typeface="Times New Roman" pitchFamily="18" charset="0"/>
              </a:rPr>
              <a:t>TCM</a:t>
            </a:r>
            <a:endParaRPr lang="zh-CN" altLang="en-US" b="1" dirty="0">
              <a:latin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908720"/>
            <a:ext cx="353377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188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213" y="414572"/>
            <a:ext cx="7272808" cy="369332"/>
          </a:xfrm>
          <a:prstGeom prst="rect">
            <a:avLst/>
          </a:prstGeom>
          <a:noFill/>
        </p:spPr>
        <p:txBody>
          <a:bodyPr wrap="square" rtlCol="0">
            <a:spAutoFit/>
          </a:bodyPr>
          <a:lstStyle/>
          <a:p>
            <a:r>
              <a:rPr lang="en-US" altLang="zh-CN" b="1" dirty="0">
                <a:latin typeface="Times New Roman" pitchFamily="18" charset="0"/>
              </a:rPr>
              <a:t>Two-Step Cascaded Regression</a:t>
            </a:r>
            <a:endParaRPr lang="zh-CN" altLang="en-US" b="1" dirty="0">
              <a:latin typeface="Times New Roman" pitchFamily="18" charset="0"/>
            </a:endParaRPr>
          </a:p>
        </p:txBody>
      </p:sp>
      <p:sp>
        <p:nvSpPr>
          <p:cNvPr id="3" name="TextBox 2"/>
          <p:cNvSpPr txBox="1"/>
          <p:nvPr/>
        </p:nvSpPr>
        <p:spPr>
          <a:xfrm>
            <a:off x="467544" y="1772816"/>
            <a:ext cx="8280920" cy="3139321"/>
          </a:xfrm>
          <a:prstGeom prst="rect">
            <a:avLst/>
          </a:prstGeom>
          <a:noFill/>
        </p:spPr>
        <p:txBody>
          <a:bodyPr wrap="square" rtlCol="0">
            <a:spAutoFit/>
          </a:bodyPr>
          <a:lstStyle/>
          <a:p>
            <a:r>
              <a:rPr lang="zh-CN" altLang="en-US" dirty="0" smtClean="0"/>
              <a:t>         目前</a:t>
            </a:r>
            <a:r>
              <a:rPr lang="zh-CN" altLang="en-US" dirty="0"/>
              <a:t>的一阶段方法依靠基于具有不同尺度的特征图层的一步回归来预测位置和物体的大小，在某些场景中相当不准确，尤其是小目标检测</a:t>
            </a:r>
            <a:r>
              <a:rPr lang="zh-CN" altLang="en-US" dirty="0" smtClean="0"/>
              <a:t>。</a:t>
            </a:r>
            <a:endParaRPr lang="en-US" altLang="zh-CN" dirty="0" smtClean="0"/>
          </a:p>
          <a:p>
            <a:endParaRPr lang="en-US" altLang="zh-CN" dirty="0"/>
          </a:p>
          <a:p>
            <a:r>
              <a:rPr lang="en-US" altLang="zh-CN" dirty="0" smtClean="0"/>
              <a:t>         </a:t>
            </a:r>
            <a:r>
              <a:rPr lang="zh-CN" altLang="en-US" dirty="0" smtClean="0"/>
              <a:t>因此</a:t>
            </a:r>
            <a:r>
              <a:rPr lang="zh-CN" altLang="en-US" dirty="0"/>
              <a:t>，我们提出了一个两步级联回归策略回归对象的位置和大小。我们先使用</a:t>
            </a:r>
            <a:r>
              <a:rPr lang="en-US" altLang="zh-CN" dirty="0"/>
              <a:t>ARM</a:t>
            </a:r>
            <a:r>
              <a:rPr lang="zh-CN" altLang="en-US" dirty="0"/>
              <a:t>调整</a:t>
            </a:r>
            <a:r>
              <a:rPr lang="en-US" altLang="zh-CN" dirty="0"/>
              <a:t>anchors</a:t>
            </a:r>
            <a:r>
              <a:rPr lang="zh-CN" altLang="en-US" dirty="0"/>
              <a:t>的位置和大小，为</a:t>
            </a:r>
            <a:r>
              <a:rPr lang="en-US" altLang="zh-CN" dirty="0"/>
              <a:t>ODM</a:t>
            </a:r>
            <a:r>
              <a:rPr lang="zh-CN" altLang="en-US" dirty="0"/>
              <a:t>中的回归提供更好的初始化</a:t>
            </a:r>
            <a:r>
              <a:rPr lang="zh-CN" altLang="en-US" dirty="0" smtClean="0"/>
              <a:t>。</a:t>
            </a:r>
            <a:endParaRPr lang="en-US" altLang="zh-CN" dirty="0" smtClean="0"/>
          </a:p>
          <a:p>
            <a:endParaRPr lang="en-US" altLang="zh-CN" dirty="0" smtClean="0"/>
          </a:p>
          <a:p>
            <a:r>
              <a:rPr lang="en-US" altLang="zh-CN" dirty="0"/>
              <a:t> </a:t>
            </a:r>
            <a:r>
              <a:rPr lang="en-US" altLang="zh-CN" dirty="0" smtClean="0"/>
              <a:t>        </a:t>
            </a:r>
            <a:r>
              <a:rPr lang="zh-CN" altLang="en-US" dirty="0" smtClean="0"/>
              <a:t>在</a:t>
            </a:r>
            <a:r>
              <a:rPr lang="en-US" altLang="zh-CN" dirty="0" smtClean="0"/>
              <a:t>ARM</a:t>
            </a:r>
            <a:r>
              <a:rPr lang="zh-CN" altLang="en-US" dirty="0" smtClean="0"/>
              <a:t>中，</a:t>
            </a:r>
            <a:r>
              <a:rPr lang="zh-CN" altLang="en-US" dirty="0"/>
              <a:t>我们预测</a:t>
            </a:r>
            <a:r>
              <a:rPr lang="en-US" altLang="zh-CN" dirty="0"/>
              <a:t>refined anchors</a:t>
            </a:r>
            <a:r>
              <a:rPr lang="zh-CN" altLang="en-US" dirty="0"/>
              <a:t>的四个偏移量相对于原始</a:t>
            </a:r>
            <a:r>
              <a:rPr lang="en-US" altLang="zh-CN" dirty="0"/>
              <a:t>anchors</a:t>
            </a:r>
            <a:r>
              <a:rPr lang="zh-CN" altLang="en-US" dirty="0"/>
              <a:t>和指示前景存在的两个置信度</a:t>
            </a:r>
            <a:r>
              <a:rPr lang="zh-CN" altLang="en-US" dirty="0" smtClean="0"/>
              <a:t>分数。</a:t>
            </a:r>
            <a:r>
              <a:rPr lang="zh-CN" altLang="en-US" dirty="0"/>
              <a:t>获得</a:t>
            </a:r>
            <a:r>
              <a:rPr lang="en-US" altLang="zh-CN" dirty="0"/>
              <a:t>refined anchors</a:t>
            </a:r>
            <a:r>
              <a:rPr lang="zh-CN" altLang="en-US" dirty="0"/>
              <a:t>后，我们将其传到</a:t>
            </a:r>
            <a:r>
              <a:rPr lang="en-US" altLang="zh-CN" dirty="0"/>
              <a:t>ODM</a:t>
            </a:r>
            <a:r>
              <a:rPr lang="zh-CN" altLang="en-US" dirty="0"/>
              <a:t>相应的特征图中，进一步生成对象类别和准确的对象位置、尺寸。</a:t>
            </a:r>
            <a:r>
              <a:rPr lang="en-US" altLang="zh-CN" dirty="0"/>
              <a:t>ARM</a:t>
            </a:r>
            <a:r>
              <a:rPr lang="zh-CN" altLang="en-US" dirty="0"/>
              <a:t>和</a:t>
            </a:r>
            <a:r>
              <a:rPr lang="en-US" altLang="zh-CN" dirty="0"/>
              <a:t>ODM</a:t>
            </a:r>
            <a:r>
              <a:rPr lang="zh-CN" altLang="en-US" dirty="0"/>
              <a:t>中相应的特征图具有相同的维度。我们计算</a:t>
            </a:r>
            <a:r>
              <a:rPr lang="en-US" altLang="zh-CN" dirty="0"/>
              <a:t>refined anchors</a:t>
            </a:r>
            <a:r>
              <a:rPr lang="zh-CN" altLang="en-US" dirty="0"/>
              <a:t>的</a:t>
            </a:r>
            <a:r>
              <a:rPr lang="en-US" altLang="zh-CN" dirty="0"/>
              <a:t>c</a:t>
            </a:r>
            <a:r>
              <a:rPr lang="zh-CN" altLang="en-US" dirty="0"/>
              <a:t>个类别分数和四个准确的偏移量，产生</a:t>
            </a:r>
            <a:r>
              <a:rPr lang="en-US" altLang="zh-CN" dirty="0"/>
              <a:t>c + 4</a:t>
            </a:r>
            <a:r>
              <a:rPr lang="zh-CN" altLang="en-US" dirty="0"/>
              <a:t>的输出以完成检测任务</a:t>
            </a:r>
            <a:r>
              <a:rPr lang="zh-CN" altLang="en-US" dirty="0" smtClean="0"/>
              <a:t>。。</a:t>
            </a:r>
            <a:endParaRPr lang="zh-CN" altLang="en-US" dirty="0"/>
          </a:p>
        </p:txBody>
      </p:sp>
    </p:spTree>
    <p:extLst>
      <p:ext uri="{BB962C8B-B14F-4D97-AF65-F5344CB8AC3E}">
        <p14:creationId xmlns:p14="http://schemas.microsoft.com/office/powerpoint/2010/main" val="4029288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393" y="405519"/>
            <a:ext cx="7272808" cy="369332"/>
          </a:xfrm>
          <a:prstGeom prst="rect">
            <a:avLst/>
          </a:prstGeom>
          <a:noFill/>
        </p:spPr>
        <p:txBody>
          <a:bodyPr wrap="square" rtlCol="0">
            <a:spAutoFit/>
          </a:bodyPr>
          <a:lstStyle/>
          <a:p>
            <a:r>
              <a:rPr lang="en-US" altLang="zh-CN" b="1" dirty="0">
                <a:latin typeface="Times New Roman" pitchFamily="18" charset="0"/>
              </a:rPr>
              <a:t>LOSS</a:t>
            </a:r>
            <a:endParaRPr lang="en-US" altLang="zh-CN" b="1" dirty="0">
              <a:latin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77072"/>
            <a:ext cx="59340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43608" y="1052736"/>
            <a:ext cx="7272808" cy="2585323"/>
          </a:xfrm>
          <a:prstGeom prst="rect">
            <a:avLst/>
          </a:prstGeom>
          <a:noFill/>
        </p:spPr>
        <p:txBody>
          <a:bodyPr wrap="square" rtlCol="0">
            <a:spAutoFit/>
          </a:bodyPr>
          <a:lstStyle/>
          <a:p>
            <a:r>
              <a:rPr lang="zh-CN" altLang="en-US" dirty="0"/>
              <a:t> 损失函数方面主要包含</a:t>
            </a:r>
            <a:r>
              <a:rPr lang="en-US" altLang="zh-CN" dirty="0"/>
              <a:t>ARM</a:t>
            </a:r>
            <a:r>
              <a:rPr lang="zh-CN" altLang="en-US" dirty="0"/>
              <a:t>和</a:t>
            </a:r>
            <a:r>
              <a:rPr lang="en-US" altLang="zh-CN" dirty="0"/>
              <a:t>ODM</a:t>
            </a:r>
            <a:r>
              <a:rPr lang="zh-CN" altLang="en-US" dirty="0"/>
              <a:t>两方面</a:t>
            </a:r>
            <a:r>
              <a:rPr lang="zh-CN" altLang="en-US" dirty="0" smtClean="0"/>
              <a:t>。</a:t>
            </a:r>
            <a:endParaRPr lang="en-US" altLang="zh-CN" dirty="0" smtClean="0"/>
          </a:p>
          <a:p>
            <a:endParaRPr lang="en-US" altLang="zh-CN" dirty="0"/>
          </a:p>
          <a:p>
            <a:r>
              <a:rPr lang="zh-CN" altLang="en-US" dirty="0" smtClean="0"/>
              <a:t>在</a:t>
            </a:r>
            <a:r>
              <a:rPr lang="en-US" altLang="zh-CN" dirty="0"/>
              <a:t>ARM</a:t>
            </a:r>
            <a:r>
              <a:rPr lang="zh-CN" altLang="en-US" dirty="0"/>
              <a:t>部分包含</a:t>
            </a:r>
            <a:r>
              <a:rPr lang="en-US" altLang="zh-CN" dirty="0"/>
              <a:t>binary classification</a:t>
            </a:r>
            <a:r>
              <a:rPr lang="zh-CN" altLang="en-US" dirty="0"/>
              <a:t>损失</a:t>
            </a:r>
            <a:r>
              <a:rPr lang="en-US" altLang="zh-CN" dirty="0" err="1"/>
              <a:t>Lb</a:t>
            </a:r>
            <a:r>
              <a:rPr lang="zh-CN" altLang="en-US" dirty="0"/>
              <a:t>和回归损失</a:t>
            </a:r>
            <a:r>
              <a:rPr lang="en-US" altLang="zh-CN" dirty="0" err="1"/>
              <a:t>Lr</a:t>
            </a:r>
            <a:r>
              <a:rPr lang="zh-CN" altLang="en-US" dirty="0" smtClean="0"/>
              <a:t>；</a:t>
            </a:r>
            <a:endParaRPr lang="en-US" altLang="zh-CN" dirty="0" smtClean="0"/>
          </a:p>
          <a:p>
            <a:r>
              <a:rPr lang="zh-CN" altLang="en-US" dirty="0" smtClean="0"/>
              <a:t>在</a:t>
            </a:r>
            <a:r>
              <a:rPr lang="en-US" altLang="zh-CN" dirty="0"/>
              <a:t>ODM</a:t>
            </a:r>
            <a:r>
              <a:rPr lang="zh-CN" altLang="en-US" dirty="0"/>
              <a:t>部分包含</a:t>
            </a:r>
            <a:r>
              <a:rPr lang="en-US" altLang="zh-CN" dirty="0"/>
              <a:t>multi-class classification</a:t>
            </a:r>
            <a:r>
              <a:rPr lang="zh-CN" altLang="en-US" dirty="0"/>
              <a:t>损失</a:t>
            </a:r>
            <a:r>
              <a:rPr lang="en-US" altLang="zh-CN" dirty="0"/>
              <a:t>Lm</a:t>
            </a:r>
            <a:r>
              <a:rPr lang="zh-CN" altLang="en-US" dirty="0"/>
              <a:t>和回归损失</a:t>
            </a:r>
            <a:r>
              <a:rPr lang="en-US" altLang="zh-CN" dirty="0" err="1"/>
              <a:t>Lr</a:t>
            </a:r>
            <a:r>
              <a:rPr lang="zh-CN" altLang="en-US" dirty="0" smtClean="0"/>
              <a:t>。</a:t>
            </a:r>
            <a:endParaRPr lang="en-US" altLang="zh-CN" dirty="0" smtClean="0"/>
          </a:p>
          <a:p>
            <a:endParaRPr lang="en-US" altLang="zh-CN" dirty="0"/>
          </a:p>
          <a:p>
            <a:r>
              <a:rPr lang="zh-CN" altLang="en-US" dirty="0" smtClean="0"/>
              <a:t>需要</a:t>
            </a:r>
            <a:r>
              <a:rPr lang="zh-CN" altLang="en-US" dirty="0"/>
              <a:t>注意的是虽然本文大致上是</a:t>
            </a:r>
            <a:r>
              <a:rPr lang="en-US" altLang="zh-CN" dirty="0"/>
              <a:t>RPN</a:t>
            </a:r>
            <a:r>
              <a:rPr lang="zh-CN" altLang="en-US" dirty="0"/>
              <a:t>网络和</a:t>
            </a:r>
            <a:r>
              <a:rPr lang="en-US" altLang="zh-CN" dirty="0"/>
              <a:t>SSD</a:t>
            </a:r>
            <a:r>
              <a:rPr lang="zh-CN" altLang="en-US" dirty="0"/>
              <a:t>的结合，但是在</a:t>
            </a:r>
            <a:r>
              <a:rPr lang="en-US" altLang="zh-CN" dirty="0"/>
              <a:t>Faster R-CNN</a:t>
            </a:r>
            <a:r>
              <a:rPr lang="zh-CN" altLang="en-US" dirty="0"/>
              <a:t>算法中</a:t>
            </a:r>
            <a:r>
              <a:rPr lang="en-US" altLang="zh-CN" dirty="0"/>
              <a:t>RPN</a:t>
            </a:r>
            <a:r>
              <a:rPr lang="zh-CN" altLang="en-US" dirty="0"/>
              <a:t>网络和检测网络的训练可以分开也可以</a:t>
            </a:r>
            <a:r>
              <a:rPr lang="en-US" altLang="zh-CN" dirty="0"/>
              <a:t>end to end</a:t>
            </a:r>
            <a:r>
              <a:rPr lang="zh-CN" altLang="en-US" dirty="0"/>
              <a:t>，而这里的训练方式就纯粹是</a:t>
            </a:r>
            <a:r>
              <a:rPr lang="en-US" altLang="zh-CN" dirty="0"/>
              <a:t>end to end</a:t>
            </a:r>
            <a:r>
              <a:rPr lang="zh-CN" altLang="en-US" dirty="0"/>
              <a:t>了，</a:t>
            </a:r>
            <a:r>
              <a:rPr lang="en-US" altLang="zh-CN" dirty="0"/>
              <a:t>ARM</a:t>
            </a:r>
            <a:r>
              <a:rPr lang="zh-CN" altLang="en-US" dirty="0"/>
              <a:t>和</a:t>
            </a:r>
            <a:r>
              <a:rPr lang="en-US" altLang="zh-CN" dirty="0"/>
              <a:t>ODM</a:t>
            </a:r>
            <a:r>
              <a:rPr lang="zh-CN" altLang="en-US" dirty="0"/>
              <a:t>两个部分的损失函数都是一起向前传递</a:t>
            </a:r>
            <a:r>
              <a:rPr lang="zh-CN" altLang="en-US" dirty="0" smtClean="0"/>
              <a:t>的</a:t>
            </a:r>
            <a:endParaRPr lang="zh-CN" altLang="en-US" dirty="0"/>
          </a:p>
        </p:txBody>
      </p:sp>
    </p:spTree>
    <p:extLst>
      <p:ext uri="{BB962C8B-B14F-4D97-AF65-F5344CB8AC3E}">
        <p14:creationId xmlns:p14="http://schemas.microsoft.com/office/powerpoint/2010/main" val="2457920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51535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664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566738"/>
            <a:ext cx="827722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294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2620</TotalTime>
  <Words>680</Words>
  <Application>Microsoft Office PowerPoint</Application>
  <PresentationFormat>全屏显示(4:3)</PresentationFormat>
  <Paragraphs>28</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 Yang</dc:creator>
  <cp:lastModifiedBy>Ming Yang</cp:lastModifiedBy>
  <cp:revision>72</cp:revision>
  <dcterms:created xsi:type="dcterms:W3CDTF">2019-01-07T15:21:41Z</dcterms:created>
  <dcterms:modified xsi:type="dcterms:W3CDTF">2019-09-23T03:16:26Z</dcterms:modified>
</cp:coreProperties>
</file>