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2" r:id="rId6"/>
    <p:sldId id="261" r:id="rId7"/>
    <p:sldId id="263" r:id="rId8"/>
    <p:sldId id="265"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4660"/>
  </p:normalViewPr>
  <p:slideViewPr>
    <p:cSldViewPr snapToGrid="0">
      <p:cViewPr varScale="1">
        <p:scale>
          <a:sx n="95" d="100"/>
          <a:sy n="95" d="100"/>
        </p:scale>
        <p:origin x="104" y="2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842870-6154-46D2-B06C-1B7AD2C8250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A529E721-48B8-4EFF-A3E1-BF90997666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ACB4A269-7FF4-4B77-8B47-17EC20BCFD97}"/>
              </a:ext>
            </a:extLst>
          </p:cNvPr>
          <p:cNvSpPr>
            <a:spLocks noGrp="1"/>
          </p:cNvSpPr>
          <p:nvPr>
            <p:ph type="dt" sz="half" idx="10"/>
          </p:nvPr>
        </p:nvSpPr>
        <p:spPr/>
        <p:txBody>
          <a:bodyPr/>
          <a:lstStyle/>
          <a:p>
            <a:fld id="{FF78A1E9-ED3D-497E-8768-FB070C0665D0}" type="datetimeFigureOut">
              <a:rPr lang="en-US" smtClean="0"/>
              <a:t>6/18/2019</a:t>
            </a:fld>
            <a:endParaRPr lang="en-US"/>
          </a:p>
        </p:txBody>
      </p:sp>
      <p:sp>
        <p:nvSpPr>
          <p:cNvPr id="5" name="页脚占位符 4">
            <a:extLst>
              <a:ext uri="{FF2B5EF4-FFF2-40B4-BE49-F238E27FC236}">
                <a16:creationId xmlns:a16="http://schemas.microsoft.com/office/drawing/2014/main" id="{052B7BCF-80F0-4176-B880-7962060474E9}"/>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B11E8900-7CC1-4FC1-B345-026CAAA5CB21}"/>
              </a:ext>
            </a:extLst>
          </p:cNvPr>
          <p:cNvSpPr>
            <a:spLocks noGrp="1"/>
          </p:cNvSpPr>
          <p:nvPr>
            <p:ph type="sldNum" sz="quarter" idx="12"/>
          </p:nvPr>
        </p:nvSpPr>
        <p:spPr/>
        <p:txBody>
          <a:bodyPr/>
          <a:lstStyle/>
          <a:p>
            <a:fld id="{95B1C6E6-18D6-46B2-BE72-2B909CB03CC3}" type="slidenum">
              <a:rPr lang="en-US" smtClean="0"/>
              <a:t>‹#›</a:t>
            </a:fld>
            <a:endParaRPr lang="en-US"/>
          </a:p>
        </p:txBody>
      </p:sp>
    </p:spTree>
    <p:extLst>
      <p:ext uri="{BB962C8B-B14F-4D97-AF65-F5344CB8AC3E}">
        <p14:creationId xmlns:p14="http://schemas.microsoft.com/office/powerpoint/2010/main" val="2562595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F2D045-3E46-40EC-A8B9-BF937B13F15D}"/>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71B7969A-1BB6-4EF9-96A5-9DC6BDFFDD5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CB6AE349-5437-439F-BEB8-CD1874EE4983}"/>
              </a:ext>
            </a:extLst>
          </p:cNvPr>
          <p:cNvSpPr>
            <a:spLocks noGrp="1"/>
          </p:cNvSpPr>
          <p:nvPr>
            <p:ph type="dt" sz="half" idx="10"/>
          </p:nvPr>
        </p:nvSpPr>
        <p:spPr/>
        <p:txBody>
          <a:bodyPr/>
          <a:lstStyle/>
          <a:p>
            <a:fld id="{FF78A1E9-ED3D-497E-8768-FB070C0665D0}" type="datetimeFigureOut">
              <a:rPr lang="en-US" smtClean="0"/>
              <a:t>6/18/2019</a:t>
            </a:fld>
            <a:endParaRPr lang="en-US"/>
          </a:p>
        </p:txBody>
      </p:sp>
      <p:sp>
        <p:nvSpPr>
          <p:cNvPr id="5" name="页脚占位符 4">
            <a:extLst>
              <a:ext uri="{FF2B5EF4-FFF2-40B4-BE49-F238E27FC236}">
                <a16:creationId xmlns:a16="http://schemas.microsoft.com/office/drawing/2014/main" id="{29D0378E-D49A-4120-AEDC-B1D668FD0220}"/>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2D7C61FF-4EF4-4726-8B65-977F90E9C1B5}"/>
              </a:ext>
            </a:extLst>
          </p:cNvPr>
          <p:cNvSpPr>
            <a:spLocks noGrp="1"/>
          </p:cNvSpPr>
          <p:nvPr>
            <p:ph type="sldNum" sz="quarter" idx="12"/>
          </p:nvPr>
        </p:nvSpPr>
        <p:spPr/>
        <p:txBody>
          <a:bodyPr/>
          <a:lstStyle/>
          <a:p>
            <a:fld id="{95B1C6E6-18D6-46B2-BE72-2B909CB03CC3}" type="slidenum">
              <a:rPr lang="en-US" smtClean="0"/>
              <a:t>‹#›</a:t>
            </a:fld>
            <a:endParaRPr lang="en-US"/>
          </a:p>
        </p:txBody>
      </p:sp>
    </p:spTree>
    <p:extLst>
      <p:ext uri="{BB962C8B-B14F-4D97-AF65-F5344CB8AC3E}">
        <p14:creationId xmlns:p14="http://schemas.microsoft.com/office/powerpoint/2010/main" val="3898670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C4E0AF0-61C1-4A33-A167-8E5C8B6481F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605FEC8D-C512-4BD5-A9FA-FE7A6AB041A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5A59DDEA-90EE-45B1-9A5B-1CD0E889FD22}"/>
              </a:ext>
            </a:extLst>
          </p:cNvPr>
          <p:cNvSpPr>
            <a:spLocks noGrp="1"/>
          </p:cNvSpPr>
          <p:nvPr>
            <p:ph type="dt" sz="half" idx="10"/>
          </p:nvPr>
        </p:nvSpPr>
        <p:spPr/>
        <p:txBody>
          <a:bodyPr/>
          <a:lstStyle/>
          <a:p>
            <a:fld id="{FF78A1E9-ED3D-497E-8768-FB070C0665D0}" type="datetimeFigureOut">
              <a:rPr lang="en-US" smtClean="0"/>
              <a:t>6/18/2019</a:t>
            </a:fld>
            <a:endParaRPr lang="en-US"/>
          </a:p>
        </p:txBody>
      </p:sp>
      <p:sp>
        <p:nvSpPr>
          <p:cNvPr id="5" name="页脚占位符 4">
            <a:extLst>
              <a:ext uri="{FF2B5EF4-FFF2-40B4-BE49-F238E27FC236}">
                <a16:creationId xmlns:a16="http://schemas.microsoft.com/office/drawing/2014/main" id="{D373F243-F457-43EE-A0C8-F2C8D9A95C08}"/>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6F741FD7-DC03-47D6-8567-7ECD8048D708}"/>
              </a:ext>
            </a:extLst>
          </p:cNvPr>
          <p:cNvSpPr>
            <a:spLocks noGrp="1"/>
          </p:cNvSpPr>
          <p:nvPr>
            <p:ph type="sldNum" sz="quarter" idx="12"/>
          </p:nvPr>
        </p:nvSpPr>
        <p:spPr/>
        <p:txBody>
          <a:bodyPr/>
          <a:lstStyle/>
          <a:p>
            <a:fld id="{95B1C6E6-18D6-46B2-BE72-2B909CB03CC3}" type="slidenum">
              <a:rPr lang="en-US" smtClean="0"/>
              <a:t>‹#›</a:t>
            </a:fld>
            <a:endParaRPr lang="en-US"/>
          </a:p>
        </p:txBody>
      </p:sp>
    </p:spTree>
    <p:extLst>
      <p:ext uri="{BB962C8B-B14F-4D97-AF65-F5344CB8AC3E}">
        <p14:creationId xmlns:p14="http://schemas.microsoft.com/office/powerpoint/2010/main" val="1592491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8625AB-6C91-4262-BB73-73087115E25C}"/>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0889AF26-D93B-4355-8F3E-45E2C30D870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F9BC66C0-F206-464B-A2D9-1A9D038008A7}"/>
              </a:ext>
            </a:extLst>
          </p:cNvPr>
          <p:cNvSpPr>
            <a:spLocks noGrp="1"/>
          </p:cNvSpPr>
          <p:nvPr>
            <p:ph type="dt" sz="half" idx="10"/>
          </p:nvPr>
        </p:nvSpPr>
        <p:spPr/>
        <p:txBody>
          <a:bodyPr/>
          <a:lstStyle/>
          <a:p>
            <a:fld id="{FF78A1E9-ED3D-497E-8768-FB070C0665D0}" type="datetimeFigureOut">
              <a:rPr lang="en-US" smtClean="0"/>
              <a:t>6/18/2019</a:t>
            </a:fld>
            <a:endParaRPr lang="en-US"/>
          </a:p>
        </p:txBody>
      </p:sp>
      <p:sp>
        <p:nvSpPr>
          <p:cNvPr id="5" name="页脚占位符 4">
            <a:extLst>
              <a:ext uri="{FF2B5EF4-FFF2-40B4-BE49-F238E27FC236}">
                <a16:creationId xmlns:a16="http://schemas.microsoft.com/office/drawing/2014/main" id="{BD4267FC-2CCF-4B91-AED8-7D0759873F07}"/>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B2FADAB5-C066-4912-B1C5-1CB2428C49E1}"/>
              </a:ext>
            </a:extLst>
          </p:cNvPr>
          <p:cNvSpPr>
            <a:spLocks noGrp="1"/>
          </p:cNvSpPr>
          <p:nvPr>
            <p:ph type="sldNum" sz="quarter" idx="12"/>
          </p:nvPr>
        </p:nvSpPr>
        <p:spPr/>
        <p:txBody>
          <a:bodyPr/>
          <a:lstStyle/>
          <a:p>
            <a:fld id="{95B1C6E6-18D6-46B2-BE72-2B909CB03CC3}" type="slidenum">
              <a:rPr lang="en-US" smtClean="0"/>
              <a:t>‹#›</a:t>
            </a:fld>
            <a:endParaRPr lang="en-US"/>
          </a:p>
        </p:txBody>
      </p:sp>
    </p:spTree>
    <p:extLst>
      <p:ext uri="{BB962C8B-B14F-4D97-AF65-F5344CB8AC3E}">
        <p14:creationId xmlns:p14="http://schemas.microsoft.com/office/powerpoint/2010/main" val="1848512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E08427-FADC-4F40-9FD5-2B7D5CC5753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B64AF512-B3D6-40CA-8606-EB6E7E6C9D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020704F-4DA4-4798-A7CC-77A32BF5E0A8}"/>
              </a:ext>
            </a:extLst>
          </p:cNvPr>
          <p:cNvSpPr>
            <a:spLocks noGrp="1"/>
          </p:cNvSpPr>
          <p:nvPr>
            <p:ph type="dt" sz="half" idx="10"/>
          </p:nvPr>
        </p:nvSpPr>
        <p:spPr/>
        <p:txBody>
          <a:bodyPr/>
          <a:lstStyle/>
          <a:p>
            <a:fld id="{FF78A1E9-ED3D-497E-8768-FB070C0665D0}" type="datetimeFigureOut">
              <a:rPr lang="en-US" smtClean="0"/>
              <a:t>6/18/2019</a:t>
            </a:fld>
            <a:endParaRPr lang="en-US"/>
          </a:p>
        </p:txBody>
      </p:sp>
      <p:sp>
        <p:nvSpPr>
          <p:cNvPr id="5" name="页脚占位符 4">
            <a:extLst>
              <a:ext uri="{FF2B5EF4-FFF2-40B4-BE49-F238E27FC236}">
                <a16:creationId xmlns:a16="http://schemas.microsoft.com/office/drawing/2014/main" id="{E2B6AF6C-96FD-42EE-81A3-DE54599225A9}"/>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A7CBDB8D-AFC1-403D-B3F9-FEA3243EC0C4}"/>
              </a:ext>
            </a:extLst>
          </p:cNvPr>
          <p:cNvSpPr>
            <a:spLocks noGrp="1"/>
          </p:cNvSpPr>
          <p:nvPr>
            <p:ph type="sldNum" sz="quarter" idx="12"/>
          </p:nvPr>
        </p:nvSpPr>
        <p:spPr/>
        <p:txBody>
          <a:bodyPr/>
          <a:lstStyle/>
          <a:p>
            <a:fld id="{95B1C6E6-18D6-46B2-BE72-2B909CB03CC3}" type="slidenum">
              <a:rPr lang="en-US" smtClean="0"/>
              <a:t>‹#›</a:t>
            </a:fld>
            <a:endParaRPr lang="en-US"/>
          </a:p>
        </p:txBody>
      </p:sp>
    </p:spTree>
    <p:extLst>
      <p:ext uri="{BB962C8B-B14F-4D97-AF65-F5344CB8AC3E}">
        <p14:creationId xmlns:p14="http://schemas.microsoft.com/office/powerpoint/2010/main" val="452376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2ACDBD-076E-416C-95C2-4F37611DC057}"/>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4A917237-B70C-4391-9ADE-7410AD63A88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D5EBF579-F4C5-4DE3-A11E-3E9B0E4BC8E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5812E3AD-86E2-4DE9-99C3-12C0D1914129}"/>
              </a:ext>
            </a:extLst>
          </p:cNvPr>
          <p:cNvSpPr>
            <a:spLocks noGrp="1"/>
          </p:cNvSpPr>
          <p:nvPr>
            <p:ph type="dt" sz="half" idx="10"/>
          </p:nvPr>
        </p:nvSpPr>
        <p:spPr/>
        <p:txBody>
          <a:bodyPr/>
          <a:lstStyle/>
          <a:p>
            <a:fld id="{FF78A1E9-ED3D-497E-8768-FB070C0665D0}" type="datetimeFigureOut">
              <a:rPr lang="en-US" smtClean="0"/>
              <a:t>6/18/2019</a:t>
            </a:fld>
            <a:endParaRPr lang="en-US"/>
          </a:p>
        </p:txBody>
      </p:sp>
      <p:sp>
        <p:nvSpPr>
          <p:cNvPr id="6" name="页脚占位符 5">
            <a:extLst>
              <a:ext uri="{FF2B5EF4-FFF2-40B4-BE49-F238E27FC236}">
                <a16:creationId xmlns:a16="http://schemas.microsoft.com/office/drawing/2014/main" id="{EADB78F2-23FA-4B11-9BC3-E4A144B0EDBD}"/>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6D88D7BE-494A-47C4-B938-5BE1FDA0F7BB}"/>
              </a:ext>
            </a:extLst>
          </p:cNvPr>
          <p:cNvSpPr>
            <a:spLocks noGrp="1"/>
          </p:cNvSpPr>
          <p:nvPr>
            <p:ph type="sldNum" sz="quarter" idx="12"/>
          </p:nvPr>
        </p:nvSpPr>
        <p:spPr/>
        <p:txBody>
          <a:bodyPr/>
          <a:lstStyle/>
          <a:p>
            <a:fld id="{95B1C6E6-18D6-46B2-BE72-2B909CB03CC3}" type="slidenum">
              <a:rPr lang="en-US" smtClean="0"/>
              <a:t>‹#›</a:t>
            </a:fld>
            <a:endParaRPr lang="en-US"/>
          </a:p>
        </p:txBody>
      </p:sp>
    </p:spTree>
    <p:extLst>
      <p:ext uri="{BB962C8B-B14F-4D97-AF65-F5344CB8AC3E}">
        <p14:creationId xmlns:p14="http://schemas.microsoft.com/office/powerpoint/2010/main" val="3613839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61AC38-447C-4162-AAA7-1AD569BCC7E1}"/>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AD26B3A7-E456-4DF3-9BBC-FF85FB0B21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DAAFFD0-A3C1-42E2-9594-D2BD867B594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F6AA7DBF-9F02-44DC-8D9D-C70C2E9CDB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0AC9076-2BBD-4B28-9D24-5C1FD773D2E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A4496476-B615-4721-B194-2A1CB3777032}"/>
              </a:ext>
            </a:extLst>
          </p:cNvPr>
          <p:cNvSpPr>
            <a:spLocks noGrp="1"/>
          </p:cNvSpPr>
          <p:nvPr>
            <p:ph type="dt" sz="half" idx="10"/>
          </p:nvPr>
        </p:nvSpPr>
        <p:spPr/>
        <p:txBody>
          <a:bodyPr/>
          <a:lstStyle/>
          <a:p>
            <a:fld id="{FF78A1E9-ED3D-497E-8768-FB070C0665D0}" type="datetimeFigureOut">
              <a:rPr lang="en-US" smtClean="0"/>
              <a:t>6/18/2019</a:t>
            </a:fld>
            <a:endParaRPr lang="en-US"/>
          </a:p>
        </p:txBody>
      </p:sp>
      <p:sp>
        <p:nvSpPr>
          <p:cNvPr id="8" name="页脚占位符 7">
            <a:extLst>
              <a:ext uri="{FF2B5EF4-FFF2-40B4-BE49-F238E27FC236}">
                <a16:creationId xmlns:a16="http://schemas.microsoft.com/office/drawing/2014/main" id="{1379642B-F085-48A2-9B6C-41BF82DE4F93}"/>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1D46320C-FC16-4002-B076-37B46E5FABDA}"/>
              </a:ext>
            </a:extLst>
          </p:cNvPr>
          <p:cNvSpPr>
            <a:spLocks noGrp="1"/>
          </p:cNvSpPr>
          <p:nvPr>
            <p:ph type="sldNum" sz="quarter" idx="12"/>
          </p:nvPr>
        </p:nvSpPr>
        <p:spPr/>
        <p:txBody>
          <a:bodyPr/>
          <a:lstStyle/>
          <a:p>
            <a:fld id="{95B1C6E6-18D6-46B2-BE72-2B909CB03CC3}" type="slidenum">
              <a:rPr lang="en-US" smtClean="0"/>
              <a:t>‹#›</a:t>
            </a:fld>
            <a:endParaRPr lang="en-US"/>
          </a:p>
        </p:txBody>
      </p:sp>
    </p:spTree>
    <p:extLst>
      <p:ext uri="{BB962C8B-B14F-4D97-AF65-F5344CB8AC3E}">
        <p14:creationId xmlns:p14="http://schemas.microsoft.com/office/powerpoint/2010/main" val="2166372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6B6949-E7DA-4219-ACA8-0B5FB9560B69}"/>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838EF1BC-7F9B-4E71-BFDD-CFBBCB6E7D0A}"/>
              </a:ext>
            </a:extLst>
          </p:cNvPr>
          <p:cNvSpPr>
            <a:spLocks noGrp="1"/>
          </p:cNvSpPr>
          <p:nvPr>
            <p:ph type="dt" sz="half" idx="10"/>
          </p:nvPr>
        </p:nvSpPr>
        <p:spPr/>
        <p:txBody>
          <a:bodyPr/>
          <a:lstStyle/>
          <a:p>
            <a:fld id="{FF78A1E9-ED3D-497E-8768-FB070C0665D0}" type="datetimeFigureOut">
              <a:rPr lang="en-US" smtClean="0"/>
              <a:t>6/18/2019</a:t>
            </a:fld>
            <a:endParaRPr lang="en-US"/>
          </a:p>
        </p:txBody>
      </p:sp>
      <p:sp>
        <p:nvSpPr>
          <p:cNvPr id="4" name="页脚占位符 3">
            <a:extLst>
              <a:ext uri="{FF2B5EF4-FFF2-40B4-BE49-F238E27FC236}">
                <a16:creationId xmlns:a16="http://schemas.microsoft.com/office/drawing/2014/main" id="{F578A753-99ED-4773-B4DB-74CD255CF140}"/>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31FDAD68-02DD-4043-90D4-E7BCE3F21122}"/>
              </a:ext>
            </a:extLst>
          </p:cNvPr>
          <p:cNvSpPr>
            <a:spLocks noGrp="1"/>
          </p:cNvSpPr>
          <p:nvPr>
            <p:ph type="sldNum" sz="quarter" idx="12"/>
          </p:nvPr>
        </p:nvSpPr>
        <p:spPr/>
        <p:txBody>
          <a:bodyPr/>
          <a:lstStyle/>
          <a:p>
            <a:fld id="{95B1C6E6-18D6-46B2-BE72-2B909CB03CC3}" type="slidenum">
              <a:rPr lang="en-US" smtClean="0"/>
              <a:t>‹#›</a:t>
            </a:fld>
            <a:endParaRPr lang="en-US"/>
          </a:p>
        </p:txBody>
      </p:sp>
    </p:spTree>
    <p:extLst>
      <p:ext uri="{BB962C8B-B14F-4D97-AF65-F5344CB8AC3E}">
        <p14:creationId xmlns:p14="http://schemas.microsoft.com/office/powerpoint/2010/main" val="2947809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E0DD5CC-049F-40E5-9E12-4A610CE852A3}"/>
              </a:ext>
            </a:extLst>
          </p:cNvPr>
          <p:cNvSpPr>
            <a:spLocks noGrp="1"/>
          </p:cNvSpPr>
          <p:nvPr>
            <p:ph type="dt" sz="half" idx="10"/>
          </p:nvPr>
        </p:nvSpPr>
        <p:spPr/>
        <p:txBody>
          <a:bodyPr/>
          <a:lstStyle/>
          <a:p>
            <a:fld id="{FF78A1E9-ED3D-497E-8768-FB070C0665D0}" type="datetimeFigureOut">
              <a:rPr lang="en-US" smtClean="0"/>
              <a:t>6/18/2019</a:t>
            </a:fld>
            <a:endParaRPr lang="en-US"/>
          </a:p>
        </p:txBody>
      </p:sp>
      <p:sp>
        <p:nvSpPr>
          <p:cNvPr id="3" name="页脚占位符 2">
            <a:extLst>
              <a:ext uri="{FF2B5EF4-FFF2-40B4-BE49-F238E27FC236}">
                <a16:creationId xmlns:a16="http://schemas.microsoft.com/office/drawing/2014/main" id="{0A748682-A0B9-442C-8520-4880CB3D3C50}"/>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E63B5D42-3CE6-4AF7-ABB4-8274BBF40702}"/>
              </a:ext>
            </a:extLst>
          </p:cNvPr>
          <p:cNvSpPr>
            <a:spLocks noGrp="1"/>
          </p:cNvSpPr>
          <p:nvPr>
            <p:ph type="sldNum" sz="quarter" idx="12"/>
          </p:nvPr>
        </p:nvSpPr>
        <p:spPr/>
        <p:txBody>
          <a:bodyPr/>
          <a:lstStyle/>
          <a:p>
            <a:fld id="{95B1C6E6-18D6-46B2-BE72-2B909CB03CC3}" type="slidenum">
              <a:rPr lang="en-US" smtClean="0"/>
              <a:t>‹#›</a:t>
            </a:fld>
            <a:endParaRPr lang="en-US"/>
          </a:p>
        </p:txBody>
      </p:sp>
    </p:spTree>
    <p:extLst>
      <p:ext uri="{BB962C8B-B14F-4D97-AF65-F5344CB8AC3E}">
        <p14:creationId xmlns:p14="http://schemas.microsoft.com/office/powerpoint/2010/main" val="1473728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9CA6FC-1BC2-4498-B797-85B955D15F1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410953EB-3340-4F78-A689-C0C0FE4973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70076307-AA19-45BC-9092-2C862E5788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F2E32E7-E5F6-4BF3-991E-72355BEBAFE1}"/>
              </a:ext>
            </a:extLst>
          </p:cNvPr>
          <p:cNvSpPr>
            <a:spLocks noGrp="1"/>
          </p:cNvSpPr>
          <p:nvPr>
            <p:ph type="dt" sz="half" idx="10"/>
          </p:nvPr>
        </p:nvSpPr>
        <p:spPr/>
        <p:txBody>
          <a:bodyPr/>
          <a:lstStyle/>
          <a:p>
            <a:fld id="{FF78A1E9-ED3D-497E-8768-FB070C0665D0}" type="datetimeFigureOut">
              <a:rPr lang="en-US" smtClean="0"/>
              <a:t>6/18/2019</a:t>
            </a:fld>
            <a:endParaRPr lang="en-US"/>
          </a:p>
        </p:txBody>
      </p:sp>
      <p:sp>
        <p:nvSpPr>
          <p:cNvPr id="6" name="页脚占位符 5">
            <a:extLst>
              <a:ext uri="{FF2B5EF4-FFF2-40B4-BE49-F238E27FC236}">
                <a16:creationId xmlns:a16="http://schemas.microsoft.com/office/drawing/2014/main" id="{CED652AB-F944-437C-AA1C-A2CDE28785C0}"/>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F5DF317A-1BF6-491F-A98B-BEA5CCDA7380}"/>
              </a:ext>
            </a:extLst>
          </p:cNvPr>
          <p:cNvSpPr>
            <a:spLocks noGrp="1"/>
          </p:cNvSpPr>
          <p:nvPr>
            <p:ph type="sldNum" sz="quarter" idx="12"/>
          </p:nvPr>
        </p:nvSpPr>
        <p:spPr/>
        <p:txBody>
          <a:bodyPr/>
          <a:lstStyle/>
          <a:p>
            <a:fld id="{95B1C6E6-18D6-46B2-BE72-2B909CB03CC3}" type="slidenum">
              <a:rPr lang="en-US" smtClean="0"/>
              <a:t>‹#›</a:t>
            </a:fld>
            <a:endParaRPr lang="en-US"/>
          </a:p>
        </p:txBody>
      </p:sp>
    </p:spTree>
    <p:extLst>
      <p:ext uri="{BB962C8B-B14F-4D97-AF65-F5344CB8AC3E}">
        <p14:creationId xmlns:p14="http://schemas.microsoft.com/office/powerpoint/2010/main" val="233001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DC8677-ADB9-4411-A8A6-BFB91D7BF23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5B405AEB-345C-4B93-B9CA-006D87A244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AE896C63-E49E-4771-9083-1BF9DB38CE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9A34C2E-1C80-4BE2-921E-CCBED23D8EEC}"/>
              </a:ext>
            </a:extLst>
          </p:cNvPr>
          <p:cNvSpPr>
            <a:spLocks noGrp="1"/>
          </p:cNvSpPr>
          <p:nvPr>
            <p:ph type="dt" sz="half" idx="10"/>
          </p:nvPr>
        </p:nvSpPr>
        <p:spPr/>
        <p:txBody>
          <a:bodyPr/>
          <a:lstStyle/>
          <a:p>
            <a:fld id="{FF78A1E9-ED3D-497E-8768-FB070C0665D0}" type="datetimeFigureOut">
              <a:rPr lang="en-US" smtClean="0"/>
              <a:t>6/18/2019</a:t>
            </a:fld>
            <a:endParaRPr lang="en-US"/>
          </a:p>
        </p:txBody>
      </p:sp>
      <p:sp>
        <p:nvSpPr>
          <p:cNvPr id="6" name="页脚占位符 5">
            <a:extLst>
              <a:ext uri="{FF2B5EF4-FFF2-40B4-BE49-F238E27FC236}">
                <a16:creationId xmlns:a16="http://schemas.microsoft.com/office/drawing/2014/main" id="{988D3227-2DD1-4DFF-9638-DB00A51AA56E}"/>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152C0D95-D2E3-4B9F-926E-43181C4EFBFC}"/>
              </a:ext>
            </a:extLst>
          </p:cNvPr>
          <p:cNvSpPr>
            <a:spLocks noGrp="1"/>
          </p:cNvSpPr>
          <p:nvPr>
            <p:ph type="sldNum" sz="quarter" idx="12"/>
          </p:nvPr>
        </p:nvSpPr>
        <p:spPr/>
        <p:txBody>
          <a:bodyPr/>
          <a:lstStyle/>
          <a:p>
            <a:fld id="{95B1C6E6-18D6-46B2-BE72-2B909CB03CC3}" type="slidenum">
              <a:rPr lang="en-US" smtClean="0"/>
              <a:t>‹#›</a:t>
            </a:fld>
            <a:endParaRPr lang="en-US"/>
          </a:p>
        </p:txBody>
      </p:sp>
    </p:spTree>
    <p:extLst>
      <p:ext uri="{BB962C8B-B14F-4D97-AF65-F5344CB8AC3E}">
        <p14:creationId xmlns:p14="http://schemas.microsoft.com/office/powerpoint/2010/main" val="525842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DB7DE7F-57F9-4CB0-8875-10E856E98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53978A9A-84DD-4FFD-8FD0-16451BD967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7A196E4F-5C69-4947-8512-F598B92409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78A1E9-ED3D-497E-8768-FB070C0665D0}" type="datetimeFigureOut">
              <a:rPr lang="en-US" smtClean="0"/>
              <a:t>6/18/2019</a:t>
            </a:fld>
            <a:endParaRPr lang="en-US"/>
          </a:p>
        </p:txBody>
      </p:sp>
      <p:sp>
        <p:nvSpPr>
          <p:cNvPr id="5" name="页脚占位符 4">
            <a:extLst>
              <a:ext uri="{FF2B5EF4-FFF2-40B4-BE49-F238E27FC236}">
                <a16:creationId xmlns:a16="http://schemas.microsoft.com/office/drawing/2014/main" id="{395BBAE1-F293-40EA-9336-C5ECA4533D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21805A94-51EC-4697-B22F-C3277A8FC6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B1C6E6-18D6-46B2-BE72-2B909CB03CC3}" type="slidenum">
              <a:rPr lang="en-US" smtClean="0"/>
              <a:t>‹#›</a:t>
            </a:fld>
            <a:endParaRPr lang="en-US"/>
          </a:p>
        </p:txBody>
      </p:sp>
    </p:spTree>
    <p:extLst>
      <p:ext uri="{BB962C8B-B14F-4D97-AF65-F5344CB8AC3E}">
        <p14:creationId xmlns:p14="http://schemas.microsoft.com/office/powerpoint/2010/main" val="4176516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D03D654-A9BD-40C8-A31F-96618F05CB98}"/>
              </a:ext>
            </a:extLst>
          </p:cNvPr>
          <p:cNvPicPr>
            <a:picLocks noChangeAspect="1"/>
          </p:cNvPicPr>
          <p:nvPr/>
        </p:nvPicPr>
        <p:blipFill>
          <a:blip r:embed="rId2"/>
          <a:stretch>
            <a:fillRect/>
          </a:stretch>
        </p:blipFill>
        <p:spPr>
          <a:xfrm>
            <a:off x="1341345" y="2316163"/>
            <a:ext cx="8877300" cy="3543300"/>
          </a:xfrm>
          <a:prstGeom prst="rect">
            <a:avLst/>
          </a:prstGeom>
        </p:spPr>
      </p:pic>
      <p:sp>
        <p:nvSpPr>
          <p:cNvPr id="5" name="标题 1">
            <a:extLst>
              <a:ext uri="{FF2B5EF4-FFF2-40B4-BE49-F238E27FC236}">
                <a16:creationId xmlns:a16="http://schemas.microsoft.com/office/drawing/2014/main" id="{95352C8E-4580-4F8C-B354-567141645408}"/>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dirty="0"/>
              <a:t>视频烟雾检测研究进展</a:t>
            </a:r>
            <a:endParaRPr lang="en-US" dirty="0"/>
          </a:p>
        </p:txBody>
      </p:sp>
      <p:sp>
        <p:nvSpPr>
          <p:cNvPr id="6" name="矩形 5">
            <a:extLst>
              <a:ext uri="{FF2B5EF4-FFF2-40B4-BE49-F238E27FC236}">
                <a16:creationId xmlns:a16="http://schemas.microsoft.com/office/drawing/2014/main" id="{FFD4B6A3-2700-437C-B60B-FC3603599BAF}"/>
              </a:ext>
            </a:extLst>
          </p:cNvPr>
          <p:cNvSpPr/>
          <p:nvPr/>
        </p:nvSpPr>
        <p:spPr>
          <a:xfrm>
            <a:off x="3182470" y="1541761"/>
            <a:ext cx="2603188" cy="923330"/>
          </a:xfrm>
          <a:prstGeom prst="rect">
            <a:avLst/>
          </a:prstGeom>
        </p:spPr>
        <p:txBody>
          <a:bodyPr wrap="square">
            <a:spAutoFit/>
          </a:bodyPr>
          <a:lstStyle/>
          <a:p>
            <a:r>
              <a:rPr lang="zh-CN" altLang="en-US" dirty="0"/>
              <a:t>针对色彩的预处理</a:t>
            </a:r>
            <a:endParaRPr lang="en-US" altLang="zh-CN" dirty="0"/>
          </a:p>
          <a:p>
            <a:r>
              <a:rPr lang="zh-CN" altLang="en-US" dirty="0"/>
              <a:t>针对干扰的预处理</a:t>
            </a:r>
            <a:endParaRPr lang="en-US" altLang="zh-CN" dirty="0"/>
          </a:p>
          <a:p>
            <a:r>
              <a:rPr lang="zh-CN" altLang="en-US" dirty="0"/>
              <a:t>针对图像分块的预处理</a:t>
            </a:r>
            <a:endParaRPr lang="en-US" dirty="0"/>
          </a:p>
        </p:txBody>
      </p:sp>
    </p:spTree>
    <p:extLst>
      <p:ext uri="{BB962C8B-B14F-4D97-AF65-F5344CB8AC3E}">
        <p14:creationId xmlns:p14="http://schemas.microsoft.com/office/powerpoint/2010/main" val="2014861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705D09-994D-47D7-8941-EBEC50137458}"/>
              </a:ext>
            </a:extLst>
          </p:cNvPr>
          <p:cNvSpPr>
            <a:spLocks noGrp="1"/>
          </p:cNvSpPr>
          <p:nvPr>
            <p:ph type="title"/>
          </p:nvPr>
        </p:nvSpPr>
        <p:spPr>
          <a:xfrm>
            <a:off x="838200" y="365125"/>
            <a:ext cx="10515600" cy="1325563"/>
          </a:xfrm>
        </p:spPr>
        <p:txBody>
          <a:bodyPr/>
          <a:lstStyle/>
          <a:p>
            <a:r>
              <a:rPr lang="en-US" altLang="zh-CN"/>
              <a:t>yolov3</a:t>
            </a:r>
            <a:endParaRPr lang="en-US" dirty="0"/>
          </a:p>
        </p:txBody>
      </p:sp>
      <p:pic>
        <p:nvPicPr>
          <p:cNvPr id="4" name="内容占位符 3">
            <a:extLst>
              <a:ext uri="{FF2B5EF4-FFF2-40B4-BE49-F238E27FC236}">
                <a16:creationId xmlns:a16="http://schemas.microsoft.com/office/drawing/2014/main" id="{3E1637FB-4F47-4A1C-9E4B-790B2CCFDFC2}"/>
              </a:ext>
            </a:extLst>
          </p:cNvPr>
          <p:cNvPicPr>
            <a:picLocks noGrp="1" noChangeAspect="1"/>
          </p:cNvPicPr>
          <p:nvPr>
            <p:ph idx="1"/>
          </p:nvPr>
        </p:nvPicPr>
        <p:blipFill>
          <a:blip r:embed="rId2"/>
          <a:stretch>
            <a:fillRect/>
          </a:stretch>
        </p:blipFill>
        <p:spPr>
          <a:xfrm>
            <a:off x="674879" y="1379409"/>
            <a:ext cx="10515600" cy="4548322"/>
          </a:xfrm>
          <a:prstGeom prst="rect">
            <a:avLst/>
          </a:prstGeom>
        </p:spPr>
      </p:pic>
    </p:spTree>
    <p:extLst>
      <p:ext uri="{BB962C8B-B14F-4D97-AF65-F5344CB8AC3E}">
        <p14:creationId xmlns:p14="http://schemas.microsoft.com/office/powerpoint/2010/main" val="3675639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F4AD1E-AA3A-4BC1-B6E9-36562824E6BD}"/>
              </a:ext>
            </a:extLst>
          </p:cNvPr>
          <p:cNvSpPr>
            <a:spLocks noGrp="1"/>
          </p:cNvSpPr>
          <p:nvPr>
            <p:ph type="title"/>
          </p:nvPr>
        </p:nvSpPr>
        <p:spPr/>
        <p:txBody>
          <a:bodyPr/>
          <a:lstStyle/>
          <a:p>
            <a:r>
              <a:rPr lang="zh-CN" altLang="en-US" dirty="0"/>
              <a:t>疑似烟雾区域提取</a:t>
            </a:r>
            <a:endParaRPr lang="en-US" dirty="0"/>
          </a:p>
        </p:txBody>
      </p:sp>
      <p:sp>
        <p:nvSpPr>
          <p:cNvPr id="3" name="内容占位符 2">
            <a:extLst>
              <a:ext uri="{FF2B5EF4-FFF2-40B4-BE49-F238E27FC236}">
                <a16:creationId xmlns:a16="http://schemas.microsoft.com/office/drawing/2014/main" id="{DDD75392-AAB2-41CC-8061-8FEC6D8E597E}"/>
              </a:ext>
            </a:extLst>
          </p:cNvPr>
          <p:cNvSpPr>
            <a:spLocks noGrp="1"/>
          </p:cNvSpPr>
          <p:nvPr>
            <p:ph idx="1"/>
          </p:nvPr>
        </p:nvSpPr>
        <p:spPr/>
        <p:txBody>
          <a:bodyPr/>
          <a:lstStyle/>
          <a:p>
            <a:r>
              <a:rPr lang="zh-CN" altLang="en-US" dirty="0"/>
              <a:t>一类是提取完整疑似烟区进行检测：</a:t>
            </a:r>
            <a:endParaRPr lang="en-US" altLang="zh-CN" dirty="0"/>
          </a:p>
          <a:p>
            <a:pPr marL="0" indent="0">
              <a:buNone/>
            </a:pPr>
            <a:r>
              <a:rPr lang="en-US" altLang="zh-CN" dirty="0"/>
              <a:t>	</a:t>
            </a:r>
            <a:r>
              <a:rPr lang="zh-CN" altLang="en-US" dirty="0"/>
              <a:t>基于目标运动的检测方法：烟雾的飘动、扩散。背景差分法（背景建模：混合高斯模型），帧间差分法，光流法。</a:t>
            </a:r>
            <a:endParaRPr lang="en-US" altLang="zh-CN" dirty="0"/>
          </a:p>
          <a:p>
            <a:pPr marL="0" indent="0">
              <a:buNone/>
            </a:pPr>
            <a:r>
              <a:rPr lang="en-US" altLang="zh-CN" dirty="0"/>
              <a:t>	</a:t>
            </a:r>
            <a:r>
              <a:rPr lang="zh-CN" altLang="en-US" dirty="0"/>
              <a:t>基于目标特征的检测方法：烟雾具有典型的色彩、纹理等特征。</a:t>
            </a:r>
            <a:endParaRPr lang="en-US" altLang="zh-CN" dirty="0"/>
          </a:p>
          <a:p>
            <a:pPr marL="0" indent="0">
              <a:buNone/>
            </a:pPr>
            <a:endParaRPr lang="en-US" altLang="zh-CN" dirty="0"/>
          </a:p>
          <a:p>
            <a:r>
              <a:rPr lang="zh-CN" altLang="en-US" dirty="0"/>
              <a:t>另一类方法是将图像分块处理，对每个图像块进行检测。这类方法在时域分析上更为便利，但会丢失烟区的整体信息。</a:t>
            </a:r>
            <a:endParaRPr lang="en-US" dirty="0"/>
          </a:p>
        </p:txBody>
      </p:sp>
    </p:spTree>
    <p:extLst>
      <p:ext uri="{BB962C8B-B14F-4D97-AF65-F5344CB8AC3E}">
        <p14:creationId xmlns:p14="http://schemas.microsoft.com/office/powerpoint/2010/main" val="1670388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81A1B5-306B-4620-9AF7-C6B19FEFB7E3}"/>
              </a:ext>
            </a:extLst>
          </p:cNvPr>
          <p:cNvSpPr>
            <a:spLocks noGrp="1"/>
          </p:cNvSpPr>
          <p:nvPr>
            <p:ph type="title"/>
          </p:nvPr>
        </p:nvSpPr>
        <p:spPr/>
        <p:txBody>
          <a:bodyPr/>
          <a:lstStyle/>
          <a:p>
            <a:r>
              <a:rPr lang="zh-CN" altLang="en-US" dirty="0"/>
              <a:t>烟雾特征描述</a:t>
            </a:r>
            <a:endParaRPr lang="en-US" dirty="0"/>
          </a:p>
        </p:txBody>
      </p:sp>
      <p:sp>
        <p:nvSpPr>
          <p:cNvPr id="3" name="内容占位符 2">
            <a:extLst>
              <a:ext uri="{FF2B5EF4-FFF2-40B4-BE49-F238E27FC236}">
                <a16:creationId xmlns:a16="http://schemas.microsoft.com/office/drawing/2014/main" id="{20792507-25DC-45F2-8B04-2651DC0E30DE}"/>
              </a:ext>
            </a:extLst>
          </p:cNvPr>
          <p:cNvSpPr>
            <a:spLocks noGrp="1"/>
          </p:cNvSpPr>
          <p:nvPr>
            <p:ph idx="1"/>
          </p:nvPr>
        </p:nvSpPr>
        <p:spPr/>
        <p:txBody>
          <a:bodyPr/>
          <a:lstStyle/>
          <a:p>
            <a:r>
              <a:rPr lang="zh-CN" altLang="en-US" dirty="0"/>
              <a:t>统计量特征：统计量的各阶矩、信息熵等特征</a:t>
            </a:r>
            <a:endParaRPr lang="en-US" altLang="zh-CN" dirty="0"/>
          </a:p>
          <a:p>
            <a:endParaRPr lang="en-US" altLang="zh-CN" dirty="0"/>
          </a:p>
          <a:p>
            <a:r>
              <a:rPr lang="zh-CN" altLang="en-US" dirty="0"/>
              <a:t>变换域特征：采用小波变换、曲波变换和离散余弦变换等变换方法，将空域图像转化为变换域图像，然后在变换域提取各种特征。</a:t>
            </a:r>
            <a:endParaRPr lang="en-US" altLang="zh-CN" dirty="0"/>
          </a:p>
          <a:p>
            <a:endParaRPr lang="en-US" altLang="zh-CN" dirty="0"/>
          </a:p>
          <a:p>
            <a:r>
              <a:rPr lang="zh-CN" altLang="en-US" dirty="0"/>
              <a:t>局部模式特征方法：提取图像局部区域的模式特征，例如局部二元模式及其各种变种方法等</a:t>
            </a:r>
            <a:endParaRPr lang="en-US" dirty="0"/>
          </a:p>
        </p:txBody>
      </p:sp>
    </p:spTree>
    <p:extLst>
      <p:ext uri="{BB962C8B-B14F-4D97-AF65-F5344CB8AC3E}">
        <p14:creationId xmlns:p14="http://schemas.microsoft.com/office/powerpoint/2010/main" val="3444674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023A04-A539-44E7-B0D7-8522FCE84B5A}"/>
              </a:ext>
            </a:extLst>
          </p:cNvPr>
          <p:cNvSpPr>
            <a:spLocks noGrp="1"/>
          </p:cNvSpPr>
          <p:nvPr>
            <p:ph type="title"/>
          </p:nvPr>
        </p:nvSpPr>
        <p:spPr/>
        <p:txBody>
          <a:bodyPr/>
          <a:lstStyle/>
          <a:p>
            <a:r>
              <a:rPr lang="zh-CN" altLang="en-US" dirty="0"/>
              <a:t>烟雾特征分类识别</a:t>
            </a:r>
            <a:endParaRPr lang="en-US" dirty="0"/>
          </a:p>
        </p:txBody>
      </p:sp>
      <p:sp>
        <p:nvSpPr>
          <p:cNvPr id="3" name="内容占位符 2">
            <a:extLst>
              <a:ext uri="{FF2B5EF4-FFF2-40B4-BE49-F238E27FC236}">
                <a16:creationId xmlns:a16="http://schemas.microsoft.com/office/drawing/2014/main" id="{AEE352DF-799C-4D5E-9F63-FA4B3AED9752}"/>
              </a:ext>
            </a:extLst>
          </p:cNvPr>
          <p:cNvSpPr>
            <a:spLocks noGrp="1"/>
          </p:cNvSpPr>
          <p:nvPr>
            <p:ph idx="1"/>
          </p:nvPr>
        </p:nvSpPr>
        <p:spPr>
          <a:xfrm>
            <a:off x="838200" y="1323833"/>
            <a:ext cx="10515600" cy="4053385"/>
          </a:xfrm>
        </p:spPr>
        <p:txBody>
          <a:bodyPr/>
          <a:lstStyle/>
          <a:p>
            <a:r>
              <a:rPr lang="zh-CN" altLang="en-US" dirty="0"/>
              <a:t>通过阈值对特征进行分类，当多种特征组合使用时，则按一定逻辑关系进行分类，本文称此类方法为基于规则的识别方法。</a:t>
            </a:r>
            <a:endParaRPr lang="en-US" altLang="zh-CN" dirty="0"/>
          </a:p>
          <a:p>
            <a:r>
              <a:rPr lang="zh-CN" altLang="en-US" dirty="0"/>
              <a:t>第二类方法则引入了机器学习中的支持向量机、神经网络等学习的方法进行分类识别，本文称之为基于学习的方法。</a:t>
            </a:r>
            <a:endParaRPr lang="en-US" dirty="0"/>
          </a:p>
        </p:txBody>
      </p:sp>
      <p:pic>
        <p:nvPicPr>
          <p:cNvPr id="4" name="图片 3">
            <a:extLst>
              <a:ext uri="{FF2B5EF4-FFF2-40B4-BE49-F238E27FC236}">
                <a16:creationId xmlns:a16="http://schemas.microsoft.com/office/drawing/2014/main" id="{C08FB3F7-33FC-43FB-88A7-A25C1E40D848}"/>
              </a:ext>
            </a:extLst>
          </p:cNvPr>
          <p:cNvPicPr>
            <a:picLocks noChangeAspect="1"/>
          </p:cNvPicPr>
          <p:nvPr/>
        </p:nvPicPr>
        <p:blipFill>
          <a:blip r:embed="rId2"/>
          <a:stretch>
            <a:fillRect/>
          </a:stretch>
        </p:blipFill>
        <p:spPr>
          <a:xfrm>
            <a:off x="1057274" y="3105150"/>
            <a:ext cx="4133850" cy="3752850"/>
          </a:xfrm>
          <a:prstGeom prst="rect">
            <a:avLst/>
          </a:prstGeom>
        </p:spPr>
      </p:pic>
    </p:spTree>
    <p:extLst>
      <p:ext uri="{BB962C8B-B14F-4D97-AF65-F5344CB8AC3E}">
        <p14:creationId xmlns:p14="http://schemas.microsoft.com/office/powerpoint/2010/main" val="1617881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5381852A-CF34-4E87-A0BD-1616278CA38C}"/>
              </a:ext>
            </a:extLst>
          </p:cNvPr>
          <p:cNvPicPr>
            <a:picLocks noGrp="1" noChangeAspect="1"/>
          </p:cNvPicPr>
          <p:nvPr>
            <p:ph idx="1"/>
          </p:nvPr>
        </p:nvPicPr>
        <p:blipFill>
          <a:blip r:embed="rId2"/>
          <a:stretch>
            <a:fillRect/>
          </a:stretch>
        </p:blipFill>
        <p:spPr>
          <a:xfrm>
            <a:off x="979394" y="1543229"/>
            <a:ext cx="7451814" cy="4351338"/>
          </a:xfrm>
          <a:prstGeom prst="rect">
            <a:avLst/>
          </a:prstGeom>
        </p:spPr>
      </p:pic>
      <p:sp>
        <p:nvSpPr>
          <p:cNvPr id="5" name="文本框 4">
            <a:extLst>
              <a:ext uri="{FF2B5EF4-FFF2-40B4-BE49-F238E27FC236}">
                <a16:creationId xmlns:a16="http://schemas.microsoft.com/office/drawing/2014/main" id="{103F94DE-93E4-4707-AF25-A9877F4202B1}"/>
              </a:ext>
            </a:extLst>
          </p:cNvPr>
          <p:cNvSpPr txBox="1"/>
          <p:nvPr/>
        </p:nvSpPr>
        <p:spPr>
          <a:xfrm>
            <a:off x="1048871" y="342900"/>
            <a:ext cx="10441641" cy="1200329"/>
          </a:xfrm>
          <a:prstGeom prst="rect">
            <a:avLst/>
          </a:prstGeom>
          <a:noFill/>
        </p:spPr>
        <p:txBody>
          <a:bodyPr wrap="square" rtlCol="0">
            <a:spAutoFit/>
          </a:bodyPr>
          <a:lstStyle/>
          <a:p>
            <a:r>
              <a:rPr lang="zh-CN" altLang="en-US" dirty="0"/>
              <a:t>一种用</a:t>
            </a:r>
            <a:r>
              <a:rPr lang="en-US" altLang="zh-CN" dirty="0"/>
              <a:t>SVM </a:t>
            </a:r>
            <a:r>
              <a:rPr lang="zh-CN" altLang="en-US" dirty="0"/>
              <a:t>分别对多类特征进行识别，再将分类结果集成的识别方法。</a:t>
            </a:r>
          </a:p>
          <a:p>
            <a:r>
              <a:rPr lang="zh-CN" altLang="en-US" dirty="0"/>
              <a:t>该方法相较其他方法更为复杂，应用到了较多的烟雾特征。特别是，大部分算法都将多种特征按一定</a:t>
            </a:r>
          </a:p>
          <a:p>
            <a:r>
              <a:rPr lang="zh-CN" altLang="en-US" dirty="0"/>
              <a:t>的规则进行聚合后送入分类器进行分类，但该方法对每类特征分别进行识别后采用了动态分数联合或</a:t>
            </a:r>
          </a:p>
          <a:p>
            <a:r>
              <a:rPr lang="zh-CN" altLang="en-US" dirty="0"/>
              <a:t>粒群优化等方法进行分类器联合从而最终识别烟雾。</a:t>
            </a:r>
            <a:endParaRPr lang="en-US" dirty="0"/>
          </a:p>
        </p:txBody>
      </p:sp>
    </p:spTree>
    <p:extLst>
      <p:ext uri="{BB962C8B-B14F-4D97-AF65-F5344CB8AC3E}">
        <p14:creationId xmlns:p14="http://schemas.microsoft.com/office/powerpoint/2010/main" val="3920336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5AE5EB-1171-4E7A-A469-DA33BD2D88D1}"/>
              </a:ext>
            </a:extLst>
          </p:cNvPr>
          <p:cNvSpPr>
            <a:spLocks noGrp="1"/>
          </p:cNvSpPr>
          <p:nvPr>
            <p:ph type="title"/>
          </p:nvPr>
        </p:nvSpPr>
        <p:spPr/>
        <p:txBody>
          <a:bodyPr/>
          <a:lstStyle/>
          <a:p>
            <a:r>
              <a:rPr lang="zh-CN" altLang="en-US" dirty="0"/>
              <a:t>数据集</a:t>
            </a:r>
            <a:endParaRPr lang="en-US" dirty="0"/>
          </a:p>
        </p:txBody>
      </p:sp>
      <p:sp>
        <p:nvSpPr>
          <p:cNvPr id="3" name="内容占位符 2">
            <a:extLst>
              <a:ext uri="{FF2B5EF4-FFF2-40B4-BE49-F238E27FC236}">
                <a16:creationId xmlns:a16="http://schemas.microsoft.com/office/drawing/2014/main" id="{5E19E961-5607-4091-A96D-97B61E469932}"/>
              </a:ext>
            </a:extLst>
          </p:cNvPr>
          <p:cNvSpPr>
            <a:spLocks noGrp="1"/>
          </p:cNvSpPr>
          <p:nvPr>
            <p:ph idx="1"/>
          </p:nvPr>
        </p:nvSpPr>
        <p:spPr>
          <a:xfrm>
            <a:off x="838200" y="1523066"/>
            <a:ext cx="10515600" cy="2450418"/>
          </a:xfrm>
        </p:spPr>
        <p:txBody>
          <a:bodyPr/>
          <a:lstStyle/>
          <a:p>
            <a:r>
              <a:rPr lang="en-US" dirty="0"/>
              <a:t>Turkey </a:t>
            </a:r>
            <a:r>
              <a:rPr lang="en-US" dirty="0" err="1"/>
              <a:t>Bilkent</a:t>
            </a:r>
            <a:r>
              <a:rPr lang="en-US" dirty="0"/>
              <a:t> University． Computer vision based fire detection </a:t>
            </a:r>
            <a:r>
              <a:rPr lang="en-US" dirty="0" err="1"/>
              <a:t>software［EB</a:t>
            </a:r>
            <a:r>
              <a:rPr lang="en-US" dirty="0"/>
              <a:t> /OL］． ［2017-12-26］． http: / /signal． </a:t>
            </a:r>
            <a:r>
              <a:rPr lang="en-US" dirty="0" err="1"/>
              <a:t>ee</a:t>
            </a:r>
            <a:r>
              <a:rPr lang="en-US" dirty="0"/>
              <a:t>． </a:t>
            </a:r>
            <a:r>
              <a:rPr lang="en-US" dirty="0" err="1"/>
              <a:t>bilkent．edu</a:t>
            </a:r>
            <a:r>
              <a:rPr lang="en-US" dirty="0"/>
              <a:t>． tr /</a:t>
            </a:r>
            <a:r>
              <a:rPr lang="en-US" dirty="0" err="1"/>
              <a:t>VisiFire</a:t>
            </a:r>
            <a:r>
              <a:rPr lang="en-US" dirty="0"/>
              <a:t> /index． html．［</a:t>
            </a:r>
            <a:r>
              <a:rPr lang="zh-CN" altLang="en-US" dirty="0"/>
              <a:t>土耳其比尔肯大学． 基于计算机视觉的火灾检测软件［</a:t>
            </a:r>
            <a:r>
              <a:rPr lang="en-US" altLang="zh-CN" dirty="0"/>
              <a:t>EB /OL</a:t>
            </a:r>
            <a:r>
              <a:rPr lang="zh-CN" altLang="en-US" dirty="0"/>
              <a:t>］． ［</a:t>
            </a:r>
            <a:r>
              <a:rPr lang="en-US" altLang="zh-CN" dirty="0"/>
              <a:t>2017-12-26</a:t>
            </a:r>
            <a:r>
              <a:rPr lang="zh-CN" altLang="en-US" dirty="0"/>
              <a:t>］． </a:t>
            </a:r>
            <a:r>
              <a:rPr lang="en-US" altLang="zh-CN" dirty="0"/>
              <a:t>http: / /</a:t>
            </a:r>
            <a:r>
              <a:rPr lang="en-US" dirty="0" err="1"/>
              <a:t>ignal</a:t>
            </a:r>
            <a:r>
              <a:rPr lang="en-US" dirty="0"/>
              <a:t>． </a:t>
            </a:r>
            <a:r>
              <a:rPr lang="en-US" dirty="0" err="1"/>
              <a:t>ee</a:t>
            </a:r>
            <a:r>
              <a:rPr lang="en-US" dirty="0"/>
              <a:t>． </a:t>
            </a:r>
            <a:r>
              <a:rPr lang="en-US" dirty="0" err="1"/>
              <a:t>bilkent</a:t>
            </a:r>
            <a:r>
              <a:rPr lang="en-US" dirty="0"/>
              <a:t>． </a:t>
            </a:r>
            <a:r>
              <a:rPr lang="en-US" dirty="0" err="1"/>
              <a:t>edu</a:t>
            </a:r>
            <a:r>
              <a:rPr lang="en-US" dirty="0"/>
              <a:t>． tr /</a:t>
            </a:r>
            <a:r>
              <a:rPr lang="en-US" dirty="0" err="1"/>
              <a:t>VisiFire</a:t>
            </a:r>
            <a:r>
              <a:rPr lang="en-US" dirty="0"/>
              <a:t> /index． html．］</a:t>
            </a:r>
          </a:p>
        </p:txBody>
      </p:sp>
    </p:spTree>
    <p:extLst>
      <p:ext uri="{BB962C8B-B14F-4D97-AF65-F5344CB8AC3E}">
        <p14:creationId xmlns:p14="http://schemas.microsoft.com/office/powerpoint/2010/main" val="241186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BA330-DCC6-4F26-ADCA-C6C86259626A}"/>
              </a:ext>
            </a:extLst>
          </p:cNvPr>
          <p:cNvSpPr>
            <a:spLocks noGrp="1"/>
          </p:cNvSpPr>
          <p:nvPr>
            <p:ph type="title"/>
          </p:nvPr>
        </p:nvSpPr>
        <p:spPr/>
        <p:txBody>
          <a:bodyPr/>
          <a:lstStyle/>
          <a:p>
            <a:r>
              <a:rPr lang="zh-CN" altLang="en-US" dirty="0"/>
              <a:t>深度学习的方法</a:t>
            </a:r>
            <a:endParaRPr lang="en-US" dirty="0"/>
          </a:p>
        </p:txBody>
      </p:sp>
      <p:sp>
        <p:nvSpPr>
          <p:cNvPr id="3" name="内容占位符 2">
            <a:extLst>
              <a:ext uri="{FF2B5EF4-FFF2-40B4-BE49-F238E27FC236}">
                <a16:creationId xmlns:a16="http://schemas.microsoft.com/office/drawing/2014/main" id="{593D9162-251D-4136-A3FA-48A8FDFDE571}"/>
              </a:ext>
            </a:extLst>
          </p:cNvPr>
          <p:cNvSpPr>
            <a:spLocks noGrp="1"/>
          </p:cNvSpPr>
          <p:nvPr>
            <p:ph idx="1"/>
          </p:nvPr>
        </p:nvSpPr>
        <p:spPr>
          <a:xfrm>
            <a:off x="717177" y="1368425"/>
            <a:ext cx="10515600" cy="4351338"/>
          </a:xfrm>
        </p:spPr>
        <p:txBody>
          <a:bodyPr>
            <a:normAutofit/>
          </a:bodyPr>
          <a:lstStyle/>
          <a:p>
            <a:r>
              <a:rPr lang="zh-CN" altLang="en-US" dirty="0"/>
              <a:t>陈俊周等人提出一种基于级联卷积神经网络烟雾纹理识别框架的视频烟雾检测方法。该方法融合静态和动态纹理信息，将原始图像作为静态纹理输入，将原始图像的光流序列作为动态纹理输入。实验表明，与传统方法相比，该方法有效降低了误检率。</a:t>
            </a:r>
            <a:endParaRPr lang="en-US" altLang="zh-CN" dirty="0"/>
          </a:p>
          <a:p>
            <a:endParaRPr lang="en-US" dirty="0"/>
          </a:p>
          <a:p>
            <a:r>
              <a:rPr lang="zh-CN" altLang="en-US" dirty="0"/>
              <a:t>陈俊周，汪子杰，陈洪瀚，等． 基于级联卷积神经网络的视频动态烟雾检测［</a:t>
            </a:r>
            <a:r>
              <a:rPr lang="en-US" altLang="zh-CN" dirty="0"/>
              <a:t>J</a:t>
            </a:r>
            <a:r>
              <a:rPr lang="zh-CN" altLang="en-US" dirty="0"/>
              <a:t>］． 电子科技大学学报，</a:t>
            </a:r>
            <a:r>
              <a:rPr lang="en-US" altLang="zh-CN" dirty="0"/>
              <a:t>2</a:t>
            </a:r>
            <a:r>
              <a:rPr lang="en-US" dirty="0"/>
              <a:t>016， 46( 6) : 992-996．］［DOI: 10． 3969 /</a:t>
            </a:r>
            <a:r>
              <a:rPr lang="en-US" dirty="0" err="1"/>
              <a:t>j．issn</a:t>
            </a:r>
            <a:r>
              <a:rPr lang="en-US" dirty="0"/>
              <a:t>． 1001-0548． 2016． 06． 020］</a:t>
            </a:r>
          </a:p>
        </p:txBody>
      </p:sp>
    </p:spTree>
    <p:extLst>
      <p:ext uri="{BB962C8B-B14F-4D97-AF65-F5344CB8AC3E}">
        <p14:creationId xmlns:p14="http://schemas.microsoft.com/office/powerpoint/2010/main" val="1688900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9669057-03AD-43B1-A3CD-164331EDCA4F}"/>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zh-CN" altLang="en-US" sz="2800">
                <a:solidFill>
                  <a:schemeClr val="bg1"/>
                </a:solidFill>
              </a:rPr>
              <a:t>基于级联卷积神经网络的视频动态烟雾检测</a:t>
            </a:r>
            <a:endParaRPr lang="en-US" sz="2800">
              <a:solidFill>
                <a:schemeClr val="bg1"/>
              </a:solidFill>
            </a:endParaRPr>
          </a:p>
        </p:txBody>
      </p:sp>
      <p:sp>
        <p:nvSpPr>
          <p:cNvPr id="3" name="内容占位符 2">
            <a:extLst>
              <a:ext uri="{FF2B5EF4-FFF2-40B4-BE49-F238E27FC236}">
                <a16:creationId xmlns:a16="http://schemas.microsoft.com/office/drawing/2014/main" id="{1285A2CF-8E8A-4ACB-AD17-1B4797DC74CC}"/>
              </a:ext>
            </a:extLst>
          </p:cNvPr>
          <p:cNvSpPr>
            <a:spLocks noGrp="1"/>
          </p:cNvSpPr>
          <p:nvPr>
            <p:ph idx="1"/>
          </p:nvPr>
        </p:nvSpPr>
        <p:spPr>
          <a:xfrm>
            <a:off x="643468" y="2638044"/>
            <a:ext cx="3363974" cy="3415622"/>
          </a:xfrm>
        </p:spPr>
        <p:txBody>
          <a:bodyPr>
            <a:normAutofit/>
          </a:bodyPr>
          <a:lstStyle/>
          <a:p>
            <a:r>
              <a:rPr lang="zh-CN" altLang="en-US" sz="2000">
                <a:solidFill>
                  <a:schemeClr val="bg1"/>
                </a:solidFill>
              </a:rPr>
              <a:t>采用分块检测的方法，将 视频图像划分为固定大小的块用于</a:t>
            </a:r>
            <a:r>
              <a:rPr lang="en-US" altLang="zh-CN" sz="2000">
                <a:solidFill>
                  <a:schemeClr val="bg1"/>
                </a:solidFill>
              </a:rPr>
              <a:t>CNN</a:t>
            </a:r>
            <a:r>
              <a:rPr lang="zh-CN" altLang="en-US" sz="2000">
                <a:solidFill>
                  <a:schemeClr val="bg1"/>
                </a:solidFill>
              </a:rPr>
              <a:t>的输入。具 体实现中，将每帧图像划分为</a:t>
            </a:r>
            <a:r>
              <a:rPr lang="en-US" altLang="zh-CN" sz="2000">
                <a:solidFill>
                  <a:schemeClr val="bg1"/>
                </a:solidFill>
              </a:rPr>
              <a:t>24× 24</a:t>
            </a:r>
            <a:r>
              <a:rPr lang="zh-CN" altLang="en-US" sz="2000">
                <a:solidFill>
                  <a:schemeClr val="bg1"/>
                </a:solidFill>
              </a:rPr>
              <a:t>不重叠的小块， 采用帧间差分法滤除其中静止块，将剩余运动块作 为候选烟雾区域。这些候选块可能为烟雾或非烟 </a:t>
            </a:r>
            <a:r>
              <a:rPr lang="en-US" altLang="zh-CN" sz="2000">
                <a:solidFill>
                  <a:schemeClr val="bg1"/>
                </a:solidFill>
              </a:rPr>
              <a:t>(</a:t>
            </a:r>
            <a:r>
              <a:rPr lang="zh-CN" altLang="en-US" sz="2000">
                <a:solidFill>
                  <a:schemeClr val="bg1"/>
                </a:solidFill>
              </a:rPr>
              <a:t>如：运动的行人、车辆以及植物等</a:t>
            </a:r>
            <a:r>
              <a:rPr lang="en-US" altLang="zh-CN" sz="2000">
                <a:solidFill>
                  <a:schemeClr val="bg1"/>
                </a:solidFill>
              </a:rPr>
              <a:t>)</a:t>
            </a:r>
            <a:r>
              <a:rPr lang="zh-CN" altLang="en-US" sz="2000">
                <a:solidFill>
                  <a:schemeClr val="bg1"/>
                </a:solidFill>
              </a:rPr>
              <a:t>运动区域。</a:t>
            </a:r>
            <a:endParaRPr lang="en-US" altLang="zh-CN" sz="2000">
              <a:solidFill>
                <a:schemeClr val="bg1"/>
              </a:solidFill>
            </a:endParaRPr>
          </a:p>
          <a:p>
            <a:endParaRPr lang="en-US" sz="2000">
              <a:solidFill>
                <a:schemeClr val="bg1"/>
              </a:solidFill>
            </a:endParaRPr>
          </a:p>
        </p:txBody>
      </p:sp>
      <p:pic>
        <p:nvPicPr>
          <p:cNvPr id="4" name="内容占位符 3">
            <a:extLst>
              <a:ext uri="{FF2B5EF4-FFF2-40B4-BE49-F238E27FC236}">
                <a16:creationId xmlns:a16="http://schemas.microsoft.com/office/drawing/2014/main" id="{67059B25-C751-4C46-935D-628F781AE96E}"/>
              </a:ext>
            </a:extLst>
          </p:cNvPr>
          <p:cNvPicPr>
            <a:picLocks noChangeAspect="1"/>
          </p:cNvPicPr>
          <p:nvPr/>
        </p:nvPicPr>
        <p:blipFill>
          <a:blip r:embed="rId2"/>
          <a:stretch>
            <a:fillRect/>
          </a:stretch>
        </p:blipFill>
        <p:spPr>
          <a:xfrm>
            <a:off x="6313170" y="643467"/>
            <a:ext cx="4219955" cy="5410199"/>
          </a:xfrm>
          <a:prstGeom prst="rect">
            <a:avLst/>
          </a:prstGeom>
        </p:spPr>
      </p:pic>
    </p:spTree>
    <p:extLst>
      <p:ext uri="{BB962C8B-B14F-4D97-AF65-F5344CB8AC3E}">
        <p14:creationId xmlns:p14="http://schemas.microsoft.com/office/powerpoint/2010/main" val="2249238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BFCF20-E201-4507-966F-40827F9DC853}"/>
              </a:ext>
            </a:extLst>
          </p:cNvPr>
          <p:cNvSpPr>
            <a:spLocks noGrp="1"/>
          </p:cNvSpPr>
          <p:nvPr>
            <p:ph type="title"/>
          </p:nvPr>
        </p:nvSpPr>
        <p:spPr>
          <a:xfrm>
            <a:off x="838199" y="365125"/>
            <a:ext cx="11065625" cy="1325563"/>
          </a:xfrm>
        </p:spPr>
        <p:txBody>
          <a:bodyPr/>
          <a:lstStyle/>
          <a:p>
            <a:r>
              <a:rPr lang="zh-CN" altLang="en-US" dirty="0"/>
              <a:t>基于级联卷积神经网络的视频动态烟雾检测</a:t>
            </a:r>
            <a:endParaRPr lang="en-US" dirty="0"/>
          </a:p>
        </p:txBody>
      </p:sp>
      <p:pic>
        <p:nvPicPr>
          <p:cNvPr id="4" name="内容占位符 3">
            <a:extLst>
              <a:ext uri="{FF2B5EF4-FFF2-40B4-BE49-F238E27FC236}">
                <a16:creationId xmlns:a16="http://schemas.microsoft.com/office/drawing/2014/main" id="{9F793641-F8BD-4E30-84F9-E5FB55F76BE0}"/>
              </a:ext>
            </a:extLst>
          </p:cNvPr>
          <p:cNvPicPr>
            <a:picLocks noGrp="1" noChangeAspect="1"/>
          </p:cNvPicPr>
          <p:nvPr>
            <p:ph idx="1"/>
          </p:nvPr>
        </p:nvPicPr>
        <p:blipFill>
          <a:blip r:embed="rId2"/>
          <a:stretch>
            <a:fillRect/>
          </a:stretch>
        </p:blipFill>
        <p:spPr>
          <a:xfrm>
            <a:off x="708009" y="1690688"/>
            <a:ext cx="3393548" cy="4351338"/>
          </a:xfrm>
          <a:prstGeom prst="rect">
            <a:avLst/>
          </a:prstGeom>
        </p:spPr>
      </p:pic>
      <p:pic>
        <p:nvPicPr>
          <p:cNvPr id="5" name="图片 4">
            <a:extLst>
              <a:ext uri="{FF2B5EF4-FFF2-40B4-BE49-F238E27FC236}">
                <a16:creationId xmlns:a16="http://schemas.microsoft.com/office/drawing/2014/main" id="{393EA33B-72A7-45B8-A10D-1A561698483D}"/>
              </a:ext>
            </a:extLst>
          </p:cNvPr>
          <p:cNvPicPr>
            <a:picLocks noChangeAspect="1"/>
          </p:cNvPicPr>
          <p:nvPr/>
        </p:nvPicPr>
        <p:blipFill>
          <a:blip r:embed="rId3"/>
          <a:stretch>
            <a:fillRect/>
          </a:stretch>
        </p:blipFill>
        <p:spPr>
          <a:xfrm>
            <a:off x="4231747" y="1553009"/>
            <a:ext cx="6312390" cy="1988214"/>
          </a:xfrm>
          <a:prstGeom prst="rect">
            <a:avLst/>
          </a:prstGeom>
        </p:spPr>
      </p:pic>
      <p:sp>
        <p:nvSpPr>
          <p:cNvPr id="7" name="矩形 6">
            <a:extLst>
              <a:ext uri="{FF2B5EF4-FFF2-40B4-BE49-F238E27FC236}">
                <a16:creationId xmlns:a16="http://schemas.microsoft.com/office/drawing/2014/main" id="{E74FE4D6-D9F5-4A34-ACE7-57C2768943FF}"/>
              </a:ext>
            </a:extLst>
          </p:cNvPr>
          <p:cNvSpPr/>
          <p:nvPr/>
        </p:nvSpPr>
        <p:spPr>
          <a:xfrm>
            <a:off x="4448137" y="3429000"/>
            <a:ext cx="6096000" cy="2031325"/>
          </a:xfrm>
          <a:prstGeom prst="rect">
            <a:avLst/>
          </a:prstGeom>
        </p:spPr>
        <p:txBody>
          <a:bodyPr>
            <a:spAutoFit/>
          </a:bodyPr>
          <a:lstStyle/>
          <a:p>
            <a:r>
              <a:rPr lang="zh-CN" altLang="en-US" sz="1600" dirty="0">
                <a:latin typeface="宋体" panose="02010600030101010101" pitchFamily="2" charset="-122"/>
                <a:ea typeface="宋体" panose="02010600030101010101" pitchFamily="2" charset="-122"/>
              </a:rPr>
              <a:t>本文将时间连续的烟雾块的光流序列作为识别烟雾</a:t>
            </a:r>
          </a:p>
          <a:p>
            <a:r>
              <a:rPr lang="zh-CN" altLang="en-US" sz="1600" dirty="0">
                <a:latin typeface="宋体" panose="02010600030101010101" pitchFamily="2" charset="-122"/>
                <a:ea typeface="宋体" panose="02010600030101010101" pitchFamily="2" charset="-122"/>
              </a:rPr>
              <a:t>动态纹理特征的时空域</a:t>
            </a:r>
            <a:r>
              <a:rPr lang="en-US" altLang="zh-CN" sz="1600" dirty="0">
                <a:latin typeface="TimesNewRomanPSMT"/>
                <a:ea typeface="宋体" panose="02010600030101010101" pitchFamily="2" charset="-122"/>
              </a:rPr>
              <a:t>CNN</a:t>
            </a:r>
            <a:r>
              <a:rPr lang="zh-CN" altLang="en-US" sz="1600" dirty="0">
                <a:latin typeface="宋体" panose="02010600030101010101" pitchFamily="2" charset="-122"/>
                <a:ea typeface="宋体" panose="02010600030101010101" pitchFamily="2" charset="-122"/>
              </a:rPr>
              <a:t>的输入。稠密光流可</a:t>
            </a:r>
            <a:endParaRPr lang="en-US" altLang="zh-CN" sz="1600"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dirty="0">
              <a:latin typeface="宋体" panose="02010600030101010101" pitchFamily="2" charset="-122"/>
              <a:ea typeface="宋体" panose="02010600030101010101" pitchFamily="2" charset="-122"/>
            </a:endParaRPr>
          </a:p>
          <a:p>
            <a:endParaRPr lang="en-US" dirty="0">
              <a:latin typeface="宋体" panose="02010600030101010101" pitchFamily="2" charset="-122"/>
              <a:ea typeface="宋体" panose="02010600030101010101" pitchFamily="2" charset="-122"/>
            </a:endParaRPr>
          </a:p>
          <a:p>
            <a:endParaRPr lang="en-US" dirty="0">
              <a:latin typeface="宋体" panose="02010600030101010101" pitchFamily="2" charset="-122"/>
              <a:ea typeface="宋体" panose="02010600030101010101" pitchFamily="2" charset="-122"/>
            </a:endParaRPr>
          </a:p>
          <a:p>
            <a:endParaRPr lang="en-US" dirty="0"/>
          </a:p>
        </p:txBody>
      </p:sp>
      <p:pic>
        <p:nvPicPr>
          <p:cNvPr id="8" name="图片 7">
            <a:extLst>
              <a:ext uri="{FF2B5EF4-FFF2-40B4-BE49-F238E27FC236}">
                <a16:creationId xmlns:a16="http://schemas.microsoft.com/office/drawing/2014/main" id="{8703C109-9367-427E-8984-88229D820D7D}"/>
              </a:ext>
            </a:extLst>
          </p:cNvPr>
          <p:cNvPicPr>
            <a:picLocks noChangeAspect="1"/>
          </p:cNvPicPr>
          <p:nvPr/>
        </p:nvPicPr>
        <p:blipFill>
          <a:blip r:embed="rId4"/>
          <a:stretch>
            <a:fillRect/>
          </a:stretch>
        </p:blipFill>
        <p:spPr>
          <a:xfrm>
            <a:off x="4448137" y="3969780"/>
            <a:ext cx="4670819" cy="2821718"/>
          </a:xfrm>
          <a:prstGeom prst="rect">
            <a:avLst/>
          </a:prstGeom>
        </p:spPr>
      </p:pic>
    </p:spTree>
    <p:extLst>
      <p:ext uri="{BB962C8B-B14F-4D97-AF65-F5344CB8AC3E}">
        <p14:creationId xmlns:p14="http://schemas.microsoft.com/office/powerpoint/2010/main" val="108744107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593</Words>
  <Application>Microsoft Office PowerPoint</Application>
  <PresentationFormat>宽屏</PresentationFormat>
  <Paragraphs>38</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TimesNewRomanPSMT</vt:lpstr>
      <vt:lpstr>宋体</vt:lpstr>
      <vt:lpstr>Arial</vt:lpstr>
      <vt:lpstr>Calibri</vt:lpstr>
      <vt:lpstr>Calibri Light</vt:lpstr>
      <vt:lpstr>Office 主题​​</vt:lpstr>
      <vt:lpstr>PowerPoint 演示文稿</vt:lpstr>
      <vt:lpstr>疑似烟雾区域提取</vt:lpstr>
      <vt:lpstr>烟雾特征描述</vt:lpstr>
      <vt:lpstr>烟雾特征分类识别</vt:lpstr>
      <vt:lpstr>PowerPoint 演示文稿</vt:lpstr>
      <vt:lpstr>数据集</vt:lpstr>
      <vt:lpstr>深度学习的方法</vt:lpstr>
      <vt:lpstr>基于级联卷积神经网络的视频动态烟雾检测</vt:lpstr>
      <vt:lpstr>基于级联卷积神经网络的视频动态烟雾检测</vt:lpstr>
      <vt:lpstr>yolov3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 haoqi</dc:creator>
  <cp:lastModifiedBy>lin haoqi</cp:lastModifiedBy>
  <cp:revision>5</cp:revision>
  <dcterms:created xsi:type="dcterms:W3CDTF">2019-06-19T03:28:49Z</dcterms:created>
  <dcterms:modified xsi:type="dcterms:W3CDTF">2019-06-19T06:35:32Z</dcterms:modified>
</cp:coreProperties>
</file>