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04" r:id="rId3"/>
    <p:sldId id="321" r:id="rId4"/>
    <p:sldId id="322" r:id="rId5"/>
    <p:sldId id="323" r:id="rId6"/>
    <p:sldId id="324" r:id="rId7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58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2019/10/17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10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17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显著目标检测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6163" y="268347"/>
            <a:ext cx="82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Guan, W., Wang, T., Qi, J., Zhang, L., &amp; Lu, H. (2019). Edge-Aware Convolution Neural Network Based Salient Object Detection. 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</a:rPr>
              <a:t>IEEE Signal Processing Letters, 26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(1), 114-118.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8B0AD3-7AF6-4587-AE63-DF99A002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80" y="1176662"/>
            <a:ext cx="9605639" cy="31843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0CA5C5-4D0F-4383-83F5-5E8C0EE36D68}"/>
              </a:ext>
            </a:extLst>
          </p:cNvPr>
          <p:cNvSpPr txBox="1"/>
          <p:nvPr/>
        </p:nvSpPr>
        <p:spPr>
          <a:xfrm>
            <a:off x="2123001" y="4705907"/>
            <a:ext cx="7945995" cy="121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现有网络不能有效保留目标边缘，因此引入边缘网络来增强目标边界。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VGG </a:t>
            </a:r>
            <a:r>
              <a:rPr lang="zh-CN" altLang="en-US" sz="2000" dirty="0"/>
              <a:t>作为边缘检测网络，先在边缘检测数据集上单独训练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Backbone </a:t>
            </a:r>
            <a:r>
              <a:rPr lang="zh-CN" altLang="en-US" sz="2000" dirty="0"/>
              <a:t>使用 </a:t>
            </a:r>
            <a:r>
              <a:rPr lang="en-US" altLang="zh-CN" sz="2000" dirty="0" err="1"/>
              <a:t>DenseNet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显著目标检测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6163" y="268347"/>
            <a:ext cx="829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Guan, W., Wang, T., Qi, J., Zhang, L., &amp; Lu, H. (2019). Edge-Aware Convolution Neural Network Based Salient Object Detection. 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</a:rPr>
              <a:t>IEEE Signal Processing Letters, 26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(1), 114-118.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0CA5C5-4D0F-4383-83F5-5E8C0EE36D68}"/>
              </a:ext>
            </a:extLst>
          </p:cNvPr>
          <p:cNvSpPr txBox="1"/>
          <p:nvPr/>
        </p:nvSpPr>
        <p:spPr>
          <a:xfrm>
            <a:off x="5195532" y="2542887"/>
            <a:ext cx="1800929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解码器结构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BD47D3-9345-45C2-8E2D-E0799368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0" y="1205421"/>
            <a:ext cx="7419975" cy="1428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31D060-1591-4B9B-8652-B58765EF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240" y="3171825"/>
            <a:ext cx="2552700" cy="514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DC744B-F55F-4AD9-B0C0-7CAE4FA0D735}"/>
              </a:ext>
            </a:extLst>
          </p:cNvPr>
          <p:cNvSpPr txBox="1"/>
          <p:nvPr/>
        </p:nvSpPr>
        <p:spPr>
          <a:xfrm>
            <a:off x="3904262" y="3686175"/>
            <a:ext cx="4600545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EFM</a:t>
            </a:r>
            <a:r>
              <a:rPr lang="zh-CN" altLang="en-US" sz="2000" dirty="0"/>
              <a:t>（</a:t>
            </a:r>
            <a:r>
              <a:rPr lang="en-US" altLang="zh-CN" sz="2000" dirty="0"/>
              <a:t>Edge-Aware Fusing Module</a:t>
            </a:r>
            <a:r>
              <a:rPr lang="zh-CN" altLang="en-US" sz="2000" dirty="0"/>
              <a:t>）模块，</a:t>
            </a:r>
            <a:r>
              <a:rPr lang="en-US" altLang="zh-CN" sz="2000" dirty="0"/>
              <a:t>X </a:t>
            </a:r>
            <a:r>
              <a:rPr lang="zh-CN" altLang="en-US" sz="2000" dirty="0"/>
              <a:t>为 </a:t>
            </a:r>
            <a:r>
              <a:rPr lang="en-US" altLang="zh-CN" sz="2000" dirty="0"/>
              <a:t>Decoder </a:t>
            </a:r>
            <a:r>
              <a:rPr lang="zh-CN" altLang="en-US" sz="2000" dirty="0"/>
              <a:t>输出，</a:t>
            </a:r>
            <a:r>
              <a:rPr lang="en-US" altLang="zh-CN" sz="2000" dirty="0"/>
              <a:t>E </a:t>
            </a:r>
            <a:r>
              <a:rPr lang="zh-CN" altLang="en-US" sz="2000" dirty="0"/>
              <a:t>为 </a:t>
            </a:r>
            <a:r>
              <a:rPr lang="en-US" altLang="zh-CN" sz="2000" dirty="0" err="1"/>
              <a:t>EdgeNet</a:t>
            </a:r>
            <a:r>
              <a:rPr lang="en-US" altLang="zh-CN" sz="2000" dirty="0"/>
              <a:t> </a:t>
            </a:r>
            <a:r>
              <a:rPr lang="zh-CN" altLang="en-US" sz="2000" dirty="0"/>
              <a:t>输出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85801D-F22D-4034-B1A2-1C90F032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35" y="4628109"/>
            <a:ext cx="7324725" cy="4857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2313152" y="5190570"/>
            <a:ext cx="4600545" cy="121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PSM</a:t>
            </a:r>
            <a:r>
              <a:rPr lang="zh-CN" altLang="en-US" sz="2000" dirty="0"/>
              <a:t>（</a:t>
            </a:r>
            <a:r>
              <a:rPr lang="en-US" altLang="zh-CN" sz="2000" dirty="0"/>
              <a:t>Pyramid-Based Supervision Module</a:t>
            </a:r>
            <a:r>
              <a:rPr lang="zh-CN" altLang="en-US" sz="2000" dirty="0"/>
              <a:t>）模块，</a:t>
            </a:r>
            <a:r>
              <a:rPr lang="en-US" altLang="zh-CN" sz="2000" dirty="0"/>
              <a:t>PP </a:t>
            </a:r>
            <a:r>
              <a:rPr lang="zh-CN" altLang="en-US" sz="2000" dirty="0"/>
              <a:t>表示不同级的金字塔池化操作，</a:t>
            </a:r>
            <a:r>
              <a:rPr lang="en-US" altLang="zh-CN" sz="2000" dirty="0"/>
              <a:t>W </a:t>
            </a:r>
            <a:r>
              <a:rPr lang="zh-CN" altLang="en-US" sz="2000" dirty="0"/>
              <a:t>为 </a:t>
            </a:r>
            <a:r>
              <a:rPr lang="en-US" altLang="zh-CN" sz="2000" dirty="0"/>
              <a:t>1x1 </a:t>
            </a:r>
            <a:r>
              <a:rPr lang="zh-CN" altLang="en-US" sz="2000" dirty="0"/>
              <a:t>卷积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BDF1B1-6E03-443E-9C8F-08A838B4DE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2" t="5078" r="34882" b="30594"/>
          <a:stretch/>
        </p:blipFill>
        <p:spPr>
          <a:xfrm>
            <a:off x="8649811" y="4100327"/>
            <a:ext cx="3240349" cy="26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393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43629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14214B-E5FB-447D-AFDC-1498A1A4B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12816"/>
              </p:ext>
            </p:extLst>
          </p:nvPr>
        </p:nvGraphicFramePr>
        <p:xfrm>
          <a:off x="838202" y="1066878"/>
          <a:ext cx="10515596" cy="1761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16">
                  <a:extLst>
                    <a:ext uri="{9D8B030D-6E8A-4147-A177-3AD203B41FA5}">
                      <a16:colId xmlns:a16="http://schemas.microsoft.com/office/drawing/2014/main" val="2087874096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1008446810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2931356747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4239046421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1137427118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135327051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2408799566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2722875558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2115379378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2941047748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3894789471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1688882619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1174897299"/>
                    </a:ext>
                  </a:extLst>
                </a:gridCol>
                <a:gridCol w="1322772">
                  <a:extLst>
                    <a:ext uri="{9D8B030D-6E8A-4147-A177-3AD203B41FA5}">
                      <a16:colId xmlns:a16="http://schemas.microsoft.com/office/drawing/2014/main" val="1757199138"/>
                    </a:ext>
                  </a:extLst>
                </a:gridCol>
                <a:gridCol w="2760216">
                  <a:extLst>
                    <a:ext uri="{9D8B030D-6E8A-4147-A177-3AD203B41FA5}">
                      <a16:colId xmlns:a16="http://schemas.microsoft.com/office/drawing/2014/main" val="2798780666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bike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sky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tree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traffic lights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sidewalk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building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fence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mIoU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extLst>
                  <a:ext uri="{0D108BD9-81ED-4DB2-BD59-A6C34878D82A}">
                    <a16:rowId xmlns:a16="http://schemas.microsoft.com/office/drawing/2014/main" val="4143306598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60.02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17.31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43.71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81.82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77.16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13.22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86.86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39.64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65.82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15.91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0.03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6.62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44.62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42.5184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Deeplab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extLst>
                  <a:ext uri="{0D108BD9-81ED-4DB2-BD59-A6C34878D82A}">
                    <a16:rowId xmlns:a16="http://schemas.microsoft.com/office/drawing/2014/main" val="3859722301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54.02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20.84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45.61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82.74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77.56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4.97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86.97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39.6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66.42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11.83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6.89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53.53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42.3861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Deeplab</a:t>
                      </a:r>
                      <a:r>
                        <a:rPr lang="en-US" sz="1400" u="none" strike="noStrike" dirty="0">
                          <a:effectLst/>
                        </a:rPr>
                        <a:t> lap w </a:t>
                      </a:r>
                      <a:r>
                        <a:rPr lang="en-US" sz="1400" u="none" strike="noStrike" dirty="0" err="1">
                          <a:effectLst/>
                        </a:rPr>
                        <a:t>guassian</a:t>
                      </a:r>
                      <a:r>
                        <a:rPr lang="en-US" sz="1400" u="none" strike="noStrike" dirty="0">
                          <a:effectLst/>
                        </a:rPr>
                        <a:t> blur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extLst>
                  <a:ext uri="{0D108BD9-81ED-4DB2-BD59-A6C34878D82A}">
                    <a16:rowId xmlns:a16="http://schemas.microsoft.com/office/drawing/2014/main" val="3022361365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55.09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19.89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47.13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83.19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77.95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8.05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87.34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38.29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66.42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15.34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4.91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45.28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42.2453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Deeplab</a:t>
                      </a:r>
                      <a:r>
                        <a:rPr lang="en-US" sz="1400" u="none" strike="noStrike" dirty="0">
                          <a:effectLst/>
                        </a:rPr>
                        <a:t> lap w/o </a:t>
                      </a:r>
                      <a:r>
                        <a:rPr lang="en-US" sz="1400" u="none" strike="noStrike" dirty="0" err="1">
                          <a:effectLst/>
                        </a:rPr>
                        <a:t>guassian</a:t>
                      </a:r>
                      <a:r>
                        <a:rPr lang="en-US" sz="1400" u="none" strike="noStrike" dirty="0">
                          <a:effectLst/>
                        </a:rPr>
                        <a:t> blur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extLst>
                  <a:ext uri="{0D108BD9-81ED-4DB2-BD59-A6C34878D82A}">
                    <a16:rowId xmlns:a16="http://schemas.microsoft.com/office/drawing/2014/main" val="2682928468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9C205506-2BC7-416C-86D7-B2EF73417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22" y="2882534"/>
            <a:ext cx="8085847" cy="19493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1C0977-C384-4346-9C27-1156E6B9C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22" y="4832628"/>
            <a:ext cx="8085847" cy="197184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4B06148-6BE8-4CD3-98EE-0F0D1CC074AD}"/>
              </a:ext>
            </a:extLst>
          </p:cNvPr>
          <p:cNvSpPr txBox="1"/>
          <p:nvPr/>
        </p:nvSpPr>
        <p:spPr>
          <a:xfrm>
            <a:off x="9983459" y="5594258"/>
            <a:ext cx="1530879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无高斯模糊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156330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43629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14214B-E5FB-447D-AFDC-1498A1A4B78E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1066878"/>
          <a:ext cx="10515596" cy="1761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16">
                  <a:extLst>
                    <a:ext uri="{9D8B030D-6E8A-4147-A177-3AD203B41FA5}">
                      <a16:colId xmlns:a16="http://schemas.microsoft.com/office/drawing/2014/main" val="2087874096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1008446810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2931356747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4239046421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1137427118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135327051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2408799566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2722875558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2115379378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2941047748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3894789471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1688882619"/>
                    </a:ext>
                  </a:extLst>
                </a:gridCol>
                <a:gridCol w="494816">
                  <a:extLst>
                    <a:ext uri="{9D8B030D-6E8A-4147-A177-3AD203B41FA5}">
                      <a16:colId xmlns:a16="http://schemas.microsoft.com/office/drawing/2014/main" val="1174897299"/>
                    </a:ext>
                  </a:extLst>
                </a:gridCol>
                <a:gridCol w="1322772">
                  <a:extLst>
                    <a:ext uri="{9D8B030D-6E8A-4147-A177-3AD203B41FA5}">
                      <a16:colId xmlns:a16="http://schemas.microsoft.com/office/drawing/2014/main" val="1757199138"/>
                    </a:ext>
                  </a:extLst>
                </a:gridCol>
                <a:gridCol w="2760216">
                  <a:extLst>
                    <a:ext uri="{9D8B030D-6E8A-4147-A177-3AD203B41FA5}">
                      <a16:colId xmlns:a16="http://schemas.microsoft.com/office/drawing/2014/main" val="2798780666"/>
                    </a:ext>
                  </a:extLst>
                </a:gridCol>
              </a:tblGrid>
              <a:tr h="440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bike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sky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tree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traffic lights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sidewalk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building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fence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mIoU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extLst>
                  <a:ext uri="{0D108BD9-81ED-4DB2-BD59-A6C34878D82A}">
                    <a16:rowId xmlns:a16="http://schemas.microsoft.com/office/drawing/2014/main" val="4143306598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60.02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17.31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43.71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81.82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77.16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13.22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86.86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39.64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65.82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15.91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0.03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6.62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44.62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42.5184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Deeplab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extLst>
                  <a:ext uri="{0D108BD9-81ED-4DB2-BD59-A6C34878D82A}">
                    <a16:rowId xmlns:a16="http://schemas.microsoft.com/office/drawing/2014/main" val="3859722301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54.02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20.84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45.61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82.74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77.56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4.97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86.97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39.6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66.42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11.83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6.89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53.53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42.3861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Deeplab</a:t>
                      </a:r>
                      <a:r>
                        <a:rPr lang="en-US" sz="1400" u="none" strike="noStrike" dirty="0">
                          <a:effectLst/>
                        </a:rPr>
                        <a:t> lap w </a:t>
                      </a:r>
                      <a:r>
                        <a:rPr lang="en-US" sz="1400" u="none" strike="noStrike" dirty="0" err="1">
                          <a:effectLst/>
                        </a:rPr>
                        <a:t>guassian</a:t>
                      </a:r>
                      <a:r>
                        <a:rPr lang="en-US" sz="1400" u="none" strike="noStrike" dirty="0">
                          <a:effectLst/>
                        </a:rPr>
                        <a:t> blur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extLst>
                  <a:ext uri="{0D108BD9-81ED-4DB2-BD59-A6C34878D82A}">
                    <a16:rowId xmlns:a16="http://schemas.microsoft.com/office/drawing/2014/main" val="3022361365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55.09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19.89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47.13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83.19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77.95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8.05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87.34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38.29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66.42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15.34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4.91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45.28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42.2453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Deeplab</a:t>
                      </a:r>
                      <a:r>
                        <a:rPr lang="en-US" sz="1400" u="none" strike="noStrike" dirty="0">
                          <a:effectLst/>
                        </a:rPr>
                        <a:t> lap w/o </a:t>
                      </a:r>
                      <a:r>
                        <a:rPr lang="en-US" sz="1400" u="none" strike="noStrike" dirty="0" err="1">
                          <a:effectLst/>
                        </a:rPr>
                        <a:t>guassian</a:t>
                      </a:r>
                      <a:r>
                        <a:rPr lang="en-US" sz="1400" u="none" strike="noStrike" dirty="0">
                          <a:effectLst/>
                        </a:rPr>
                        <a:t> blur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260" marR="7260" marT="7260" marB="0" anchor="b"/>
                </a:tc>
                <a:extLst>
                  <a:ext uri="{0D108BD9-81ED-4DB2-BD59-A6C34878D82A}">
                    <a16:rowId xmlns:a16="http://schemas.microsoft.com/office/drawing/2014/main" val="268292846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5FCE0532-1B87-4A23-A210-3D6C93DBA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77" y="2869556"/>
            <a:ext cx="8251153" cy="1959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01D03F-B8FB-4FF1-BEA1-27EA91725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77" y="4811576"/>
            <a:ext cx="8251153" cy="19813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AEEA11F-2D4A-49C9-9A50-1B239E481007}"/>
              </a:ext>
            </a:extLst>
          </p:cNvPr>
          <p:cNvSpPr txBox="1"/>
          <p:nvPr/>
        </p:nvSpPr>
        <p:spPr>
          <a:xfrm>
            <a:off x="10285299" y="5577943"/>
            <a:ext cx="1530879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无高斯模糊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611603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43629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F12C35-1F80-43DA-AD5D-235B4D43537F}"/>
              </a:ext>
            </a:extLst>
          </p:cNvPr>
          <p:cNvSpPr txBox="1"/>
          <p:nvPr/>
        </p:nvSpPr>
        <p:spPr>
          <a:xfrm>
            <a:off x="2772490" y="5808247"/>
            <a:ext cx="1114254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/>
              <a:t>DeepLab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AC58DD-F690-48F0-A099-F9AEFA21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16" y="198363"/>
            <a:ext cx="2477499" cy="18581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553DCA-822E-438D-8BC6-B40672A4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16" y="2074243"/>
            <a:ext cx="2477499" cy="18581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6C9A47-BA9D-4FB4-AD09-538F63F6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70" y="198363"/>
            <a:ext cx="2477499" cy="18581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088E40E-E9C0-443C-B055-0F62933066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71" y="2074243"/>
            <a:ext cx="2477499" cy="18581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8FCF8D4-6E0E-4A8F-834E-9D5938765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15" y="3950123"/>
            <a:ext cx="2477499" cy="18581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22CA8F-77B0-46D3-BB85-0985C9055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69" y="3950123"/>
            <a:ext cx="2477499" cy="185812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30612CA-18BF-4DD9-83DF-70D142799DFD}"/>
              </a:ext>
            </a:extLst>
          </p:cNvPr>
          <p:cNvSpPr txBox="1"/>
          <p:nvPr/>
        </p:nvSpPr>
        <p:spPr>
          <a:xfrm>
            <a:off x="4943340" y="5734574"/>
            <a:ext cx="1808156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/>
              <a:t>DeepLab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lap w </a:t>
            </a:r>
            <a:r>
              <a:rPr lang="en-US" altLang="zh-CN" sz="2000" dirty="0" err="1"/>
              <a:t>guassian</a:t>
            </a:r>
            <a:r>
              <a:rPr lang="en-US" altLang="zh-CN" sz="2000" dirty="0"/>
              <a:t> blur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F4EDECC-0463-4435-A88C-33C60570D3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26" y="198363"/>
            <a:ext cx="2477499" cy="185812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B1F2B63-9C72-4753-9407-A36A099191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26" y="2074243"/>
            <a:ext cx="2477499" cy="185812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706696C-F7CC-471A-AA15-9C5EE9552F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26" y="3950123"/>
            <a:ext cx="2477499" cy="185812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633F7262-569E-481D-BAD6-2B72F5F40765}"/>
              </a:ext>
            </a:extLst>
          </p:cNvPr>
          <p:cNvSpPr txBox="1"/>
          <p:nvPr/>
        </p:nvSpPr>
        <p:spPr>
          <a:xfrm>
            <a:off x="7431681" y="5734574"/>
            <a:ext cx="1987829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/>
              <a:t>DeepLab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lap w/o </a:t>
            </a:r>
            <a:r>
              <a:rPr lang="en-US" altLang="zh-CN" sz="2000" dirty="0" err="1"/>
              <a:t>guassian</a:t>
            </a:r>
            <a:r>
              <a:rPr lang="en-US" altLang="zh-CN" sz="2000" dirty="0"/>
              <a:t> blur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55E2F65-C413-46BF-9771-64559E5BA7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81" y="198363"/>
            <a:ext cx="2477499" cy="185812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33D96E8-37DA-479E-A2B7-487EE3837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81" y="2074243"/>
            <a:ext cx="2477499" cy="185812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8B7D5C0-0A4E-422B-A6A5-9910C5129B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81" y="3950123"/>
            <a:ext cx="2477499" cy="185812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5C758006-3877-429D-991C-C6F2F03D8A3D}"/>
              </a:ext>
            </a:extLst>
          </p:cNvPr>
          <p:cNvSpPr txBox="1"/>
          <p:nvPr/>
        </p:nvSpPr>
        <p:spPr>
          <a:xfrm>
            <a:off x="10582853" y="5826003"/>
            <a:ext cx="510153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GT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1BB2B14-AACF-4126-AB0D-34A4DB6016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82" y="1889753"/>
            <a:ext cx="3600624" cy="270046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E86692C-6CB5-47CB-B700-B4C8102AB2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28" y="1889753"/>
            <a:ext cx="3600623" cy="27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50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339</Words>
  <Application>Microsoft Office PowerPoint</Application>
  <PresentationFormat>宽屏</PresentationFormat>
  <Paragraphs>142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lan xin</cp:lastModifiedBy>
  <cp:revision>195</cp:revision>
  <dcterms:created xsi:type="dcterms:W3CDTF">2017-03-07T08:54:00Z</dcterms:created>
  <dcterms:modified xsi:type="dcterms:W3CDTF">2019-10-17T06:48:02Z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