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66" r:id="rId1"/>
  </p:sldMasterIdLst>
  <p:notesMasterIdLst>
    <p:notesMasterId r:id="rId22"/>
  </p:notesMasterIdLst>
  <p:handoutMasterIdLst>
    <p:handoutMasterId r:id="rId23"/>
  </p:handoutMasterIdLst>
  <p:sldIdLst>
    <p:sldId id="303" r:id="rId2"/>
    <p:sldId id="367" r:id="rId3"/>
    <p:sldId id="413" r:id="rId4"/>
    <p:sldId id="416" r:id="rId5"/>
    <p:sldId id="414" r:id="rId6"/>
    <p:sldId id="415" r:id="rId7"/>
    <p:sldId id="417" r:id="rId8"/>
    <p:sldId id="374" r:id="rId9"/>
    <p:sldId id="404" r:id="rId10"/>
    <p:sldId id="418" r:id="rId11"/>
    <p:sldId id="422" r:id="rId12"/>
    <p:sldId id="421" r:id="rId13"/>
    <p:sldId id="420" r:id="rId14"/>
    <p:sldId id="425" r:id="rId15"/>
    <p:sldId id="426" r:id="rId16"/>
    <p:sldId id="419" r:id="rId17"/>
    <p:sldId id="423" r:id="rId18"/>
    <p:sldId id="424" r:id="rId19"/>
    <p:sldId id="427" r:id="rId20"/>
    <p:sldId id="353" r:id="rId21"/>
  </p:sldIdLst>
  <p:sldSz cx="12192000" cy="6858000"/>
  <p:notesSz cx="6858000" cy="9144000"/>
  <p:embeddedFontLst>
    <p:embeddedFont>
      <p:font typeface="等线" panose="02010600030101010101" pitchFamily="2" charset="-122"/>
      <p:regular r:id="rId24"/>
      <p:bold r:id="rId25"/>
    </p:embeddedFont>
    <p:embeddedFont>
      <p:font typeface="微软雅黑" panose="020B0503020204020204" pitchFamily="34" charset="-122"/>
      <p:regular r:id="rId26"/>
      <p:bold r:id="rId27"/>
    </p:embeddedFont>
    <p:embeddedFont>
      <p:font typeface="Segoe UI" panose="020B0502040204020203" pitchFamily="34" charset="0"/>
      <p:regular r:id="rId28"/>
      <p:bold r:id="rId29"/>
      <p:italic r:id="rId30"/>
      <p:boldItalic r:id="rId31"/>
    </p:embeddedFont>
    <p:embeddedFont>
      <p:font typeface="Rockwell" panose="02060603020205020403" pitchFamily="18" charset="0"/>
      <p:regular r:id="rId32"/>
      <p:bold r:id="rId33"/>
      <p:italic r:id="rId34"/>
      <p:boldItalic r:id="rId35"/>
    </p:embeddedFont>
  </p:embeddedFontLst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326E0CF-7E94-495E-AE43-C014B975152A}">
          <p14:sldIdLst>
            <p14:sldId id="303"/>
            <p14:sldId id="367"/>
            <p14:sldId id="413"/>
            <p14:sldId id="416"/>
            <p14:sldId id="414"/>
            <p14:sldId id="415"/>
            <p14:sldId id="417"/>
            <p14:sldId id="374"/>
            <p14:sldId id="404"/>
            <p14:sldId id="418"/>
            <p14:sldId id="422"/>
          </p14:sldIdLst>
        </p14:section>
        <p14:section name="无标题节" id="{FDF19EC6-BABC-402A-9F85-FB1957054D57}">
          <p14:sldIdLst>
            <p14:sldId id="421"/>
            <p14:sldId id="420"/>
            <p14:sldId id="425"/>
            <p14:sldId id="426"/>
            <p14:sldId id="419"/>
            <p14:sldId id="423"/>
            <p14:sldId id="424"/>
            <p14:sldId id="427"/>
            <p14:sldId id="353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orient="horz" pos="232" userDrawn="1">
          <p15:clr>
            <a:srgbClr val="A4A3A4"/>
          </p15:clr>
        </p15:guide>
        <p15:guide id="4" orient="horz" pos="4088" userDrawn="1">
          <p15:clr>
            <a:srgbClr val="A4A3A4"/>
          </p15:clr>
        </p15:guide>
        <p15:guide id="5" pos="57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" initials="C" lastIdx="1" clrIdx="0">
    <p:extLst>
      <p:ext uri="{19B8F6BF-5375-455C-9EA6-DF929625EA0E}">
        <p15:presenceInfo xmlns:p15="http://schemas.microsoft.com/office/powerpoint/2012/main" userId="C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0000"/>
    <a:srgbClr val="0000FF"/>
    <a:srgbClr val="3333FF"/>
    <a:srgbClr val="009900"/>
    <a:srgbClr val="660066"/>
    <a:srgbClr val="CC00FF"/>
    <a:srgbClr val="6600FF"/>
    <a:srgbClr val="0033CC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44" autoAdjust="0"/>
    <p:restoredTop sz="96408" autoAdjust="0"/>
  </p:normalViewPr>
  <p:slideViewPr>
    <p:cSldViewPr snapToGrid="0" snapToObjects="1">
      <p:cViewPr>
        <p:scale>
          <a:sx n="100" d="100"/>
          <a:sy n="100" d="100"/>
        </p:scale>
        <p:origin x="792" y="372"/>
      </p:cViewPr>
      <p:guideLst>
        <p:guide pos="3840"/>
        <p:guide orient="horz" pos="2160"/>
        <p:guide orient="horz" pos="232"/>
        <p:guide orient="horz" pos="4088"/>
        <p:guide pos="574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3330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E08C6-A8D6-4426-B0F6-8365D5E90C3D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35310C-31F2-4F7E-95AC-1A51EFB82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4314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FCA7BF-183C-46C8-9282-AFD276260CB2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2F600-D6BF-48F3-BE94-005CF5FB9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979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556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 flipV="1">
            <a:off x="1325217" y="927652"/>
            <a:ext cx="9342783" cy="132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469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3882314" y="1181451"/>
            <a:ext cx="4495104" cy="4495104"/>
          </a:xfrm>
          <a:prstGeom prst="ellipse">
            <a:avLst/>
          </a:prstGeom>
        </p:spPr>
      </p:pic>
      <p:cxnSp>
        <p:nvCxnSpPr>
          <p:cNvPr id="6" name="直接连接符 5"/>
          <p:cNvCxnSpPr/>
          <p:nvPr userDrawn="1"/>
        </p:nvCxnSpPr>
        <p:spPr>
          <a:xfrm flipV="1">
            <a:off x="1325217" y="927652"/>
            <a:ext cx="9342783" cy="132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36449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22049" r="54675" b="21936"/>
          <a:stretch/>
        </p:blipFill>
        <p:spPr>
          <a:xfrm>
            <a:off x="952455" y="-12701"/>
            <a:ext cx="1049298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975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>
            <a:off x="8015258" y="-12700"/>
            <a:ext cx="4189442" cy="6858000"/>
          </a:xfrm>
          <a:prstGeom prst="rect">
            <a:avLst/>
          </a:prstGeom>
        </p:spPr>
      </p:pic>
      <p:cxnSp>
        <p:nvCxnSpPr>
          <p:cNvPr id="4" name="直接连接符 3"/>
          <p:cNvCxnSpPr/>
          <p:nvPr userDrawn="1"/>
        </p:nvCxnSpPr>
        <p:spPr>
          <a:xfrm flipV="1">
            <a:off x="1325217" y="927652"/>
            <a:ext cx="9342783" cy="132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0755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 flipH="1">
            <a:off x="0" y="-12700"/>
            <a:ext cx="4189442" cy="6858000"/>
          </a:xfrm>
          <a:prstGeom prst="rect">
            <a:avLst/>
          </a:prstGeom>
        </p:spPr>
      </p:pic>
      <p:cxnSp>
        <p:nvCxnSpPr>
          <p:cNvPr id="3" name="直接连接符 2"/>
          <p:cNvCxnSpPr/>
          <p:nvPr userDrawn="1"/>
        </p:nvCxnSpPr>
        <p:spPr>
          <a:xfrm flipV="1">
            <a:off x="1325217" y="927652"/>
            <a:ext cx="9342783" cy="132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1018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54115" t="20375" r="25555" b="20378"/>
          <a:stretch/>
        </p:blipFill>
        <p:spPr>
          <a:xfrm>
            <a:off x="7739212" y="-4813"/>
            <a:ext cx="4452788" cy="6862813"/>
          </a:xfrm>
          <a:prstGeom prst="rect">
            <a:avLst/>
          </a:prstGeom>
        </p:spPr>
      </p:pic>
      <p:cxnSp>
        <p:nvCxnSpPr>
          <p:cNvPr id="4" name="直接连接符 3"/>
          <p:cNvCxnSpPr/>
          <p:nvPr userDrawn="1"/>
        </p:nvCxnSpPr>
        <p:spPr>
          <a:xfrm flipV="1">
            <a:off x="1325217" y="927652"/>
            <a:ext cx="9342783" cy="132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32741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54115" t="20375" r="25555" b="20378"/>
          <a:stretch/>
        </p:blipFill>
        <p:spPr>
          <a:xfrm>
            <a:off x="7739212" y="0"/>
            <a:ext cx="4452788" cy="686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5749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00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5" r:id="rId2"/>
    <p:sldLayoutId id="2147483684" r:id="rId3"/>
    <p:sldLayoutId id="2147483679" r:id="rId4"/>
    <p:sldLayoutId id="2147483680" r:id="rId5"/>
    <p:sldLayoutId id="2147483681" r:id="rId6"/>
    <p:sldLayoutId id="2147483682" r:id="rId7"/>
    <p:sldLayoutId id="214748368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93767" y="786695"/>
            <a:ext cx="107352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 smtClean="0">
                <a:latin typeface="Rockwell" panose="02060603020205020403" pitchFamily="18" charset="0"/>
              </a:rPr>
              <a:t>Uncertainty Estimation for Computer Vision </a:t>
            </a:r>
            <a:endParaRPr lang="en-US" altLang="zh-CN" sz="5400" b="1" dirty="0">
              <a:latin typeface="Rockwell" panose="02060603020205020403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94865" y="4433803"/>
            <a:ext cx="3429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  </a:t>
            </a:r>
            <a:r>
              <a:rPr lang="zh-CN" altLang="en-US" sz="3200" b="1" dirty="0" smtClean="0">
                <a:latin typeface="+mn-ea"/>
              </a:rPr>
              <a:t>胡敬玉</a:t>
            </a:r>
            <a:endParaRPr lang="en-US" altLang="zh-CN" sz="3200" b="1" dirty="0" smtClean="0">
              <a:latin typeface="+mn-ea"/>
            </a:endParaRPr>
          </a:p>
          <a:p>
            <a:r>
              <a:rPr lang="en-US" altLang="zh-CN" sz="3200" b="1" dirty="0" smtClean="0">
                <a:latin typeface="+mn-ea"/>
              </a:rPr>
              <a:t>2019.12.12</a:t>
            </a:r>
            <a:endParaRPr lang="zh-CN" altLang="en-US" sz="3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0192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857375"/>
            <a:ext cx="1066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872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" y="976312"/>
            <a:ext cx="11763375" cy="56102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66750" y="371475"/>
            <a:ext cx="510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Neural Network with Dropout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704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202894"/>
            <a:ext cx="10058400" cy="13620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5" y="2305048"/>
            <a:ext cx="10610850" cy="18288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75" y="4386262"/>
            <a:ext cx="1027747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850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1323975"/>
            <a:ext cx="1146810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176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405312"/>
            <a:ext cx="9944100" cy="13620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5" y="1085850"/>
            <a:ext cx="1058227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021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833562"/>
            <a:ext cx="10858500" cy="19907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637" y="4095750"/>
            <a:ext cx="1079719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423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2247900"/>
            <a:ext cx="11810172" cy="32670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19175" y="1092678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Variation Ratio</a:t>
            </a:r>
          </a:p>
        </p:txBody>
      </p:sp>
    </p:spTree>
    <p:extLst>
      <p:ext uri="{BB962C8B-B14F-4D97-AF65-F5344CB8AC3E}">
        <p14:creationId xmlns:p14="http://schemas.microsoft.com/office/powerpoint/2010/main" val="1324975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09600" y="254478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Predictive Entropy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3231860"/>
            <a:ext cx="9920287" cy="343087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0" y="1042987"/>
            <a:ext cx="110871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565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" y="2038350"/>
            <a:ext cx="11881836" cy="372903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19175" y="1092678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Mutual Information</a:t>
            </a:r>
          </a:p>
        </p:txBody>
      </p:sp>
    </p:spTree>
    <p:extLst>
      <p:ext uri="{BB962C8B-B14F-4D97-AF65-F5344CB8AC3E}">
        <p14:creationId xmlns:p14="http://schemas.microsoft.com/office/powerpoint/2010/main" val="2295984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23974" y="2075676"/>
            <a:ext cx="985837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Nair T, </a:t>
            </a:r>
            <a:r>
              <a:rPr lang="en-US" altLang="zh-C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Precup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D, Arnold D L, et al</a:t>
            </a:r>
            <a:r>
              <a:rPr lang="en-US" altLang="zh-CN" sz="2400" dirty="0" smtClean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Exploring uncertainty measures in deep networks for multiple sclerosis lesion detection and segmentation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[J]. Medical image analysis, 2020, 59: 101557.</a:t>
            </a:r>
          </a:p>
          <a:p>
            <a:endParaRPr lang="en-US" altLang="zh-CN" sz="2400" dirty="0"/>
          </a:p>
          <a:p>
            <a:pPr algn="just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Jungo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and M. Reyes, “</a:t>
            </a:r>
            <a:r>
              <a:rPr lang="en-US" altLang="zh-CN" sz="2400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Assessing Reliability and Challenges of Uncertainty Estimations for Medical Image Segmentation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,” in MICCAI, 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2019.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altLang="zh-CN" sz="2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838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s://ieeexplore.ieee.org/mediastore_new/IEEE/content/media/8359997/8363198/8363717/8363717-fig-2-source-large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473444" y="258370"/>
            <a:ext cx="4797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4B11BF"/>
                </a:solidFill>
              </a:rPr>
              <a:t>背景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010025" y="21574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75" y="1210962"/>
            <a:ext cx="11108812" cy="422974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273643" y="5869460"/>
            <a:ext cx="55976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针对难的样本给出不确定性</a:t>
            </a:r>
            <a:endParaRPr lang="en-US" altLang="zh-CN" sz="20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dirty="0"/>
              <a:t>给</a:t>
            </a:r>
            <a:r>
              <a:rPr lang="zh-CN" altLang="en-US" sz="2000" dirty="0" smtClean="0"/>
              <a:t>出偏离分布的样本的不确定性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70251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84109" y="2570521"/>
            <a:ext cx="38013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92D05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You!</a:t>
            </a:r>
            <a:endParaRPr lang="zh-CN" altLang="en-US" sz="54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92D05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728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s://ieeexplore.ieee.org/mediastore_new/IEEE/content/media/8359997/8363198/8363717/8363717-fig-2-source-large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010025" y="21574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370" y="1512673"/>
            <a:ext cx="7258958" cy="342616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4225" y="1313308"/>
            <a:ext cx="1866900" cy="41719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100649" y="5552113"/>
            <a:ext cx="4170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Deterministic Parameters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191633" y="5583581"/>
            <a:ext cx="4170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Deterministic Prediction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41057" y="305791"/>
            <a:ext cx="6678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Deep Networks are deterministic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5148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相关图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1340614"/>
            <a:ext cx="5939155" cy="515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1341057" y="305791"/>
            <a:ext cx="6678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Bayesian Neural Network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22153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s://ieeexplore.ieee.org/mediastore_new/IEEE/content/media/8359997/8363198/8363717/8363717-fig-2-source-large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010025" y="21574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41057" y="305791"/>
            <a:ext cx="6678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不确定性种类</a:t>
            </a:r>
            <a:endParaRPr lang="zh-CN" altLang="en-US" sz="28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0052" y="2905489"/>
            <a:ext cx="6671948" cy="248319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74" y="2905489"/>
            <a:ext cx="4721225" cy="2845056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17838" y="1841157"/>
            <a:ext cx="3756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Aleatoric</a:t>
            </a:r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Uncertainty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980671" y="1895803"/>
            <a:ext cx="3756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Epistemic Uncertainty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92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460"/>
            <a:ext cx="12077753" cy="639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884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157162"/>
            <a:ext cx="12058650" cy="654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291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73444" y="258370"/>
            <a:ext cx="67104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4B11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Dropout as Bayesian Approximation </a:t>
            </a:r>
            <a:endParaRPr lang="zh-CN" altLang="en-US" sz="3200" dirty="0">
              <a:solidFill>
                <a:srgbClr val="4B11B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85800" y="1079739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Bayesian Modeling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128" y="1744133"/>
            <a:ext cx="9740638" cy="481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98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85800" y="1079739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Variational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Inference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75" y="1541403"/>
            <a:ext cx="9591675" cy="522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520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6">
      <a:majorFont>
        <a:latin typeface="Segoe UI"/>
        <a:ea typeface="宋体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28813</TotalTime>
  <Words>127</Words>
  <Application>Microsoft Office PowerPoint</Application>
  <PresentationFormat>宽屏</PresentationFormat>
  <Paragraphs>27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等线</vt:lpstr>
      <vt:lpstr>微软雅黑</vt:lpstr>
      <vt:lpstr>Segoe UI</vt:lpstr>
      <vt:lpstr>Wingdings</vt:lpstr>
      <vt:lpstr>Rockwell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CA</cp:lastModifiedBy>
  <cp:revision>1327</cp:revision>
  <dcterms:created xsi:type="dcterms:W3CDTF">2015-08-18T02:51:41Z</dcterms:created>
  <dcterms:modified xsi:type="dcterms:W3CDTF">2019-12-12T01:57:49Z</dcterms:modified>
  <cp:category/>
</cp:coreProperties>
</file>