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2" r:id="rId3"/>
    <p:sldId id="330" r:id="rId4"/>
    <p:sldId id="320" r:id="rId5"/>
    <p:sldId id="323" r:id="rId6"/>
    <p:sldId id="324" r:id="rId7"/>
    <p:sldId id="325" r:id="rId8"/>
    <p:sldId id="327" r:id="rId9"/>
    <p:sldId id="328" r:id="rId10"/>
    <p:sldId id="329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22"/>
            <p14:sldId id="330"/>
            <p14:sldId id="320"/>
            <p14:sldId id="323"/>
            <p14:sldId id="324"/>
            <p14:sldId id="325"/>
            <p14:sldId id="327"/>
            <p14:sldId id="328"/>
            <p14:sldId id="329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48"/>
  </p:normalViewPr>
  <p:slideViewPr>
    <p:cSldViewPr snapToGrid="0" snapToObjects="1">
      <p:cViewPr varScale="1">
        <p:scale>
          <a:sx n="100" d="100"/>
          <a:sy n="100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文献汇报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EfficientDet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D6EC86-0D8C-45F9-8FEC-28BF654B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54" y="1257301"/>
            <a:ext cx="6986856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10925B-018C-46FE-BB83-753AD0B6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4" y="1809750"/>
            <a:ext cx="7303681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2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EfficientDet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03F457-CF23-4A96-8274-53A453AA21ED}"/>
              </a:ext>
            </a:extLst>
          </p:cNvPr>
          <p:cNvSpPr txBox="1"/>
          <p:nvPr/>
        </p:nvSpPr>
        <p:spPr>
          <a:xfrm>
            <a:off x="1862138" y="1790699"/>
            <a:ext cx="6315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err="1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BiFPN</a:t>
            </a:r>
            <a:endParaRPr lang="en-US" altLang="zh-CN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Cross-Scale Connections(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跨尺度连接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Weighted Feature Fusion(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带权特征融合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EfficientDet</a:t>
            </a:r>
            <a:endParaRPr lang="en-US" altLang="zh-CN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 err="1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EfﬁcientDet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Architecture(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架构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Compound Scaling 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复合尺度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  <a:endParaRPr lang="zh-CN" altLang="en-US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EfficientDet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C0ADC-4E22-4919-ACBE-0B2E0F96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69" y="1619250"/>
            <a:ext cx="4581432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BiFPN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7A72B3-6E73-426C-973B-8820F1893A95}"/>
              </a:ext>
            </a:extLst>
          </p:cNvPr>
          <p:cNvSpPr txBox="1"/>
          <p:nvPr/>
        </p:nvSpPr>
        <p:spPr>
          <a:xfrm>
            <a:off x="524934" y="1074738"/>
            <a:ext cx="404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Cross-Scale Connections(</a:t>
            </a:r>
            <a:r>
              <a:rPr lang="zh-CN" altLang="en-US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跨尺度连接</a:t>
            </a:r>
            <a:r>
              <a:rPr lang="en-US" altLang="zh-CN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983EC1AE-9196-4585-A758-884F2EB2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24" y="1583332"/>
            <a:ext cx="6315406" cy="4093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DD302C-4F55-4179-A811-B18CBB20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1" y="1398314"/>
            <a:ext cx="3595687" cy="14055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7A6EDD-5482-40E1-8F0D-8D79BA1C951B}"/>
              </a:ext>
            </a:extLst>
          </p:cNvPr>
          <p:cNvSpPr/>
          <p:nvPr/>
        </p:nvSpPr>
        <p:spPr>
          <a:xfrm>
            <a:off x="7083251" y="3468675"/>
            <a:ext cx="46801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如果一个节点没有参与融合，则可以认为它对特征融合的贡献很小，因此可以删除这一节点。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AutoNum type="arabicParenR"/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AutoNum type="arabicParenR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如果原输入和输出属于同一个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level(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拥有相同尺度的分辨率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，则将原输入直接与输出相加，残差连接。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AutoNum type="arabicParenR"/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28600" indent="-228600">
              <a:buAutoNum type="arabicParenR"/>
            </a:pP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作者认为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{Bottom-Up &amp; Up-Bottom}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可以作为一个层，在此基础上，可以重复叠加多次来强化特征融合。</a:t>
            </a:r>
          </a:p>
        </p:txBody>
      </p:sp>
    </p:spTree>
    <p:extLst>
      <p:ext uri="{BB962C8B-B14F-4D97-AF65-F5344CB8AC3E}">
        <p14:creationId xmlns:p14="http://schemas.microsoft.com/office/powerpoint/2010/main" val="40628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BiFPN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0AE4CC-9976-4E87-B7D3-8CF1C6838BFE}"/>
              </a:ext>
            </a:extLst>
          </p:cNvPr>
          <p:cNvSpPr txBox="1"/>
          <p:nvPr/>
        </p:nvSpPr>
        <p:spPr>
          <a:xfrm>
            <a:off x="575117" y="1037652"/>
            <a:ext cx="42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Weighted Feature Fusion(</a:t>
            </a:r>
            <a:r>
              <a:rPr lang="zh-CN" altLang="en-US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带权特征融合</a:t>
            </a:r>
            <a:r>
              <a:rPr lang="en-US" altLang="zh-CN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93278D-0E61-42A6-92CC-EFA6B2455674}"/>
              </a:ext>
            </a:extLst>
          </p:cNvPr>
          <p:cNvSpPr txBox="1"/>
          <p:nvPr/>
        </p:nvSpPr>
        <p:spPr>
          <a:xfrm>
            <a:off x="977850" y="2690266"/>
            <a:ext cx="4248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Unbounded fusion:</a:t>
            </a:r>
          </a:p>
          <a:p>
            <a:pPr marL="342900" indent="-342900">
              <a:buAutoNum type="arabicPeriod"/>
            </a:pPr>
            <a:endParaRPr lang="en-US" altLang="zh-CN" sz="20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err="1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Softmax-basedfusion</a:t>
            </a:r>
            <a:endParaRPr lang="en-US" altLang="zh-CN" sz="20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endParaRPr lang="en-US" altLang="zh-CN" sz="20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Fast normalized fusion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5A9307-AD6A-496E-8B6C-F264B678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59" y="4715423"/>
            <a:ext cx="5190066" cy="148638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C43B195-B065-4FD7-B162-CB672DFE510E}"/>
              </a:ext>
            </a:extLst>
          </p:cNvPr>
          <p:cNvSpPr/>
          <p:nvPr/>
        </p:nvSpPr>
        <p:spPr>
          <a:xfrm>
            <a:off x="704849" y="1603954"/>
            <a:ext cx="70723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作者认为：不同尺度的特征的贡献是不一样的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所以连接时不能直接相加，需要加上权重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而权重可以通过网络学到。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Fast normalized fusion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相比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-based fusion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效果一致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但速度快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30%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221417-8FE3-4D59-8051-0A0271C2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43" y="2783334"/>
            <a:ext cx="1524643" cy="3027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B915F9-4F86-4B33-B1A0-1E794359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3250634"/>
            <a:ext cx="1480636" cy="5586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71A89F-3C9F-40FC-B612-1D80784C9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638" y="3941456"/>
            <a:ext cx="2098725" cy="5083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44042F-2C53-4CAF-9DF2-A8F345994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997" y="3457575"/>
            <a:ext cx="4381655" cy="15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EfficientDet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26CE0-D304-4A6A-8458-51AC8607B36C}"/>
              </a:ext>
            </a:extLst>
          </p:cNvPr>
          <p:cNvSpPr/>
          <p:nvPr/>
        </p:nvSpPr>
        <p:spPr>
          <a:xfrm>
            <a:off x="-233186" y="969318"/>
            <a:ext cx="4758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</a:t>
            </a:r>
            <a:r>
              <a:rPr lang="en-US" altLang="zh-CN" sz="2400" dirty="0" err="1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EfﬁcientDet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Architecture(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架构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7E136-E34E-4BB1-8D97-46999308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1471072"/>
            <a:ext cx="8321746" cy="35434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C4AE7BD-EDEB-43BF-B917-476C5D1618CA}"/>
              </a:ext>
            </a:extLst>
          </p:cNvPr>
          <p:cNvSpPr/>
          <p:nvPr/>
        </p:nvSpPr>
        <p:spPr>
          <a:xfrm>
            <a:off x="524934" y="5386928"/>
            <a:ext cx="4394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backbone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取自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ImageNet-pretrained </a:t>
            </a:r>
            <a:r>
              <a:rPr lang="en-US" altLang="zh-CN"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EfficientNet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P3-P7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</a:t>
            </a:r>
            <a:r>
              <a:rPr lang="en-US" altLang="zh-CN" sz="14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BiFPN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Layer,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重复多次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class and box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分支共享权重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6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14338"/>
            <a:ext cx="8596668" cy="1320800"/>
          </a:xfrm>
        </p:spPr>
        <p:txBody>
          <a:bodyPr/>
          <a:lstStyle/>
          <a:p>
            <a:r>
              <a:rPr lang="en-US" altLang="zh-CN" dirty="0" err="1"/>
              <a:t>EfficientDet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5EB919-302F-4895-93A6-28A0DE1BF479}"/>
              </a:ext>
            </a:extLst>
          </p:cNvPr>
          <p:cNvSpPr/>
          <p:nvPr/>
        </p:nvSpPr>
        <p:spPr>
          <a:xfrm>
            <a:off x="385763" y="6415385"/>
            <a:ext cx="986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Tan M, Pang R, Le Q V. EfficientDet: Scalable and Efficient Object Detection[J]. arXiv preprint arXiv:1911.09070, 2019.</a:t>
            </a:r>
            <a:endParaRPr lang="zh-CN" altLang="en-US" sz="1400" dirty="0">
              <a:latin typeface="Calibri Light" panose="020F03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D94CD7-BD9E-4AC0-9FD3-BF5262F5FF70}"/>
              </a:ext>
            </a:extLst>
          </p:cNvPr>
          <p:cNvSpPr/>
          <p:nvPr/>
        </p:nvSpPr>
        <p:spPr>
          <a:xfrm>
            <a:off x="-39971" y="964556"/>
            <a:ext cx="4488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Compound Scaling (</a:t>
            </a:r>
            <a:r>
              <a:rPr lang="zh-CN" altLang="en-US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复合尺度</a:t>
            </a:r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</a:t>
            </a:r>
            <a:endParaRPr lang="zh-CN" altLang="en-US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FDBD6-A948-42D6-89B9-7B79AC45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653206"/>
            <a:ext cx="5807141" cy="2958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657800-FD3A-4EAF-9949-43DDDC72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4681207"/>
            <a:ext cx="4362450" cy="448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41F0C7-D539-4610-8FE4-3C0B4F026616}"/>
              </a:ext>
            </a:extLst>
          </p:cNvPr>
          <p:cNvSpPr txBox="1"/>
          <p:nvPr/>
        </p:nvSpPr>
        <p:spPr>
          <a:xfrm>
            <a:off x="624662" y="5601056"/>
            <a:ext cx="71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EfficinetNet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backbone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BiFPN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Box/class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部分依然采用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EfficinetNet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方法网格搜索出相关参数</a:t>
            </a:r>
          </a:p>
        </p:txBody>
      </p:sp>
    </p:spTree>
    <p:extLst>
      <p:ext uri="{BB962C8B-B14F-4D97-AF65-F5344CB8AC3E}">
        <p14:creationId xmlns:p14="http://schemas.microsoft.com/office/powerpoint/2010/main" val="156354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9" y="168800"/>
            <a:ext cx="2656416" cy="63341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EfficientNet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D94CD7-BD9E-4AC0-9FD3-BF5262F5FF70}"/>
              </a:ext>
            </a:extLst>
          </p:cNvPr>
          <p:cNvSpPr/>
          <p:nvPr/>
        </p:nvSpPr>
        <p:spPr>
          <a:xfrm>
            <a:off x="-39971" y="964556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endParaRPr lang="zh-CN" altLang="en-US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DD0658-CBD8-4365-91CA-B82105CC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9" y="812123"/>
            <a:ext cx="7004949" cy="29434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8F8736-6091-4FB4-ABAC-330C3880B286}"/>
              </a:ext>
            </a:extLst>
          </p:cNvPr>
          <p:cNvSpPr/>
          <p:nvPr/>
        </p:nvSpPr>
        <p:spPr>
          <a:xfrm>
            <a:off x="5936206" y="5477946"/>
            <a:ext cx="5868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EfficientNet-B0</a:t>
            </a:r>
            <a:r>
              <a:rPr lang="zh-CN" altLang="en-US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是用</a:t>
            </a:r>
            <a:r>
              <a:rPr lang="en-US" altLang="zh-CN" dirty="0" err="1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MnasNet</a:t>
            </a:r>
            <a:r>
              <a:rPr lang="zh-CN" altLang="en-US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强化学习的方法搜出来的</a:t>
            </a:r>
            <a:endParaRPr lang="en-US" altLang="zh-CN" dirty="0">
              <a:solidFill>
                <a:srgbClr val="1A1A1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1A1A1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B1-B7</a:t>
            </a:r>
            <a:r>
              <a:rPr lang="zh-CN" altLang="en-US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的网络结构是网格搜索</a:t>
            </a:r>
            <a:r>
              <a:rPr lang="en-US" altLang="zh-CN" dirty="0" err="1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alpha,beta,gamma</a:t>
            </a:r>
            <a:r>
              <a:rPr lang="zh-CN" altLang="en-US" dirty="0">
                <a:solidFill>
                  <a:srgbClr val="1A1A1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调出来的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2BE688-C39D-4855-A572-2F718212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89" y="3322551"/>
            <a:ext cx="3135400" cy="1837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DAB03C-C221-4F99-AF23-B49E07FB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00" y="3914506"/>
            <a:ext cx="4518825" cy="27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F06B-B488-404D-AC0C-9FBD056F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9" y="168800"/>
            <a:ext cx="2656416" cy="63341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MnasNet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D94CD7-BD9E-4AC0-9FD3-BF5262F5FF70}"/>
              </a:ext>
            </a:extLst>
          </p:cNvPr>
          <p:cNvSpPr/>
          <p:nvPr/>
        </p:nvSpPr>
        <p:spPr>
          <a:xfrm>
            <a:off x="-39971" y="964556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endParaRPr lang="zh-CN" altLang="en-US" sz="2400" dirty="0"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05E768-4255-4139-8911-9FE4E3F9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3" y="2738438"/>
            <a:ext cx="4539109" cy="2286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A4BA3F-93F7-42A2-9821-2F2F8BC69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92" y="1497807"/>
            <a:ext cx="2952005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24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19758</TotalTime>
  <Words>502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Trebuchet MS</vt:lpstr>
      <vt:lpstr>Wingdings 3</vt:lpstr>
      <vt:lpstr>Facet</vt:lpstr>
      <vt:lpstr>文献汇报</vt:lpstr>
      <vt:lpstr>EfficientDet</vt:lpstr>
      <vt:lpstr>EfficientDet</vt:lpstr>
      <vt:lpstr>BiFPN</vt:lpstr>
      <vt:lpstr>BiFPN</vt:lpstr>
      <vt:lpstr>EfficientDet</vt:lpstr>
      <vt:lpstr>EfficientDet</vt:lpstr>
      <vt:lpstr>EfficientNet</vt:lpstr>
      <vt:lpstr>MnasNet</vt:lpstr>
      <vt:lpstr>EfficientDet</vt:lpstr>
      <vt:lpstr>FPN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638</cp:revision>
  <dcterms:created xsi:type="dcterms:W3CDTF">2017-12-23T03:55:49Z</dcterms:created>
  <dcterms:modified xsi:type="dcterms:W3CDTF">2019-12-12T04:46:45Z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