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97" r:id="rId2"/>
    <p:sldId id="298" r:id="rId3"/>
    <p:sldId id="299" r:id="rId4"/>
    <p:sldId id="300" r:id="rId5"/>
    <p:sldId id="301" r:id="rId6"/>
    <p:sldId id="302" r:id="rId7"/>
    <p:sldId id="304" r:id="rId8"/>
    <p:sldId id="305" r:id="rId9"/>
    <p:sldId id="303" r:id="rId10"/>
    <p:sldId id="308" r:id="rId11"/>
    <p:sldId id="306" r:id="rId12"/>
    <p:sldId id="307"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553" autoAdjust="0"/>
  </p:normalViewPr>
  <p:slideViewPr>
    <p:cSldViewPr snapToGrid="0">
      <p:cViewPr varScale="1">
        <p:scale>
          <a:sx n="56" d="100"/>
          <a:sy n="56" d="100"/>
        </p:scale>
        <p:origin x="1580" y="48"/>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5CF03-CFA1-4F9D-9E4F-D21BC8F0BA2A}" type="datetimeFigureOut">
              <a:rPr lang="zh-CN" altLang="en-US" smtClean="0"/>
              <a:t>2019/12/18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81BF7B-DA95-4AFD-897F-95B244A20B7F}" type="slidenum">
              <a:rPr lang="zh-CN" altLang="en-US" smtClean="0"/>
              <a:t>‹#›</a:t>
            </a:fld>
            <a:endParaRPr lang="zh-CN" altLang="en-US"/>
          </a:p>
        </p:txBody>
      </p:sp>
    </p:spTree>
    <p:extLst>
      <p:ext uri="{BB962C8B-B14F-4D97-AF65-F5344CB8AC3E}">
        <p14:creationId xmlns:p14="http://schemas.microsoft.com/office/powerpoint/2010/main" val="2963356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联合表示学习</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将单模态信号组合到一个公共空间</a:t>
            </a:r>
            <a:r>
              <a:rPr lang="zh-CN" altLang="en-US" sz="1200" kern="1200" dirty="0">
                <a:solidFill>
                  <a:schemeClr val="tx1"/>
                </a:solidFill>
                <a:effectLst/>
                <a:latin typeface="+mn-lt"/>
                <a:ea typeface="+mn-ea"/>
                <a:cs typeface="+mn-cs"/>
              </a:rPr>
              <a:t>。   级联再卷积</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协调表示学习</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发现模态特定表示并对其实施相似约束。</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计算各模态间</a:t>
            </a:r>
            <a:r>
              <a:rPr lang="zh-CN" altLang="zh-CN" sz="1200" kern="1200" dirty="0">
                <a:solidFill>
                  <a:schemeClr val="tx1"/>
                </a:solidFill>
                <a:effectLst/>
                <a:latin typeface="+mn-lt"/>
                <a:ea typeface="+mn-ea"/>
                <a:cs typeface="+mn-cs"/>
              </a:rPr>
              <a:t>余弦距离</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，本文方法，利用</a:t>
            </a:r>
            <a:r>
              <a:rPr lang="zh-CN" altLang="zh-CN" sz="1200" kern="1200" dirty="0">
                <a:solidFill>
                  <a:schemeClr val="tx1"/>
                </a:solidFill>
                <a:effectLst/>
                <a:latin typeface="+mn-lt"/>
                <a:ea typeface="+mn-ea"/>
                <a:cs typeface="+mn-cs"/>
              </a:rPr>
              <a:t>跨模态监控</a:t>
            </a:r>
            <a:r>
              <a:rPr lang="zh-CN" altLang="en-US" sz="1200" kern="1200" dirty="0">
                <a:solidFill>
                  <a:schemeClr val="tx1"/>
                </a:solidFill>
                <a:effectLst/>
                <a:latin typeface="+mn-lt"/>
                <a:ea typeface="+mn-ea"/>
                <a:cs typeface="+mn-cs"/>
              </a:rPr>
              <a:t>，对各模态统一特征</a:t>
            </a:r>
            <a:r>
              <a:rPr lang="zh-CN" altLang="zh-CN" sz="1200" kern="1200" dirty="0">
                <a:solidFill>
                  <a:schemeClr val="tx1"/>
                </a:solidFill>
                <a:effectLst/>
                <a:latin typeface="+mn-lt"/>
                <a:ea typeface="+mn-ea"/>
                <a:cs typeface="+mn-cs"/>
              </a:rPr>
              <a:t>施加了更强的约束。</a:t>
            </a:r>
            <a:endParaRPr lang="zh-CN" altLang="en-US" dirty="0"/>
          </a:p>
        </p:txBody>
      </p:sp>
      <p:sp>
        <p:nvSpPr>
          <p:cNvPr id="4" name="灯片编号占位符 3"/>
          <p:cNvSpPr>
            <a:spLocks noGrp="1"/>
          </p:cNvSpPr>
          <p:nvPr>
            <p:ph type="sldNum" sz="quarter" idx="5"/>
          </p:nvPr>
        </p:nvSpPr>
        <p:spPr/>
        <p:txBody>
          <a:bodyPr/>
          <a:lstStyle/>
          <a:p>
            <a:fld id="{9681BF7B-DA95-4AFD-897F-95B244A20B7F}" type="slidenum">
              <a:rPr lang="zh-CN" altLang="en-US" smtClean="0"/>
              <a:t>3</a:t>
            </a:fld>
            <a:endParaRPr lang="zh-CN" altLang="en-US"/>
          </a:p>
        </p:txBody>
      </p:sp>
    </p:spTree>
    <p:extLst>
      <p:ext uri="{BB962C8B-B14F-4D97-AF65-F5344CB8AC3E}">
        <p14:creationId xmlns:p14="http://schemas.microsoft.com/office/powerpoint/2010/main" val="1135903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针对人脸动作单元识别的二值分类问题，将可见域图像表示在潜在空间中，用橙色和蓝色点表示对应类别的成员。该方法利用热域图像挖掘出有利于重新定义潜空间的关联。橙色和蓝色箭头指示对应的类特征被重新映射到决策边界的适当区域。</a:t>
            </a:r>
            <a:endParaRPr lang="zh-CN" altLang="en-US" dirty="0"/>
          </a:p>
        </p:txBody>
      </p:sp>
      <p:sp>
        <p:nvSpPr>
          <p:cNvPr id="4" name="灯片编号占位符 3"/>
          <p:cNvSpPr>
            <a:spLocks noGrp="1"/>
          </p:cNvSpPr>
          <p:nvPr>
            <p:ph type="sldNum" sz="quarter" idx="5"/>
          </p:nvPr>
        </p:nvSpPr>
        <p:spPr/>
        <p:txBody>
          <a:bodyPr/>
          <a:lstStyle/>
          <a:p>
            <a:fld id="{9681BF7B-DA95-4AFD-897F-95B244A20B7F}" type="slidenum">
              <a:rPr lang="zh-CN" altLang="en-US" smtClean="0"/>
              <a:t>4</a:t>
            </a:fld>
            <a:endParaRPr lang="zh-CN" altLang="en-US"/>
          </a:p>
        </p:txBody>
      </p:sp>
    </p:spTree>
    <p:extLst>
      <p:ext uri="{BB962C8B-B14F-4D97-AF65-F5344CB8AC3E}">
        <p14:creationId xmlns:p14="http://schemas.microsoft.com/office/powerpoint/2010/main" val="1675725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中所示的结构仅用在训练阶段。一旦训练结束，去除编码器ˆ</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之外的整个网络。编码器作为独立模块对任何给定可见光输入图像输出潜在表示</a:t>
            </a:r>
            <a:r>
              <a:rPr lang="en-US" altLang="zh-CN" sz="1200" kern="1200" dirty="0" err="1">
                <a:solidFill>
                  <a:schemeClr val="tx1"/>
                </a:solidFill>
                <a:effectLst/>
                <a:latin typeface="+mn-lt"/>
                <a:ea typeface="+mn-ea"/>
                <a:cs typeface="+mn-cs"/>
              </a:rPr>
              <a:t>fk</a:t>
            </a:r>
            <a:r>
              <a:rPr lang="zh-CN" altLang="en-US" sz="1200" kern="1200" dirty="0">
                <a:solidFill>
                  <a:schemeClr val="tx1"/>
                </a:solidFill>
                <a:effectLst/>
                <a:latin typeface="+mn-lt"/>
                <a:ea typeface="+mn-ea"/>
                <a:cs typeface="+mn-cs"/>
              </a:rPr>
              <a:t>，尽管缺少热图像，其仍然包含热模态的特征表示。</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当一个网络在可见光谱上训练时，另一个网络在相同任务的热光谱上类似地训练。通过在共享子空间中建模它们的相关性</a:t>
            </a:r>
            <a:endParaRPr lang="zh-CN" altLang="en-US" dirty="0"/>
          </a:p>
        </p:txBody>
      </p:sp>
      <p:sp>
        <p:nvSpPr>
          <p:cNvPr id="4" name="灯片编号占位符 3"/>
          <p:cNvSpPr>
            <a:spLocks noGrp="1"/>
          </p:cNvSpPr>
          <p:nvPr>
            <p:ph type="sldNum" sz="quarter" idx="5"/>
          </p:nvPr>
        </p:nvSpPr>
        <p:spPr/>
        <p:txBody>
          <a:bodyPr/>
          <a:lstStyle/>
          <a:p>
            <a:fld id="{9681BF7B-DA95-4AFD-897F-95B244A20B7F}" type="slidenum">
              <a:rPr lang="zh-CN" altLang="en-US" smtClean="0"/>
              <a:t>6</a:t>
            </a:fld>
            <a:endParaRPr lang="zh-CN" altLang="en-US"/>
          </a:p>
        </p:txBody>
      </p:sp>
    </p:spTree>
    <p:extLst>
      <p:ext uri="{BB962C8B-B14F-4D97-AF65-F5344CB8AC3E}">
        <p14:creationId xmlns:p14="http://schemas.microsoft.com/office/powerpoint/2010/main" val="4254324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DenseNet-121</a:t>
            </a:r>
            <a:endParaRPr lang="zh-CN" altLang="en-US" dirty="0"/>
          </a:p>
        </p:txBody>
      </p:sp>
      <p:sp>
        <p:nvSpPr>
          <p:cNvPr id="4" name="灯片编号占位符 3"/>
          <p:cNvSpPr>
            <a:spLocks noGrp="1"/>
          </p:cNvSpPr>
          <p:nvPr>
            <p:ph type="sldNum" sz="quarter" idx="5"/>
          </p:nvPr>
        </p:nvSpPr>
        <p:spPr/>
        <p:txBody>
          <a:bodyPr/>
          <a:lstStyle/>
          <a:p>
            <a:fld id="{9681BF7B-DA95-4AFD-897F-95B244A20B7F}" type="slidenum">
              <a:rPr lang="zh-CN" altLang="en-US" smtClean="0"/>
              <a:t>7</a:t>
            </a:fld>
            <a:endParaRPr lang="zh-CN" altLang="en-US"/>
          </a:p>
        </p:txBody>
      </p:sp>
    </p:spTree>
    <p:extLst>
      <p:ext uri="{BB962C8B-B14F-4D97-AF65-F5344CB8AC3E}">
        <p14:creationId xmlns:p14="http://schemas.microsoft.com/office/powerpoint/2010/main" val="308920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81BF7B-DA95-4AFD-897F-95B244A20B7F}" type="slidenum">
              <a:rPr lang="zh-CN" altLang="en-US" smtClean="0"/>
              <a:t>9</a:t>
            </a:fld>
            <a:endParaRPr lang="zh-CN" altLang="en-US"/>
          </a:p>
        </p:txBody>
      </p:sp>
    </p:spTree>
    <p:extLst>
      <p:ext uri="{BB962C8B-B14F-4D97-AF65-F5344CB8AC3E}">
        <p14:creationId xmlns:p14="http://schemas.microsoft.com/office/powerpoint/2010/main" val="2690686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如过，新的数据集</a:t>
            </a:r>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不包含热图像，如何从已有带热图像的数据集</a:t>
            </a:r>
            <a:r>
              <a:rPr lang="en-US" altLang="zh-CN" sz="1200" kern="1200" dirty="0">
                <a:solidFill>
                  <a:schemeClr val="tx1"/>
                </a:solidFill>
                <a:effectLst/>
                <a:latin typeface="+mn-lt"/>
                <a:ea typeface="+mn-ea"/>
                <a:cs typeface="+mn-cs"/>
              </a:rPr>
              <a:t>S</a:t>
            </a:r>
            <a:r>
              <a:rPr lang="zh-CN" altLang="en-US" sz="1200" kern="1200" dirty="0">
                <a:solidFill>
                  <a:schemeClr val="tx1"/>
                </a:solidFill>
                <a:effectLst/>
                <a:latin typeface="+mn-lt"/>
                <a:ea typeface="+mn-ea"/>
                <a:cs typeface="+mn-cs"/>
              </a:rPr>
              <a:t>适应到</a:t>
            </a:r>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。为了解决这个问题，引入了一个新的编码器</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解码器ˆ</a:t>
            </a:r>
            <a:r>
              <a:rPr lang="en-US" altLang="zh-CN" sz="1200" kern="1200" dirty="0" err="1">
                <a:solidFill>
                  <a:schemeClr val="tx1"/>
                </a:solidFill>
                <a:effectLst/>
                <a:latin typeface="+mn-lt"/>
                <a:ea typeface="+mn-ea"/>
                <a:cs typeface="+mn-cs"/>
              </a:rPr>
              <a:t>Kv</a:t>
            </a:r>
            <a:r>
              <a:rPr lang="zh-CN" altLang="en-US" sz="1200" kern="1200" dirty="0">
                <a:solidFill>
                  <a:schemeClr val="tx1"/>
                </a:solidFill>
                <a:effectLst/>
                <a:latin typeface="+mn-lt"/>
                <a:ea typeface="+mn-ea"/>
                <a:cs typeface="+mn-cs"/>
              </a:rPr>
              <a:t>，ˆ</a:t>
            </a:r>
            <a:r>
              <a:rPr lang="en-US" altLang="zh-CN" sz="1200" kern="1200" dirty="0">
                <a:solidFill>
                  <a:schemeClr val="tx1"/>
                </a:solidFill>
                <a:effectLst/>
                <a:latin typeface="+mn-lt"/>
                <a:ea typeface="+mn-ea"/>
                <a:cs typeface="+mn-cs"/>
              </a:rPr>
              <a:t>dv</a:t>
            </a:r>
            <a:r>
              <a:rPr lang="zh-CN" altLang="en-US" sz="1200" kern="1200" dirty="0">
                <a:solidFill>
                  <a:schemeClr val="tx1"/>
                </a:solidFill>
                <a:effectLst/>
                <a:latin typeface="+mn-lt"/>
                <a:ea typeface="+mn-ea"/>
                <a:cs typeface="+mn-cs"/>
              </a:rPr>
              <a:t>，将其单独训练再反向映射到</a:t>
            </a:r>
            <a:r>
              <a:rPr lang="en-US" altLang="zh-CN" sz="1200" kern="1200" dirty="0">
                <a:solidFill>
                  <a:schemeClr val="tx1"/>
                </a:solidFill>
                <a:effectLst/>
                <a:latin typeface="+mn-lt"/>
                <a:ea typeface="+mn-ea"/>
                <a:cs typeface="+mn-cs"/>
              </a:rPr>
              <a:t>ˆD</a:t>
            </a:r>
            <a:r>
              <a:rPr lang="zh-CN" altLang="en-US" sz="1200" kern="1200" dirty="0">
                <a:solidFill>
                  <a:schemeClr val="tx1"/>
                </a:solidFill>
                <a:effectLst/>
                <a:latin typeface="+mn-lt"/>
                <a:ea typeface="+mn-ea"/>
                <a:cs typeface="+mn-cs"/>
              </a:rPr>
              <a:t>。重建一种带有热信息的可见图像。</a:t>
            </a:r>
            <a:endParaRPr lang="zh-CN" altLang="en-US" dirty="0"/>
          </a:p>
        </p:txBody>
      </p:sp>
      <p:sp>
        <p:nvSpPr>
          <p:cNvPr id="4" name="灯片编号占位符 3"/>
          <p:cNvSpPr>
            <a:spLocks noGrp="1"/>
          </p:cNvSpPr>
          <p:nvPr>
            <p:ph type="sldNum" sz="quarter" idx="5"/>
          </p:nvPr>
        </p:nvSpPr>
        <p:spPr/>
        <p:txBody>
          <a:bodyPr/>
          <a:lstStyle/>
          <a:p>
            <a:fld id="{9681BF7B-DA95-4AFD-897F-95B244A20B7F}" type="slidenum">
              <a:rPr lang="zh-CN" altLang="en-US" smtClean="0"/>
              <a:t>10</a:t>
            </a:fld>
            <a:endParaRPr lang="zh-CN" altLang="en-US"/>
          </a:p>
        </p:txBody>
      </p:sp>
    </p:spTree>
    <p:extLst>
      <p:ext uri="{BB962C8B-B14F-4D97-AF65-F5344CB8AC3E}">
        <p14:creationId xmlns:p14="http://schemas.microsoft.com/office/powerpoint/2010/main" val="1461797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在合并嵌入以产生最终融合表示之前，每个模态被独立地投影到更高维度的嵌入。可见鉴别器是</a:t>
            </a:r>
            <a:r>
              <a:rPr lang="en-US" altLang="zh-CN" sz="1200" kern="1200" dirty="0" err="1">
                <a:solidFill>
                  <a:schemeClr val="tx1"/>
                </a:solidFill>
                <a:effectLst/>
                <a:latin typeface="+mn-lt"/>
                <a:ea typeface="+mn-ea"/>
                <a:cs typeface="+mn-cs"/>
              </a:rPr>
              <a:t>DenseNet</a:t>
            </a:r>
            <a:r>
              <a:rPr lang="zh-CN" altLang="en-US" sz="1200" kern="1200" dirty="0">
                <a:solidFill>
                  <a:schemeClr val="tx1"/>
                </a:solidFill>
                <a:effectLst/>
                <a:latin typeface="+mn-lt"/>
                <a:ea typeface="+mn-ea"/>
                <a:cs typeface="+mn-cs"/>
              </a:rPr>
              <a:t>模型，在第</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节中有详细描述。</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这种表示法的基本目的是只模拟模式之间的相关性。因此，为了在评估过程中利用潜在表示中编码的知识执行动作单元识别任务，我们采用了一种简单的特征融合方法，称为多模态分解双线性池（</a:t>
            </a:r>
            <a:r>
              <a:rPr lang="en-US" altLang="zh-CN" sz="1200" kern="1200" dirty="0">
                <a:solidFill>
                  <a:schemeClr val="tx1"/>
                </a:solidFill>
                <a:effectLst/>
                <a:latin typeface="+mn-lt"/>
                <a:ea typeface="+mn-ea"/>
                <a:cs typeface="+mn-cs"/>
              </a:rPr>
              <a:t>MFB</a:t>
            </a:r>
            <a:r>
              <a:rPr lang="zh-CN" altLang="en-US" sz="1200" kern="1200" dirty="0">
                <a:solidFill>
                  <a:schemeClr val="tx1"/>
                </a:solidFill>
                <a:effectLst/>
                <a:latin typeface="+mn-lt"/>
                <a:ea typeface="+mn-ea"/>
                <a:cs typeface="+mn-cs"/>
              </a:rPr>
              <a:t>），将潜在表示与可视域表示相结合用于分类任务。</a:t>
            </a:r>
            <a:endParaRPr lang="zh-CN" altLang="en-US" dirty="0"/>
          </a:p>
        </p:txBody>
      </p:sp>
      <p:sp>
        <p:nvSpPr>
          <p:cNvPr id="4" name="灯片编号占位符 3"/>
          <p:cNvSpPr>
            <a:spLocks noGrp="1"/>
          </p:cNvSpPr>
          <p:nvPr>
            <p:ph type="sldNum" sz="quarter" idx="5"/>
          </p:nvPr>
        </p:nvSpPr>
        <p:spPr/>
        <p:txBody>
          <a:bodyPr/>
          <a:lstStyle/>
          <a:p>
            <a:fld id="{9681BF7B-DA95-4AFD-897F-95B244A20B7F}" type="slidenum">
              <a:rPr lang="zh-CN" altLang="en-US" smtClean="0"/>
              <a:t>11</a:t>
            </a:fld>
            <a:endParaRPr lang="zh-CN" altLang="en-US"/>
          </a:p>
        </p:txBody>
      </p:sp>
    </p:spTree>
    <p:extLst>
      <p:ext uri="{BB962C8B-B14F-4D97-AF65-F5344CB8AC3E}">
        <p14:creationId xmlns:p14="http://schemas.microsoft.com/office/powerpoint/2010/main" val="2879824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如过，新的数据集</a:t>
            </a:r>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不包含热图像，如何从已有带热图像的数据集</a:t>
            </a:r>
            <a:r>
              <a:rPr lang="en-US" altLang="zh-CN" sz="1200" kern="1200" dirty="0">
                <a:solidFill>
                  <a:schemeClr val="tx1"/>
                </a:solidFill>
                <a:effectLst/>
                <a:latin typeface="+mn-lt"/>
                <a:ea typeface="+mn-ea"/>
                <a:cs typeface="+mn-cs"/>
              </a:rPr>
              <a:t>S</a:t>
            </a:r>
            <a:r>
              <a:rPr lang="zh-CN" altLang="en-US" sz="1200" kern="1200" dirty="0">
                <a:solidFill>
                  <a:schemeClr val="tx1"/>
                </a:solidFill>
                <a:effectLst/>
                <a:latin typeface="+mn-lt"/>
                <a:ea typeface="+mn-ea"/>
                <a:cs typeface="+mn-cs"/>
              </a:rPr>
              <a:t>适应到</a:t>
            </a:r>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。为了解决这个问题，引入了一个新的编码器</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解码器ˆ</a:t>
            </a:r>
            <a:r>
              <a:rPr lang="en-US" altLang="zh-CN" sz="1200" kern="1200" dirty="0" err="1">
                <a:solidFill>
                  <a:schemeClr val="tx1"/>
                </a:solidFill>
                <a:effectLst/>
                <a:latin typeface="+mn-lt"/>
                <a:ea typeface="+mn-ea"/>
                <a:cs typeface="+mn-cs"/>
              </a:rPr>
              <a:t>Kv</a:t>
            </a:r>
            <a:r>
              <a:rPr lang="zh-CN" altLang="en-US" sz="1200" kern="1200" dirty="0">
                <a:solidFill>
                  <a:schemeClr val="tx1"/>
                </a:solidFill>
                <a:effectLst/>
                <a:latin typeface="+mn-lt"/>
                <a:ea typeface="+mn-ea"/>
                <a:cs typeface="+mn-cs"/>
              </a:rPr>
              <a:t>，ˆ</a:t>
            </a:r>
            <a:r>
              <a:rPr lang="en-US" altLang="zh-CN" sz="1200" kern="1200" dirty="0">
                <a:solidFill>
                  <a:schemeClr val="tx1"/>
                </a:solidFill>
                <a:effectLst/>
                <a:latin typeface="+mn-lt"/>
                <a:ea typeface="+mn-ea"/>
                <a:cs typeface="+mn-cs"/>
              </a:rPr>
              <a:t>dv</a:t>
            </a:r>
            <a:r>
              <a:rPr lang="zh-CN" altLang="en-US" sz="1200" kern="1200" dirty="0">
                <a:solidFill>
                  <a:schemeClr val="tx1"/>
                </a:solidFill>
                <a:effectLst/>
                <a:latin typeface="+mn-lt"/>
                <a:ea typeface="+mn-ea"/>
                <a:cs typeface="+mn-cs"/>
              </a:rPr>
              <a:t>，将其单独训练再反向映射到</a:t>
            </a:r>
            <a:r>
              <a:rPr lang="en-US" altLang="zh-CN" sz="1200" kern="1200" dirty="0">
                <a:solidFill>
                  <a:schemeClr val="tx1"/>
                </a:solidFill>
                <a:effectLst/>
                <a:latin typeface="+mn-lt"/>
                <a:ea typeface="+mn-ea"/>
                <a:cs typeface="+mn-cs"/>
              </a:rPr>
              <a:t>ˆD</a:t>
            </a:r>
            <a:r>
              <a:rPr lang="zh-CN" altLang="en-US" sz="1200" kern="1200" dirty="0">
                <a:solidFill>
                  <a:schemeClr val="tx1"/>
                </a:solidFill>
                <a:effectLst/>
                <a:latin typeface="+mn-lt"/>
                <a:ea typeface="+mn-ea"/>
                <a:cs typeface="+mn-cs"/>
              </a:rPr>
              <a:t>。重建一种带有热信息的可见图像。</a:t>
            </a:r>
            <a:endParaRPr lang="zh-CN" altLang="en-US" dirty="0"/>
          </a:p>
        </p:txBody>
      </p:sp>
      <p:sp>
        <p:nvSpPr>
          <p:cNvPr id="4" name="灯片编号占位符 3"/>
          <p:cNvSpPr>
            <a:spLocks noGrp="1"/>
          </p:cNvSpPr>
          <p:nvPr>
            <p:ph type="sldNum" sz="quarter" idx="5"/>
          </p:nvPr>
        </p:nvSpPr>
        <p:spPr/>
        <p:txBody>
          <a:bodyPr/>
          <a:lstStyle/>
          <a:p>
            <a:fld id="{9681BF7B-DA95-4AFD-897F-95B244A20B7F}" type="slidenum">
              <a:rPr lang="zh-CN" altLang="en-US" smtClean="0"/>
              <a:t>12</a:t>
            </a:fld>
            <a:endParaRPr lang="zh-CN" altLang="en-US"/>
          </a:p>
        </p:txBody>
      </p:sp>
    </p:spTree>
    <p:extLst>
      <p:ext uri="{BB962C8B-B14F-4D97-AF65-F5344CB8AC3E}">
        <p14:creationId xmlns:p14="http://schemas.microsoft.com/office/powerpoint/2010/main" val="1988984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cxnSp>
        <p:nvCxnSpPr>
          <p:cNvPr id="3" name="直接连接符 2"/>
          <p:cNvCxnSpPr/>
          <p:nvPr userDrawn="1"/>
        </p:nvCxnSpPr>
        <p:spPr>
          <a:xfrm>
            <a:off x="0" y="1174279"/>
            <a:ext cx="5940152" cy="0"/>
          </a:xfrm>
          <a:prstGeom prst="line">
            <a:avLst/>
          </a:prstGeom>
          <a:ln w="15875">
            <a:gradFill>
              <a:gsLst>
                <a:gs pos="1300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占位符 7"/>
          <p:cNvSpPr>
            <a:spLocks noGrp="1"/>
          </p:cNvSpPr>
          <p:nvPr>
            <p:ph type="body" sz="quarter" idx="10"/>
          </p:nvPr>
        </p:nvSpPr>
        <p:spPr>
          <a:xfrm>
            <a:off x="365500" y="296900"/>
            <a:ext cx="7344618" cy="649287"/>
          </a:xfrm>
        </p:spPr>
        <p:txBody>
          <a:bodyPr>
            <a:noAutofit/>
          </a:bodyPr>
          <a:lstStyle>
            <a:lvl1pPr marL="0" indent="0">
              <a:buNone/>
              <a:defRPr sz="4400" b="1">
                <a:solidFill>
                  <a:schemeClr val="accent2"/>
                </a:solidFill>
                <a:latin typeface="+mj-ea"/>
                <a:ea typeface="+mj-ea"/>
              </a:defRPr>
            </a:lvl1pPr>
          </a:lstStyle>
          <a:p>
            <a:pPr lvl="0"/>
            <a:r>
              <a:rPr lang="zh-CN" altLang="en-US" dirty="0"/>
              <a:t>单击此处编辑母版文本样式</a:t>
            </a:r>
          </a:p>
        </p:txBody>
      </p:sp>
    </p:spTree>
    <p:extLst>
      <p:ext uri="{BB962C8B-B14F-4D97-AF65-F5344CB8AC3E}">
        <p14:creationId xmlns:p14="http://schemas.microsoft.com/office/powerpoint/2010/main" val="3710718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4773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86944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0778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22432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2019/12/18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397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2019/12/18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95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2019/12/18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5739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2019/12/18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4115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2019/12/18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3606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2019/12/18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1602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2019/12/18</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9008267"/>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293224" y="4371242"/>
            <a:ext cx="2283363" cy="707886"/>
          </a:xfrm>
          <a:prstGeom prst="rect">
            <a:avLst/>
          </a:prstGeom>
          <a:noFill/>
        </p:spPr>
        <p:txBody>
          <a:bodyPr wrap="square" rtlCol="0">
            <a:spAutoFit/>
          </a:bodyPr>
          <a:lstStyle/>
          <a:p>
            <a:pPr algn="ctr"/>
            <a:r>
              <a:rPr lang="zh-CN" altLang="en-US" sz="2000" dirty="0">
                <a:solidFill>
                  <a:prstClr val="black">
                    <a:lumMod val="65000"/>
                    <a:lumOff val="35000"/>
                  </a:prstClr>
                </a:solidFill>
              </a:rPr>
              <a:t>康萌萌</a:t>
            </a:r>
            <a:endParaRPr lang="en-US" altLang="zh-CN" sz="2000" dirty="0">
              <a:solidFill>
                <a:prstClr val="black">
                  <a:lumMod val="65000"/>
                  <a:lumOff val="35000"/>
                </a:prstClr>
              </a:solidFill>
            </a:endParaRPr>
          </a:p>
          <a:p>
            <a:pPr algn="ctr"/>
            <a:r>
              <a:rPr lang="en-US" altLang="zh-CN" sz="2000" dirty="0">
                <a:solidFill>
                  <a:prstClr val="black">
                    <a:lumMod val="65000"/>
                    <a:lumOff val="35000"/>
                  </a:prstClr>
                </a:solidFill>
              </a:rPr>
              <a:t>2019.12.19</a:t>
            </a:r>
          </a:p>
        </p:txBody>
      </p:sp>
      <p:sp>
        <p:nvSpPr>
          <p:cNvPr id="8" name="文本框 7"/>
          <p:cNvSpPr txBox="1"/>
          <p:nvPr/>
        </p:nvSpPr>
        <p:spPr>
          <a:xfrm>
            <a:off x="461162" y="2832269"/>
            <a:ext cx="8356149" cy="923330"/>
          </a:xfrm>
          <a:prstGeom prst="rect">
            <a:avLst/>
          </a:prstGeom>
          <a:noFill/>
        </p:spPr>
        <p:txBody>
          <a:bodyPr wrap="square" rtlCol="0">
            <a:spAutoFit/>
          </a:bodyPr>
          <a:lstStyle/>
          <a:p>
            <a:pPr algn="ctr"/>
            <a:r>
              <a:rPr lang="zh-CN" altLang="en-US" sz="5400" b="1" dirty="0">
                <a:solidFill>
                  <a:schemeClr val="accent2"/>
                </a:solidFill>
              </a:rPr>
              <a:t>文献汇报</a:t>
            </a:r>
          </a:p>
        </p:txBody>
      </p:sp>
      <p:cxnSp>
        <p:nvCxnSpPr>
          <p:cNvPr id="4" name="直接连接符 3"/>
          <p:cNvCxnSpPr/>
          <p:nvPr/>
        </p:nvCxnSpPr>
        <p:spPr>
          <a:xfrm>
            <a:off x="397147" y="3576763"/>
            <a:ext cx="1706950" cy="226519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rot="19372238">
            <a:off x="1571896" y="-115346"/>
            <a:ext cx="6946439" cy="6946439"/>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矩形 4"/>
          <p:cNvSpPr/>
          <p:nvPr/>
        </p:nvSpPr>
        <p:spPr>
          <a:xfrm rot="19380000">
            <a:off x="885831" y="1225703"/>
            <a:ext cx="2088232" cy="2160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6" name="直接连接符 15"/>
          <p:cNvCxnSpPr/>
          <p:nvPr/>
        </p:nvCxnSpPr>
        <p:spPr>
          <a:xfrm>
            <a:off x="7607845" y="480282"/>
            <a:ext cx="968742" cy="128556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62822" y="4848906"/>
            <a:ext cx="438448" cy="581839"/>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1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a:extLst>
              <a:ext uri="{FF2B5EF4-FFF2-40B4-BE49-F238E27FC236}">
                <a16:creationId xmlns:a16="http://schemas.microsoft.com/office/drawing/2014/main" id="{834C8DB3-027B-4277-AE27-083A108FDAFF}"/>
              </a:ext>
            </a:extLst>
          </p:cNvPr>
          <p:cNvCxnSpPr/>
          <p:nvPr/>
        </p:nvCxnSpPr>
        <p:spPr>
          <a:xfrm>
            <a:off x="0" y="647272"/>
            <a:ext cx="9144000" cy="0"/>
          </a:xfrm>
          <a:prstGeom prst="line">
            <a:avLst/>
          </a:prstGeom>
          <a:ln w="6350"/>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DBE13AD3-807C-41C8-84D1-8E55181BCB40}"/>
              </a:ext>
            </a:extLst>
          </p:cNvPr>
          <p:cNvPicPr>
            <a:picLocks noChangeAspect="1"/>
          </p:cNvPicPr>
          <p:nvPr/>
        </p:nvPicPr>
        <p:blipFill>
          <a:blip r:embed="rId3"/>
          <a:stretch>
            <a:fillRect/>
          </a:stretch>
        </p:blipFill>
        <p:spPr>
          <a:xfrm>
            <a:off x="519112" y="859155"/>
            <a:ext cx="8105775" cy="5734050"/>
          </a:xfrm>
          <a:prstGeom prst="rect">
            <a:avLst/>
          </a:prstGeom>
        </p:spPr>
      </p:pic>
    </p:spTree>
    <p:extLst>
      <p:ext uri="{BB962C8B-B14F-4D97-AF65-F5344CB8AC3E}">
        <p14:creationId xmlns:p14="http://schemas.microsoft.com/office/powerpoint/2010/main" val="2343140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a:extLst>
              <a:ext uri="{FF2B5EF4-FFF2-40B4-BE49-F238E27FC236}">
                <a16:creationId xmlns:a16="http://schemas.microsoft.com/office/drawing/2014/main" id="{834C8DB3-027B-4277-AE27-083A108FDAFF}"/>
              </a:ext>
            </a:extLst>
          </p:cNvPr>
          <p:cNvCxnSpPr/>
          <p:nvPr/>
        </p:nvCxnSpPr>
        <p:spPr>
          <a:xfrm>
            <a:off x="0" y="647272"/>
            <a:ext cx="9144000" cy="0"/>
          </a:xfrm>
          <a:prstGeom prst="line">
            <a:avLst/>
          </a:prstGeom>
          <a:ln w="6350"/>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917FEC1C-7C75-4937-BA32-9D8201E09362}"/>
              </a:ext>
            </a:extLst>
          </p:cNvPr>
          <p:cNvSpPr/>
          <p:nvPr/>
        </p:nvSpPr>
        <p:spPr>
          <a:xfrm>
            <a:off x="107114" y="79666"/>
            <a:ext cx="2031325" cy="461665"/>
          </a:xfrm>
          <a:prstGeom prst="rect">
            <a:avLst/>
          </a:prstGeom>
        </p:spPr>
        <p:txBody>
          <a:bodyPr wrap="none">
            <a:spAutoFit/>
          </a:bodyPr>
          <a:lstStyle/>
          <a:p>
            <a:r>
              <a:rPr lang="zh-CN" altLang="en-US" sz="2400" dirty="0">
                <a:latin typeface="Times New Roman" panose="02020603050405020304" pitchFamily="18" charset="0"/>
                <a:cs typeface="Times New Roman" panose="02020603050405020304" pitchFamily="18" charset="0"/>
              </a:rPr>
              <a:t>潜在表示融合</a:t>
            </a:r>
            <a:endParaRPr lang="zh-CN" altLang="en-US" sz="20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569E438C-14E6-4DE9-AA7B-E1C358B3C80E}"/>
              </a:ext>
            </a:extLst>
          </p:cNvPr>
          <p:cNvPicPr>
            <a:picLocks noChangeAspect="1"/>
          </p:cNvPicPr>
          <p:nvPr/>
        </p:nvPicPr>
        <p:blipFill>
          <a:blip r:embed="rId3"/>
          <a:stretch>
            <a:fillRect/>
          </a:stretch>
        </p:blipFill>
        <p:spPr>
          <a:xfrm>
            <a:off x="214312" y="581025"/>
            <a:ext cx="8715375" cy="5695950"/>
          </a:xfrm>
          <a:prstGeom prst="rect">
            <a:avLst/>
          </a:prstGeom>
        </p:spPr>
      </p:pic>
    </p:spTree>
    <p:extLst>
      <p:ext uri="{BB962C8B-B14F-4D97-AF65-F5344CB8AC3E}">
        <p14:creationId xmlns:p14="http://schemas.microsoft.com/office/powerpoint/2010/main" val="622287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a:extLst>
              <a:ext uri="{FF2B5EF4-FFF2-40B4-BE49-F238E27FC236}">
                <a16:creationId xmlns:a16="http://schemas.microsoft.com/office/drawing/2014/main" id="{834C8DB3-027B-4277-AE27-083A108FDAFF}"/>
              </a:ext>
            </a:extLst>
          </p:cNvPr>
          <p:cNvCxnSpPr/>
          <p:nvPr/>
        </p:nvCxnSpPr>
        <p:spPr>
          <a:xfrm>
            <a:off x="0" y="647272"/>
            <a:ext cx="9144000" cy="0"/>
          </a:xfrm>
          <a:prstGeom prst="line">
            <a:avLst/>
          </a:prstGeom>
          <a:ln w="6350"/>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DBE13AD3-807C-41C8-84D1-8E55181BCB40}"/>
              </a:ext>
            </a:extLst>
          </p:cNvPr>
          <p:cNvPicPr>
            <a:picLocks noChangeAspect="1"/>
          </p:cNvPicPr>
          <p:nvPr/>
        </p:nvPicPr>
        <p:blipFill>
          <a:blip r:embed="rId3"/>
          <a:stretch>
            <a:fillRect/>
          </a:stretch>
        </p:blipFill>
        <p:spPr>
          <a:xfrm>
            <a:off x="519112" y="859155"/>
            <a:ext cx="8105775" cy="5734050"/>
          </a:xfrm>
          <a:prstGeom prst="rect">
            <a:avLst/>
          </a:prstGeom>
        </p:spPr>
      </p:pic>
      <p:sp>
        <p:nvSpPr>
          <p:cNvPr id="4" name="矩形 3">
            <a:extLst>
              <a:ext uri="{FF2B5EF4-FFF2-40B4-BE49-F238E27FC236}">
                <a16:creationId xmlns:a16="http://schemas.microsoft.com/office/drawing/2014/main" id="{917FEC1C-7C75-4937-BA32-9D8201E09362}"/>
              </a:ext>
            </a:extLst>
          </p:cNvPr>
          <p:cNvSpPr/>
          <p:nvPr/>
        </p:nvSpPr>
        <p:spPr>
          <a:xfrm>
            <a:off x="107114" y="79666"/>
            <a:ext cx="2646878" cy="461665"/>
          </a:xfrm>
          <a:prstGeom prst="rect">
            <a:avLst/>
          </a:prstGeom>
        </p:spPr>
        <p:txBody>
          <a:bodyPr wrap="none">
            <a:spAutoFit/>
          </a:bodyPr>
          <a:lstStyle/>
          <a:p>
            <a:r>
              <a:rPr lang="zh-CN" altLang="en-US" sz="2400" dirty="0">
                <a:latin typeface="Times New Roman" panose="02020603050405020304" pitchFamily="18" charset="0"/>
                <a:cs typeface="Times New Roman" panose="02020603050405020304" pitchFamily="18" charset="0"/>
              </a:rPr>
              <a:t>迁移学习训练结构</a:t>
            </a:r>
            <a:endParaRPr lang="zh-CN" altLang="en-US" sz="20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8F226ECB-4B9C-49B6-AAB4-81ABEA5987DC}"/>
              </a:ext>
            </a:extLst>
          </p:cNvPr>
          <p:cNvPicPr>
            <a:picLocks noChangeAspect="1"/>
          </p:cNvPicPr>
          <p:nvPr/>
        </p:nvPicPr>
        <p:blipFill>
          <a:blip r:embed="rId4"/>
          <a:stretch>
            <a:fillRect/>
          </a:stretch>
        </p:blipFill>
        <p:spPr>
          <a:xfrm>
            <a:off x="561975" y="919162"/>
            <a:ext cx="8020050" cy="5019675"/>
          </a:xfrm>
          <a:prstGeom prst="rect">
            <a:avLst/>
          </a:prstGeom>
        </p:spPr>
      </p:pic>
    </p:spTree>
    <p:extLst>
      <p:ext uri="{BB962C8B-B14F-4D97-AF65-F5344CB8AC3E}">
        <p14:creationId xmlns:p14="http://schemas.microsoft.com/office/powerpoint/2010/main" val="3172221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a:extLst>
              <a:ext uri="{FF2B5EF4-FFF2-40B4-BE49-F238E27FC236}">
                <a16:creationId xmlns:a16="http://schemas.microsoft.com/office/drawing/2014/main" id="{834C8DB3-027B-4277-AE27-083A108FDAFF}"/>
              </a:ext>
            </a:extLst>
          </p:cNvPr>
          <p:cNvCxnSpPr/>
          <p:nvPr/>
        </p:nvCxnSpPr>
        <p:spPr>
          <a:xfrm>
            <a:off x="0" y="647272"/>
            <a:ext cx="9144000" cy="0"/>
          </a:xfrm>
          <a:prstGeom prst="line">
            <a:avLst/>
          </a:prstGeom>
          <a:ln w="6350"/>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43FDA762-AAC3-4595-818F-3A56C300A7DB}"/>
              </a:ext>
            </a:extLst>
          </p:cNvPr>
          <p:cNvSpPr/>
          <p:nvPr/>
        </p:nvSpPr>
        <p:spPr>
          <a:xfrm>
            <a:off x="5171525" y="188296"/>
            <a:ext cx="3689087" cy="369332"/>
          </a:xfrm>
          <a:prstGeom prst="rect">
            <a:avLst/>
          </a:prstGeom>
        </p:spPr>
        <p:txBody>
          <a:bodyPr wrap="none">
            <a:spAutoFit/>
          </a:bodyPr>
          <a:lstStyle/>
          <a:p>
            <a:r>
              <a:rPr lang="zh-CN" altLang="en-US" dirty="0"/>
              <a:t>Pattern Recognition</a:t>
            </a:r>
            <a:r>
              <a:rPr lang="en-US" altLang="zh-CN" dirty="0"/>
              <a:t>, 2019.11.21</a:t>
            </a:r>
            <a:endParaRPr lang="zh-CN" altLang="en-US" dirty="0"/>
          </a:p>
        </p:txBody>
      </p:sp>
      <p:pic>
        <p:nvPicPr>
          <p:cNvPr id="10" name="图片 9">
            <a:extLst>
              <a:ext uri="{FF2B5EF4-FFF2-40B4-BE49-F238E27FC236}">
                <a16:creationId xmlns:a16="http://schemas.microsoft.com/office/drawing/2014/main" id="{1D09D9CB-D413-4FCE-84C6-CCA5EDC7C055}"/>
              </a:ext>
            </a:extLst>
          </p:cNvPr>
          <p:cNvPicPr>
            <a:picLocks noChangeAspect="1"/>
          </p:cNvPicPr>
          <p:nvPr/>
        </p:nvPicPr>
        <p:blipFill>
          <a:blip r:embed="rId2"/>
          <a:stretch>
            <a:fillRect/>
          </a:stretch>
        </p:blipFill>
        <p:spPr>
          <a:xfrm>
            <a:off x="0" y="863917"/>
            <a:ext cx="9144000" cy="3035660"/>
          </a:xfrm>
          <a:prstGeom prst="rect">
            <a:avLst/>
          </a:prstGeom>
        </p:spPr>
      </p:pic>
      <p:sp>
        <p:nvSpPr>
          <p:cNvPr id="11" name="矩形 10">
            <a:extLst>
              <a:ext uri="{FF2B5EF4-FFF2-40B4-BE49-F238E27FC236}">
                <a16:creationId xmlns:a16="http://schemas.microsoft.com/office/drawing/2014/main" id="{7877EF08-038F-40A0-975A-FDB97E0E7670}"/>
              </a:ext>
            </a:extLst>
          </p:cNvPr>
          <p:cNvSpPr/>
          <p:nvPr/>
        </p:nvSpPr>
        <p:spPr>
          <a:xfrm>
            <a:off x="6122305" y="3530245"/>
            <a:ext cx="2954655" cy="369332"/>
          </a:xfrm>
          <a:prstGeom prst="rect">
            <a:avLst/>
          </a:prstGeom>
        </p:spPr>
        <p:txBody>
          <a:bodyPr wrap="none">
            <a:spAutoFit/>
          </a:bodyPr>
          <a:lstStyle/>
          <a:p>
            <a:r>
              <a:rPr lang="zh-CN" altLang="en-US" dirty="0">
                <a:solidFill>
                  <a:srgbClr val="333333"/>
                </a:solidFill>
                <a:latin typeface="arial" panose="020B0604020202020204" pitchFamily="34" charset="0"/>
              </a:rPr>
              <a:t>布法罗大学</a:t>
            </a:r>
            <a:r>
              <a:rPr lang="en-US" altLang="zh-CN" dirty="0">
                <a:solidFill>
                  <a:srgbClr val="333333"/>
                </a:solidFill>
                <a:latin typeface="arial" panose="020B0604020202020204" pitchFamily="34" charset="0"/>
              </a:rPr>
              <a:t>——</a:t>
            </a:r>
            <a:r>
              <a:rPr lang="zh-CN" altLang="en-US" dirty="0"/>
              <a:t>常青藤名校</a:t>
            </a:r>
          </a:p>
        </p:txBody>
      </p:sp>
      <p:pic>
        <p:nvPicPr>
          <p:cNvPr id="12" name="图片 11">
            <a:extLst>
              <a:ext uri="{FF2B5EF4-FFF2-40B4-BE49-F238E27FC236}">
                <a16:creationId xmlns:a16="http://schemas.microsoft.com/office/drawing/2014/main" id="{A2E94FED-BDE8-4C5D-89D3-3D01DBB7947B}"/>
              </a:ext>
            </a:extLst>
          </p:cNvPr>
          <p:cNvPicPr>
            <a:picLocks noChangeAspect="1"/>
          </p:cNvPicPr>
          <p:nvPr/>
        </p:nvPicPr>
        <p:blipFill>
          <a:blip r:embed="rId3"/>
          <a:stretch>
            <a:fillRect/>
          </a:stretch>
        </p:blipFill>
        <p:spPr>
          <a:xfrm>
            <a:off x="875750" y="3861092"/>
            <a:ext cx="2009775" cy="1914525"/>
          </a:xfrm>
          <a:prstGeom prst="rect">
            <a:avLst/>
          </a:prstGeom>
        </p:spPr>
      </p:pic>
      <p:sp>
        <p:nvSpPr>
          <p:cNvPr id="13" name="矩形 12">
            <a:extLst>
              <a:ext uri="{FF2B5EF4-FFF2-40B4-BE49-F238E27FC236}">
                <a16:creationId xmlns:a16="http://schemas.microsoft.com/office/drawing/2014/main" id="{11197F6E-5DF1-4E86-9D45-7A4D7861D088}"/>
              </a:ext>
            </a:extLst>
          </p:cNvPr>
          <p:cNvSpPr/>
          <p:nvPr/>
        </p:nvSpPr>
        <p:spPr>
          <a:xfrm>
            <a:off x="718368" y="5732258"/>
            <a:ext cx="2395207" cy="369332"/>
          </a:xfrm>
          <a:prstGeom prst="rect">
            <a:avLst/>
          </a:prstGeom>
        </p:spPr>
        <p:txBody>
          <a:bodyPr wrap="none">
            <a:spAutoFit/>
          </a:bodyPr>
          <a:lstStyle/>
          <a:p>
            <a:pPr fontAlgn="base"/>
            <a:r>
              <a:rPr lang="en-US" altLang="zh-CN" dirty="0" err="1">
                <a:latin typeface="Microsoft YaHei" panose="020B0503020204020204" pitchFamily="34" charset="-122"/>
                <a:ea typeface="Microsoft YaHei" panose="020B0503020204020204" pitchFamily="34" charset="-122"/>
              </a:rPr>
              <a:t>Deen</a:t>
            </a:r>
            <a:r>
              <a:rPr lang="en-US" altLang="zh-CN" dirty="0">
                <a:latin typeface="Microsoft YaHei" panose="020B0503020204020204" pitchFamily="34" charset="-122"/>
                <a:ea typeface="Microsoft YaHei" panose="020B0503020204020204" pitchFamily="34" charset="-122"/>
              </a:rPr>
              <a:t> </a:t>
            </a:r>
            <a:r>
              <a:rPr lang="en-US" altLang="zh-CN" dirty="0" err="1">
                <a:latin typeface="Microsoft YaHei" panose="020B0503020204020204" pitchFamily="34" charset="-122"/>
                <a:ea typeface="Microsoft YaHei" panose="020B0503020204020204" pitchFamily="34" charset="-122"/>
              </a:rPr>
              <a:t>Dayal</a:t>
            </a:r>
            <a:r>
              <a:rPr lang="en-US" altLang="zh-CN" dirty="0">
                <a:latin typeface="Microsoft YaHei" panose="020B0503020204020204" pitchFamily="34" charset="-122"/>
                <a:ea typeface="Microsoft YaHei" panose="020B0503020204020204" pitchFamily="34" charset="-122"/>
              </a:rPr>
              <a:t> Mohan</a:t>
            </a:r>
            <a:endParaRPr lang="en-US" altLang="zh-CN" i="0" dirty="0">
              <a:effectLst/>
              <a:latin typeface="Microsoft YaHei" panose="020B0503020204020204" pitchFamily="34" charset="-122"/>
              <a:ea typeface="Microsoft YaHei" panose="020B0503020204020204" pitchFamily="34" charset="-122"/>
            </a:endParaRPr>
          </a:p>
        </p:txBody>
      </p:sp>
      <p:sp>
        <p:nvSpPr>
          <p:cNvPr id="15" name="矩形 14">
            <a:extLst>
              <a:ext uri="{FF2B5EF4-FFF2-40B4-BE49-F238E27FC236}">
                <a16:creationId xmlns:a16="http://schemas.microsoft.com/office/drawing/2014/main" id="{31F22085-11E1-4D51-ABED-5C5C63CBEE9F}"/>
              </a:ext>
            </a:extLst>
          </p:cNvPr>
          <p:cNvSpPr/>
          <p:nvPr/>
        </p:nvSpPr>
        <p:spPr>
          <a:xfrm>
            <a:off x="266700" y="6101590"/>
            <a:ext cx="4572000" cy="646331"/>
          </a:xfrm>
          <a:prstGeom prst="rect">
            <a:avLst/>
          </a:prstGeom>
        </p:spPr>
        <p:txBody>
          <a:bodyPr>
            <a:spAutoFit/>
          </a:bodyPr>
          <a:lstStyle/>
          <a:p>
            <a:r>
              <a:rPr lang="zh-CN" altLang="en-US" dirty="0"/>
              <a:t>博士，计算机科学系助教，研究员</a:t>
            </a:r>
            <a:endParaRPr lang="en-US" altLang="zh-CN" dirty="0"/>
          </a:p>
          <a:p>
            <a:r>
              <a:rPr lang="zh-CN" altLang="en-US" dirty="0"/>
              <a:t>研究重点是将计算机视觉、深度学习技术</a:t>
            </a:r>
          </a:p>
        </p:txBody>
      </p:sp>
      <p:pic>
        <p:nvPicPr>
          <p:cNvPr id="16" name="图片 15">
            <a:extLst>
              <a:ext uri="{FF2B5EF4-FFF2-40B4-BE49-F238E27FC236}">
                <a16:creationId xmlns:a16="http://schemas.microsoft.com/office/drawing/2014/main" id="{72B418A0-0670-40CC-9555-99F826046FE5}"/>
              </a:ext>
            </a:extLst>
          </p:cNvPr>
          <p:cNvPicPr>
            <a:picLocks noChangeAspect="1"/>
          </p:cNvPicPr>
          <p:nvPr/>
        </p:nvPicPr>
        <p:blipFill>
          <a:blip r:embed="rId4"/>
          <a:stretch>
            <a:fillRect/>
          </a:stretch>
        </p:blipFill>
        <p:spPr>
          <a:xfrm>
            <a:off x="5171525" y="3861092"/>
            <a:ext cx="1914525" cy="1981200"/>
          </a:xfrm>
          <a:prstGeom prst="rect">
            <a:avLst/>
          </a:prstGeom>
        </p:spPr>
      </p:pic>
      <p:sp>
        <p:nvSpPr>
          <p:cNvPr id="18" name="矩形 17">
            <a:extLst>
              <a:ext uri="{FF2B5EF4-FFF2-40B4-BE49-F238E27FC236}">
                <a16:creationId xmlns:a16="http://schemas.microsoft.com/office/drawing/2014/main" id="{6CBC978C-9E1C-4C40-807F-E0593FC03E84}"/>
              </a:ext>
            </a:extLst>
          </p:cNvPr>
          <p:cNvSpPr/>
          <p:nvPr/>
        </p:nvSpPr>
        <p:spPr>
          <a:xfrm>
            <a:off x="4944102" y="5706262"/>
            <a:ext cx="3416320" cy="1477328"/>
          </a:xfrm>
          <a:prstGeom prst="rect">
            <a:avLst/>
          </a:prstGeom>
        </p:spPr>
        <p:txBody>
          <a:bodyPr wrap="none">
            <a:spAutoFit/>
          </a:bodyPr>
          <a:lstStyle/>
          <a:p>
            <a:pPr fontAlgn="base"/>
            <a:r>
              <a:rPr lang="en-US" altLang="zh-CN" dirty="0" err="1">
                <a:latin typeface="Microsoft YaHei" panose="020B0503020204020204" pitchFamily="34" charset="-122"/>
                <a:ea typeface="Microsoft YaHei" panose="020B0503020204020204" pitchFamily="34" charset="-122"/>
              </a:rPr>
              <a:t>Srirangaraj</a:t>
            </a:r>
            <a:r>
              <a:rPr lang="en-US" altLang="zh-CN" dirty="0">
                <a:latin typeface="Microsoft YaHei" panose="020B0503020204020204" pitchFamily="34" charset="-122"/>
                <a:ea typeface="Microsoft YaHei" panose="020B0503020204020204" pitchFamily="34" charset="-122"/>
              </a:rPr>
              <a:t> </a:t>
            </a:r>
            <a:r>
              <a:rPr lang="en-US" altLang="zh-CN" dirty="0" err="1">
                <a:latin typeface="Microsoft YaHei" panose="020B0503020204020204" pitchFamily="34" charset="-122"/>
                <a:ea typeface="Microsoft YaHei" panose="020B0503020204020204" pitchFamily="34" charset="-122"/>
              </a:rPr>
              <a:t>Setlur</a:t>
            </a:r>
            <a:endParaRPr lang="en-US" altLang="zh-CN" dirty="0">
              <a:latin typeface="Microsoft YaHei" panose="020B0503020204020204" pitchFamily="34" charset="-122"/>
              <a:ea typeface="Microsoft YaHei" panose="020B0503020204020204" pitchFamily="34" charset="-122"/>
            </a:endParaRPr>
          </a:p>
          <a:p>
            <a:pPr fontAlgn="base"/>
            <a:r>
              <a:rPr lang="zh-CN" altLang="en-US" dirty="0"/>
              <a:t>识别技术研究中心主任</a:t>
            </a:r>
            <a:endParaRPr lang="en-US" altLang="zh-CN" dirty="0"/>
          </a:p>
          <a:p>
            <a:pPr fontAlgn="base"/>
            <a:r>
              <a:rPr lang="zh-CN" altLang="en-US" dirty="0"/>
              <a:t>机器学习和模式识别技术的研发</a:t>
            </a:r>
          </a:p>
          <a:p>
            <a:pPr fontAlgn="base"/>
            <a:r>
              <a:rPr lang="en-US" altLang="zh-CN" dirty="0"/>
              <a:t>OCR</a:t>
            </a:r>
            <a:r>
              <a:rPr lang="zh-CN" altLang="en-US" dirty="0"/>
              <a:t>，</a:t>
            </a:r>
            <a:r>
              <a:rPr lang="en-US" altLang="zh-CN" dirty="0"/>
              <a:t>ICR</a:t>
            </a:r>
            <a:r>
              <a:rPr lang="zh-CN" altLang="en-US" dirty="0"/>
              <a:t>，图像处理等</a:t>
            </a:r>
          </a:p>
          <a:p>
            <a:pPr fontAlgn="base"/>
            <a:endParaRPr lang="en-US" altLang="zh-CN" i="0" dirty="0">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58666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a:extLst>
              <a:ext uri="{FF2B5EF4-FFF2-40B4-BE49-F238E27FC236}">
                <a16:creationId xmlns:a16="http://schemas.microsoft.com/office/drawing/2014/main" id="{834C8DB3-027B-4277-AE27-083A108FDAFF}"/>
              </a:ext>
            </a:extLst>
          </p:cNvPr>
          <p:cNvCxnSpPr/>
          <p:nvPr/>
        </p:nvCxnSpPr>
        <p:spPr>
          <a:xfrm>
            <a:off x="0" y="647272"/>
            <a:ext cx="9144000" cy="0"/>
          </a:xfrm>
          <a:prstGeom prst="line">
            <a:avLst/>
          </a:prstGeom>
          <a:ln w="6350"/>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79574B08-CF62-4A86-AC0A-DDD62A222AD7}"/>
              </a:ext>
            </a:extLst>
          </p:cNvPr>
          <p:cNvSpPr/>
          <p:nvPr/>
        </p:nvSpPr>
        <p:spPr>
          <a:xfrm>
            <a:off x="818430" y="3214807"/>
            <a:ext cx="2089033" cy="461665"/>
          </a:xfrm>
          <a:prstGeom prst="rect">
            <a:avLst/>
          </a:prstGeom>
        </p:spPr>
        <p:txBody>
          <a:bodyPr wrap="none">
            <a:spAutoFit/>
          </a:bodyPr>
          <a:lstStyle/>
          <a:p>
            <a:r>
              <a:rPr lang="zh-CN" altLang="zh-CN" sz="2400" spc="75"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联合表示学习</a:t>
            </a:r>
            <a:endParaRPr lang="zh-CN" altLang="en-US" sz="24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F3B1FCF2-8115-4C11-BA50-F9DF21735FE8}"/>
              </a:ext>
            </a:extLst>
          </p:cNvPr>
          <p:cNvSpPr/>
          <p:nvPr/>
        </p:nvSpPr>
        <p:spPr>
          <a:xfrm>
            <a:off x="818429" y="4033441"/>
            <a:ext cx="2089033" cy="461665"/>
          </a:xfrm>
          <a:prstGeom prst="rect">
            <a:avLst/>
          </a:prstGeom>
        </p:spPr>
        <p:txBody>
          <a:bodyPr wrap="none">
            <a:spAutoFit/>
          </a:bodyPr>
          <a:lstStyle/>
          <a:p>
            <a:r>
              <a:rPr lang="zh-CN" altLang="zh-CN" sz="2400" spc="75"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协调表示学习</a:t>
            </a:r>
            <a:endParaRPr lang="zh-CN" altLang="en-US" sz="240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E3C0BF44-2329-462B-B49F-78428FA1A749}"/>
              </a:ext>
            </a:extLst>
          </p:cNvPr>
          <p:cNvSpPr/>
          <p:nvPr/>
        </p:nvSpPr>
        <p:spPr>
          <a:xfrm>
            <a:off x="2907464" y="3214807"/>
            <a:ext cx="5987537" cy="461665"/>
          </a:xfrm>
          <a:prstGeom prst="rect">
            <a:avLst/>
          </a:prstGeom>
        </p:spPr>
        <p:txBody>
          <a:bodyPr wrap="none">
            <a:spAutoFit/>
          </a:bodyPr>
          <a:lstStyle/>
          <a:p>
            <a:r>
              <a:rPr lang="zh-CN" altLang="en-US" sz="2400" dirty="0">
                <a:latin typeface="Times New Roman" panose="02020603050405020304" pitchFamily="18" charset="0"/>
                <a:cs typeface="Times New Roman" panose="02020603050405020304" pitchFamily="18" charset="0"/>
              </a:rPr>
              <a:t> joint representation learning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eg</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级联后卷积）</a:t>
            </a:r>
          </a:p>
        </p:txBody>
      </p:sp>
      <p:sp>
        <p:nvSpPr>
          <p:cNvPr id="5" name="矩形 4">
            <a:extLst>
              <a:ext uri="{FF2B5EF4-FFF2-40B4-BE49-F238E27FC236}">
                <a16:creationId xmlns:a16="http://schemas.microsoft.com/office/drawing/2014/main" id="{2F1592CC-C0F2-415A-AFB0-6116D5FDCC39}"/>
              </a:ext>
            </a:extLst>
          </p:cNvPr>
          <p:cNvSpPr/>
          <p:nvPr/>
        </p:nvSpPr>
        <p:spPr>
          <a:xfrm>
            <a:off x="2907464" y="4033441"/>
            <a:ext cx="4536819" cy="1938992"/>
          </a:xfrm>
          <a:prstGeom prst="rect">
            <a:avLst/>
          </a:prstGeom>
        </p:spPr>
        <p:txBody>
          <a:bodyPr wrap="square">
            <a:spAutoFit/>
          </a:bodyPr>
          <a:lstStyle/>
          <a:p>
            <a:r>
              <a:rPr lang="zh-CN" altLang="en-US" sz="2400" dirty="0">
                <a:latin typeface="Times New Roman" panose="02020603050405020304" pitchFamily="18" charset="0"/>
                <a:cs typeface="Times New Roman" panose="02020603050405020304" pitchFamily="18" charset="0"/>
              </a:rPr>
              <a:t>coordinated representation learning</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a:t>
            </a:r>
          </a:p>
        </p:txBody>
      </p:sp>
      <p:sp>
        <p:nvSpPr>
          <p:cNvPr id="6" name="矩形 5">
            <a:extLst>
              <a:ext uri="{FF2B5EF4-FFF2-40B4-BE49-F238E27FC236}">
                <a16:creationId xmlns:a16="http://schemas.microsoft.com/office/drawing/2014/main" id="{37520C9B-7F05-471D-9052-E9225698718A}"/>
              </a:ext>
            </a:extLst>
          </p:cNvPr>
          <p:cNvSpPr/>
          <p:nvPr/>
        </p:nvSpPr>
        <p:spPr>
          <a:xfrm>
            <a:off x="793030" y="2396173"/>
            <a:ext cx="4945585" cy="461665"/>
          </a:xfrm>
          <a:prstGeom prst="rect">
            <a:avLst/>
          </a:prstGeom>
        </p:spPr>
        <p:txBody>
          <a:bodyPr wrap="none">
            <a:spAutoFit/>
          </a:bodyPr>
          <a:lstStyle/>
          <a:p>
            <a:r>
              <a:rPr lang="zh-CN" altLang="zh-CN" sz="2400" spc="75" dirty="0">
                <a:latin typeface="Arial" panose="020B0604020202020204" pitchFamily="34" charset="0"/>
                <a:ea typeface="等线" panose="02010600030101010101" pitchFamily="2" charset="-122"/>
                <a:cs typeface="Arial" panose="020B0604020202020204" pitchFamily="34" charset="0"/>
              </a:rPr>
              <a:t>多模态表示学习主要有两种方法：</a:t>
            </a:r>
            <a:endParaRPr lang="zh-CN" altLang="en-US" sz="2400" dirty="0"/>
          </a:p>
        </p:txBody>
      </p:sp>
      <p:sp>
        <p:nvSpPr>
          <p:cNvPr id="10" name="矩形 9">
            <a:extLst>
              <a:ext uri="{FF2B5EF4-FFF2-40B4-BE49-F238E27FC236}">
                <a16:creationId xmlns:a16="http://schemas.microsoft.com/office/drawing/2014/main" id="{1C498D7F-186F-4C79-B684-4762CAFB1CCE}"/>
              </a:ext>
            </a:extLst>
          </p:cNvPr>
          <p:cNvSpPr/>
          <p:nvPr/>
        </p:nvSpPr>
        <p:spPr>
          <a:xfrm>
            <a:off x="1035690" y="5198409"/>
            <a:ext cx="3262432" cy="461665"/>
          </a:xfrm>
          <a:prstGeom prst="rect">
            <a:avLst/>
          </a:prstGeom>
        </p:spPr>
        <p:txBody>
          <a:bodyPr wrap="none">
            <a:spAutoFit/>
          </a:bodyPr>
          <a:lstStyle/>
          <a:p>
            <a:r>
              <a:rPr lang="zh-CN" altLang="en-US" sz="2400" dirty="0">
                <a:latin typeface="Times New Roman" panose="02020603050405020304" pitchFamily="18" charset="0"/>
                <a:cs typeface="Times New Roman" panose="02020603050405020304" pitchFamily="18" charset="0"/>
              </a:rPr>
              <a:t>本文方法：跨模态监控</a:t>
            </a:r>
          </a:p>
        </p:txBody>
      </p:sp>
      <p:sp>
        <p:nvSpPr>
          <p:cNvPr id="8" name="箭头: 上 7">
            <a:extLst>
              <a:ext uri="{FF2B5EF4-FFF2-40B4-BE49-F238E27FC236}">
                <a16:creationId xmlns:a16="http://schemas.microsoft.com/office/drawing/2014/main" id="{B4AF2B74-6822-4AAD-9F15-513E52DAD2E8}"/>
              </a:ext>
            </a:extLst>
          </p:cNvPr>
          <p:cNvSpPr/>
          <p:nvPr/>
        </p:nvSpPr>
        <p:spPr>
          <a:xfrm>
            <a:off x="1661981" y="4495106"/>
            <a:ext cx="200964" cy="70330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A25B4B77-AA67-4780-ABEB-48FFA40AD41D}"/>
              </a:ext>
            </a:extLst>
          </p:cNvPr>
          <p:cNvSpPr/>
          <p:nvPr/>
        </p:nvSpPr>
        <p:spPr>
          <a:xfrm>
            <a:off x="793030" y="885567"/>
            <a:ext cx="7557939" cy="923330"/>
          </a:xfrm>
          <a:prstGeom prst="rect">
            <a:avLst/>
          </a:prstGeom>
        </p:spPr>
        <p:txBody>
          <a:bodyPr wrap="square">
            <a:spAutoFit/>
          </a:bodyPr>
          <a:lstStyle/>
          <a:p>
            <a:r>
              <a:rPr lang="zh-CN" altLang="zh-CN" spc="75" dirty="0">
                <a:latin typeface="Arial" panose="020B0604020202020204" pitchFamily="34" charset="0"/>
                <a:ea typeface="等线" panose="02010600030101010101" pitchFamily="2" charset="-122"/>
                <a:cs typeface="Arial" panose="020B0604020202020204" pitchFamily="34" charset="0"/>
              </a:rPr>
              <a:t>在</a:t>
            </a:r>
            <a:r>
              <a:rPr lang="en-US" altLang="zh-CN" spc="75" dirty="0">
                <a:latin typeface="Arial" panose="020B0604020202020204" pitchFamily="34" charset="0"/>
                <a:ea typeface="等线" panose="02010600030101010101" pitchFamily="2" charset="-122"/>
              </a:rPr>
              <a:t>“</a:t>
            </a:r>
            <a:r>
              <a:rPr lang="zh-CN" altLang="zh-CN" spc="75" dirty="0">
                <a:latin typeface="Arial" panose="020B0604020202020204" pitchFamily="34" charset="0"/>
                <a:ea typeface="等线" panose="02010600030101010101" pitchFamily="2" charset="-122"/>
                <a:cs typeface="Arial" panose="020B0604020202020204" pitchFamily="34" charset="0"/>
              </a:rPr>
              <a:t>动作单位</a:t>
            </a:r>
            <a:r>
              <a:rPr lang="en-US" altLang="zh-CN" spc="75" dirty="0">
                <a:latin typeface="Arial" panose="020B0604020202020204" pitchFamily="34" charset="0"/>
                <a:ea typeface="等线" panose="02010600030101010101" pitchFamily="2" charset="-122"/>
              </a:rPr>
              <a:t>”</a:t>
            </a:r>
            <a:r>
              <a:rPr lang="zh-CN" altLang="zh-CN" spc="75" dirty="0">
                <a:latin typeface="Arial" panose="020B0604020202020204" pitchFamily="34" charset="0"/>
                <a:ea typeface="等线" panose="02010600030101010101" pitchFamily="2" charset="-122"/>
                <a:cs typeface="Arial" panose="020B0604020202020204" pitchFamily="34" charset="0"/>
              </a:rPr>
              <a:t>发生期间，面部会发生一些生理变化，例如</a:t>
            </a:r>
            <a:r>
              <a:rPr lang="zh-CN" altLang="zh-CN" spc="75" dirty="0">
                <a:solidFill>
                  <a:srgbClr val="FF0000"/>
                </a:solidFill>
                <a:latin typeface="Arial" panose="020B0604020202020204" pitchFamily="34" charset="0"/>
                <a:ea typeface="等线" panose="02010600030101010101" pitchFamily="2" charset="-122"/>
                <a:cs typeface="Arial" panose="020B0604020202020204" pitchFamily="34" charset="0"/>
              </a:rPr>
              <a:t>皮肤温度变化，心率，血压和呼吸频率变化</a:t>
            </a:r>
            <a:r>
              <a:rPr lang="zh-CN" altLang="zh-CN" spc="75" dirty="0">
                <a:latin typeface="Arial" panose="020B0604020202020204" pitchFamily="34" charset="0"/>
                <a:ea typeface="等线" panose="02010600030101010101" pitchFamily="2" charset="-122"/>
                <a:cs typeface="Arial" panose="020B0604020202020204" pitchFamily="34" charset="0"/>
              </a:rPr>
              <a:t>，这些变化无法使用可见图像捕获。</a:t>
            </a:r>
            <a:r>
              <a:rPr lang="zh-CN" altLang="en-US" spc="75" dirty="0">
                <a:latin typeface="Arial" panose="020B0604020202020204" pitchFamily="34" charset="0"/>
                <a:ea typeface="等线" panose="02010600030101010101" pitchFamily="2" charset="-122"/>
                <a:cs typeface="Arial" panose="020B0604020202020204" pitchFamily="34" charset="0"/>
              </a:rPr>
              <a:t>因此，用互补的可见光图像和热图像编码面部动作单元。</a:t>
            </a:r>
            <a:endParaRPr lang="zh-CN" altLang="en-US" dirty="0"/>
          </a:p>
        </p:txBody>
      </p:sp>
    </p:spTree>
    <p:extLst>
      <p:ext uri="{BB962C8B-B14F-4D97-AF65-F5344CB8AC3E}">
        <p14:creationId xmlns:p14="http://schemas.microsoft.com/office/powerpoint/2010/main" val="1477177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a:extLst>
              <a:ext uri="{FF2B5EF4-FFF2-40B4-BE49-F238E27FC236}">
                <a16:creationId xmlns:a16="http://schemas.microsoft.com/office/drawing/2014/main" id="{834C8DB3-027B-4277-AE27-083A108FDAFF}"/>
              </a:ext>
            </a:extLst>
          </p:cNvPr>
          <p:cNvCxnSpPr/>
          <p:nvPr/>
        </p:nvCxnSpPr>
        <p:spPr>
          <a:xfrm>
            <a:off x="0" y="647272"/>
            <a:ext cx="9144000" cy="0"/>
          </a:xfrm>
          <a:prstGeom prst="line">
            <a:avLst/>
          </a:prstGeom>
          <a:ln w="6350"/>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0E7A3E6C-A768-4B90-B550-93831318A2C9}"/>
              </a:ext>
            </a:extLst>
          </p:cNvPr>
          <p:cNvPicPr/>
          <p:nvPr/>
        </p:nvPicPr>
        <p:blipFill>
          <a:blip r:embed="rId3"/>
          <a:stretch>
            <a:fillRect/>
          </a:stretch>
        </p:blipFill>
        <p:spPr>
          <a:xfrm>
            <a:off x="662940" y="754392"/>
            <a:ext cx="7818120" cy="5566398"/>
          </a:xfrm>
          <a:prstGeom prst="rect">
            <a:avLst/>
          </a:prstGeom>
        </p:spPr>
      </p:pic>
    </p:spTree>
    <p:extLst>
      <p:ext uri="{BB962C8B-B14F-4D97-AF65-F5344CB8AC3E}">
        <p14:creationId xmlns:p14="http://schemas.microsoft.com/office/powerpoint/2010/main" val="3818359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a:extLst>
              <a:ext uri="{FF2B5EF4-FFF2-40B4-BE49-F238E27FC236}">
                <a16:creationId xmlns:a16="http://schemas.microsoft.com/office/drawing/2014/main" id="{834C8DB3-027B-4277-AE27-083A108FDAFF}"/>
              </a:ext>
            </a:extLst>
          </p:cNvPr>
          <p:cNvCxnSpPr/>
          <p:nvPr/>
        </p:nvCxnSpPr>
        <p:spPr>
          <a:xfrm>
            <a:off x="0" y="647272"/>
            <a:ext cx="9144000" cy="0"/>
          </a:xfrm>
          <a:prstGeom prst="line">
            <a:avLst/>
          </a:prstGeom>
          <a:ln w="6350"/>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971D474B-5E0E-4718-9B74-FD8A92DB6624}"/>
              </a:ext>
            </a:extLst>
          </p:cNvPr>
          <p:cNvPicPr>
            <a:picLocks noChangeAspect="1"/>
          </p:cNvPicPr>
          <p:nvPr/>
        </p:nvPicPr>
        <p:blipFill>
          <a:blip r:embed="rId2"/>
          <a:stretch>
            <a:fillRect/>
          </a:stretch>
        </p:blipFill>
        <p:spPr>
          <a:xfrm>
            <a:off x="842962" y="969645"/>
            <a:ext cx="1514475" cy="552450"/>
          </a:xfrm>
          <a:prstGeom prst="rect">
            <a:avLst/>
          </a:prstGeom>
        </p:spPr>
      </p:pic>
      <p:pic>
        <p:nvPicPr>
          <p:cNvPr id="3" name="图片 2">
            <a:extLst>
              <a:ext uri="{FF2B5EF4-FFF2-40B4-BE49-F238E27FC236}">
                <a16:creationId xmlns:a16="http://schemas.microsoft.com/office/drawing/2014/main" id="{B3E62BF8-2752-41CB-A349-9DDFFB50ACEB}"/>
              </a:ext>
            </a:extLst>
          </p:cNvPr>
          <p:cNvPicPr>
            <a:picLocks noChangeAspect="1"/>
          </p:cNvPicPr>
          <p:nvPr/>
        </p:nvPicPr>
        <p:blipFill>
          <a:blip r:embed="rId3"/>
          <a:stretch>
            <a:fillRect/>
          </a:stretch>
        </p:blipFill>
        <p:spPr>
          <a:xfrm>
            <a:off x="757236" y="1596817"/>
            <a:ext cx="1685925" cy="495300"/>
          </a:xfrm>
          <a:prstGeom prst="rect">
            <a:avLst/>
          </a:prstGeom>
        </p:spPr>
      </p:pic>
      <p:pic>
        <p:nvPicPr>
          <p:cNvPr id="4" name="图片 3">
            <a:extLst>
              <a:ext uri="{FF2B5EF4-FFF2-40B4-BE49-F238E27FC236}">
                <a16:creationId xmlns:a16="http://schemas.microsoft.com/office/drawing/2014/main" id="{58C3A41D-2C49-406B-AFDB-3CB9DFCA7A16}"/>
              </a:ext>
            </a:extLst>
          </p:cNvPr>
          <p:cNvPicPr>
            <a:picLocks noChangeAspect="1"/>
          </p:cNvPicPr>
          <p:nvPr/>
        </p:nvPicPr>
        <p:blipFill>
          <a:blip r:embed="rId4"/>
          <a:stretch>
            <a:fillRect/>
          </a:stretch>
        </p:blipFill>
        <p:spPr>
          <a:xfrm>
            <a:off x="2955607" y="969645"/>
            <a:ext cx="1038225" cy="457200"/>
          </a:xfrm>
          <a:prstGeom prst="rect">
            <a:avLst/>
          </a:prstGeom>
        </p:spPr>
      </p:pic>
      <p:pic>
        <p:nvPicPr>
          <p:cNvPr id="5" name="图片 4">
            <a:extLst>
              <a:ext uri="{FF2B5EF4-FFF2-40B4-BE49-F238E27FC236}">
                <a16:creationId xmlns:a16="http://schemas.microsoft.com/office/drawing/2014/main" id="{2D1CF181-36A0-4AF1-8B71-9C123FC6B9DD}"/>
              </a:ext>
            </a:extLst>
          </p:cNvPr>
          <p:cNvPicPr>
            <a:picLocks noChangeAspect="1"/>
          </p:cNvPicPr>
          <p:nvPr/>
        </p:nvPicPr>
        <p:blipFill>
          <a:blip r:embed="rId5"/>
          <a:stretch>
            <a:fillRect/>
          </a:stretch>
        </p:blipFill>
        <p:spPr>
          <a:xfrm>
            <a:off x="2907982" y="1506329"/>
            <a:ext cx="1085850" cy="485775"/>
          </a:xfrm>
          <a:prstGeom prst="rect">
            <a:avLst/>
          </a:prstGeom>
        </p:spPr>
      </p:pic>
      <p:pic>
        <p:nvPicPr>
          <p:cNvPr id="6" name="图片 5">
            <a:extLst>
              <a:ext uri="{FF2B5EF4-FFF2-40B4-BE49-F238E27FC236}">
                <a16:creationId xmlns:a16="http://schemas.microsoft.com/office/drawing/2014/main" id="{78AC76DC-A7E1-42AC-A6E1-216A8589D856}"/>
              </a:ext>
            </a:extLst>
          </p:cNvPr>
          <p:cNvPicPr>
            <a:picLocks noChangeAspect="1"/>
          </p:cNvPicPr>
          <p:nvPr/>
        </p:nvPicPr>
        <p:blipFill>
          <a:blip r:embed="rId6"/>
          <a:stretch>
            <a:fillRect/>
          </a:stretch>
        </p:blipFill>
        <p:spPr>
          <a:xfrm>
            <a:off x="4445317" y="1183957"/>
            <a:ext cx="2162175" cy="485775"/>
          </a:xfrm>
          <a:prstGeom prst="rect">
            <a:avLst/>
          </a:prstGeom>
        </p:spPr>
      </p:pic>
      <p:pic>
        <p:nvPicPr>
          <p:cNvPr id="8" name="图片 7">
            <a:extLst>
              <a:ext uri="{FF2B5EF4-FFF2-40B4-BE49-F238E27FC236}">
                <a16:creationId xmlns:a16="http://schemas.microsoft.com/office/drawing/2014/main" id="{80EB28B7-C8B8-424F-AC81-ED163AE74C51}"/>
              </a:ext>
            </a:extLst>
          </p:cNvPr>
          <p:cNvPicPr>
            <a:picLocks noChangeAspect="1"/>
          </p:cNvPicPr>
          <p:nvPr/>
        </p:nvPicPr>
        <p:blipFill>
          <a:blip r:embed="rId7"/>
          <a:stretch>
            <a:fillRect/>
          </a:stretch>
        </p:blipFill>
        <p:spPr>
          <a:xfrm>
            <a:off x="7058977" y="1160571"/>
            <a:ext cx="1724025" cy="504825"/>
          </a:xfrm>
          <a:prstGeom prst="rect">
            <a:avLst/>
          </a:prstGeom>
        </p:spPr>
      </p:pic>
      <p:sp>
        <p:nvSpPr>
          <p:cNvPr id="9" name="箭头: 右 8">
            <a:extLst>
              <a:ext uri="{FF2B5EF4-FFF2-40B4-BE49-F238E27FC236}">
                <a16:creationId xmlns:a16="http://schemas.microsoft.com/office/drawing/2014/main" id="{B7450269-2B9A-4796-9EDE-58A5D6843D59}"/>
              </a:ext>
            </a:extLst>
          </p:cNvPr>
          <p:cNvSpPr/>
          <p:nvPr/>
        </p:nvSpPr>
        <p:spPr>
          <a:xfrm>
            <a:off x="4091940" y="1426844"/>
            <a:ext cx="35337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3F77A20A-DA1F-48DB-A7C9-D461FD83B2E3}"/>
              </a:ext>
            </a:extLst>
          </p:cNvPr>
          <p:cNvSpPr/>
          <p:nvPr/>
        </p:nvSpPr>
        <p:spPr>
          <a:xfrm>
            <a:off x="6631780" y="1449703"/>
            <a:ext cx="35337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69B5D47C-2BC1-46E6-B1DD-88C1F0B88D9F}"/>
              </a:ext>
            </a:extLst>
          </p:cNvPr>
          <p:cNvSpPr/>
          <p:nvPr/>
        </p:nvSpPr>
        <p:spPr>
          <a:xfrm>
            <a:off x="757475" y="859689"/>
            <a:ext cx="3260645" cy="1180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3" name="矩形 12">
            <a:extLst>
              <a:ext uri="{FF2B5EF4-FFF2-40B4-BE49-F238E27FC236}">
                <a16:creationId xmlns:a16="http://schemas.microsoft.com/office/drawing/2014/main" id="{5B7D0199-E34B-4F81-832D-317DAB9EB53A}"/>
              </a:ext>
            </a:extLst>
          </p:cNvPr>
          <p:cNvSpPr/>
          <p:nvPr/>
        </p:nvSpPr>
        <p:spPr>
          <a:xfrm>
            <a:off x="757236" y="2274838"/>
            <a:ext cx="7838124" cy="1015663"/>
          </a:xfrm>
          <a:prstGeom prst="rect">
            <a:avLst/>
          </a:prstGeom>
        </p:spPr>
        <p:txBody>
          <a:bodyPr wrap="square">
            <a:spAutoFit/>
          </a:bodyPr>
          <a:lstStyle/>
          <a:p>
            <a:r>
              <a:rPr lang="zh-CN" altLang="zh-CN" sz="2000" spc="75" dirty="0">
                <a:latin typeface="Arial" panose="020B0604020202020204" pitchFamily="34" charset="0"/>
                <a:ea typeface="等线" panose="02010600030101010101" pitchFamily="2" charset="-122"/>
                <a:cs typeface="Arial" panose="020B0604020202020204" pitchFamily="34" charset="0"/>
              </a:rPr>
              <a:t>上述学习统一表示</a:t>
            </a:r>
            <a:r>
              <a:rPr lang="en-US" altLang="zh-CN" sz="2000" spc="75" dirty="0" err="1">
                <a:latin typeface="Arial" panose="020B0604020202020204" pitchFamily="34" charset="0"/>
                <a:ea typeface="等线" panose="02010600030101010101" pitchFamily="2" charset="-122"/>
              </a:rPr>
              <a:t>fk</a:t>
            </a:r>
            <a:r>
              <a:rPr lang="zh-CN" altLang="zh-CN" sz="2000" spc="75" dirty="0">
                <a:latin typeface="Arial" panose="020B0604020202020204" pitchFamily="34" charset="0"/>
                <a:ea typeface="等线" panose="02010600030101010101" pitchFamily="2" charset="-122"/>
                <a:cs typeface="Arial" panose="020B0604020202020204" pitchFamily="34" charset="0"/>
              </a:rPr>
              <a:t>的方法需要来自两个</a:t>
            </a:r>
            <a:r>
              <a:rPr lang="zh-CN" altLang="en-US" sz="2000" spc="75" dirty="0">
                <a:latin typeface="Arial" panose="020B0604020202020204" pitchFamily="34" charset="0"/>
                <a:ea typeface="等线" panose="02010600030101010101" pitchFamily="2" charset="-122"/>
                <a:cs typeface="Arial" panose="020B0604020202020204" pitchFamily="34" charset="0"/>
              </a:rPr>
              <a:t>数据</a:t>
            </a:r>
            <a:r>
              <a:rPr lang="zh-CN" altLang="zh-CN" sz="2000" spc="75" dirty="0">
                <a:latin typeface="Arial" panose="020B0604020202020204" pitchFamily="34" charset="0"/>
                <a:ea typeface="等线" panose="02010600030101010101" pitchFamily="2" charset="-122"/>
                <a:cs typeface="Arial" panose="020B0604020202020204" pitchFamily="34" charset="0"/>
              </a:rPr>
              <a:t>源的输入。而在许多应用中，不太可能提供多种模</a:t>
            </a:r>
            <a:r>
              <a:rPr lang="zh-CN" altLang="en-US" sz="2000" spc="75" dirty="0">
                <a:latin typeface="Arial" panose="020B0604020202020204" pitchFamily="34" charset="0"/>
                <a:ea typeface="等线" panose="02010600030101010101" pitchFamily="2" charset="-122"/>
                <a:cs typeface="Arial" panose="020B0604020202020204" pitchFamily="34" charset="0"/>
              </a:rPr>
              <a:t>态的数据</a:t>
            </a:r>
            <a:r>
              <a:rPr lang="zh-CN" altLang="zh-CN" sz="2000" spc="75" dirty="0">
                <a:latin typeface="Arial" panose="020B0604020202020204" pitchFamily="34" charset="0"/>
                <a:ea typeface="等线" panose="02010600030101010101" pitchFamily="2" charset="-122"/>
                <a:cs typeface="Arial" panose="020B0604020202020204" pitchFamily="34" charset="0"/>
              </a:rPr>
              <a:t>。鉴于这种情况，重新定义了转换</a:t>
            </a:r>
            <a:r>
              <a:rPr lang="zh-CN" altLang="en-US" sz="2000" spc="75" dirty="0">
                <a:latin typeface="Arial" panose="020B0604020202020204" pitchFamily="34" charset="0"/>
                <a:ea typeface="等线" panose="02010600030101010101" pitchFamily="2" charset="-122"/>
                <a:cs typeface="Arial" panose="020B0604020202020204" pitchFamily="34" charset="0"/>
              </a:rPr>
              <a:t>函数</a:t>
            </a:r>
            <a:r>
              <a:rPr lang="en-US" altLang="zh-CN" sz="2000" spc="75" dirty="0">
                <a:latin typeface="Arial" panose="020B0604020202020204" pitchFamily="34" charset="0"/>
                <a:ea typeface="等线" panose="02010600030101010101" pitchFamily="2" charset="-122"/>
              </a:rPr>
              <a:t>K</a:t>
            </a:r>
            <a:r>
              <a:rPr lang="zh-CN" altLang="en-US" sz="2000" spc="75" dirty="0">
                <a:latin typeface="Arial" panose="020B0604020202020204" pitchFamily="34" charset="0"/>
                <a:ea typeface="等线" panose="02010600030101010101" pitchFamily="2" charset="-122"/>
                <a:cs typeface="Arial" panose="020B0604020202020204" pitchFamily="34" charset="0"/>
              </a:rPr>
              <a:t>：</a:t>
            </a:r>
            <a:endParaRPr lang="zh-CN" altLang="en-US" sz="2000" dirty="0"/>
          </a:p>
        </p:txBody>
      </p:sp>
      <p:pic>
        <p:nvPicPr>
          <p:cNvPr id="14" name="图片 13">
            <a:extLst>
              <a:ext uri="{FF2B5EF4-FFF2-40B4-BE49-F238E27FC236}">
                <a16:creationId xmlns:a16="http://schemas.microsoft.com/office/drawing/2014/main" id="{9F6008F3-F476-48BE-B28E-5149E9626EEE}"/>
              </a:ext>
            </a:extLst>
          </p:cNvPr>
          <p:cNvPicPr>
            <a:picLocks noChangeAspect="1"/>
          </p:cNvPicPr>
          <p:nvPr/>
        </p:nvPicPr>
        <p:blipFill>
          <a:blip r:embed="rId8"/>
          <a:stretch>
            <a:fillRect/>
          </a:stretch>
        </p:blipFill>
        <p:spPr>
          <a:xfrm>
            <a:off x="2357437" y="3525622"/>
            <a:ext cx="2589910" cy="596695"/>
          </a:xfrm>
          <a:prstGeom prst="rect">
            <a:avLst/>
          </a:prstGeom>
        </p:spPr>
      </p:pic>
      <p:sp>
        <p:nvSpPr>
          <p:cNvPr id="15" name="矩形 14">
            <a:extLst>
              <a:ext uri="{FF2B5EF4-FFF2-40B4-BE49-F238E27FC236}">
                <a16:creationId xmlns:a16="http://schemas.microsoft.com/office/drawing/2014/main" id="{51720B75-DC10-43B5-8369-8EA64ED873A8}"/>
              </a:ext>
            </a:extLst>
          </p:cNvPr>
          <p:cNvSpPr/>
          <p:nvPr/>
        </p:nvSpPr>
        <p:spPr>
          <a:xfrm>
            <a:off x="1481136" y="4196657"/>
            <a:ext cx="8120063" cy="400110"/>
          </a:xfrm>
          <a:prstGeom prst="rect">
            <a:avLst/>
          </a:prstGeom>
        </p:spPr>
        <p:txBody>
          <a:bodyPr wrap="square">
            <a:spAutoFit/>
          </a:bodyPr>
          <a:lstStyle/>
          <a:p>
            <a:r>
              <a:rPr lang="zh-CN" altLang="zh-CN" sz="2000" spc="75" dirty="0">
                <a:latin typeface="Arial" panose="020B0604020202020204" pitchFamily="34" charset="0"/>
                <a:ea typeface="等线" panose="02010600030101010101" pitchFamily="2" charset="-122"/>
                <a:cs typeface="Arial" panose="020B0604020202020204" pitchFamily="34" charset="0"/>
              </a:rPr>
              <a:t>仅依赖于</a:t>
            </a:r>
            <a:r>
              <a:rPr lang="en-US" altLang="zh-CN" sz="2000" spc="75" dirty="0">
                <a:latin typeface="Arial" panose="020B0604020202020204" pitchFamily="34" charset="0"/>
                <a:ea typeface="等线" panose="02010600030101010101" pitchFamily="2" charset="-122"/>
              </a:rPr>
              <a:t>V</a:t>
            </a:r>
            <a:r>
              <a:rPr lang="zh-CN" altLang="zh-CN" sz="2000" spc="75" dirty="0">
                <a:latin typeface="Arial" panose="020B0604020202020204" pitchFamily="34" charset="0"/>
                <a:ea typeface="等线" panose="02010600030101010101" pitchFamily="2" charset="-122"/>
                <a:cs typeface="Arial" panose="020B0604020202020204" pitchFamily="34" charset="0"/>
              </a:rPr>
              <a:t>作为输入，因此</a:t>
            </a:r>
            <a:r>
              <a:rPr lang="zh-CN" altLang="en-US" sz="2000" spc="75" dirty="0">
                <a:latin typeface="Arial" panose="020B0604020202020204" pitchFamily="34" charset="0"/>
                <a:ea typeface="等线" panose="02010600030101010101" pitchFamily="2" charset="-122"/>
                <a:cs typeface="Arial" panose="020B0604020202020204" pitchFamily="34" charset="0"/>
              </a:rPr>
              <a:t>只需</a:t>
            </a:r>
            <a:r>
              <a:rPr lang="zh-CN" altLang="zh-CN" sz="2000" spc="75" dirty="0">
                <a:latin typeface="Arial" panose="020B0604020202020204" pitchFamily="34" charset="0"/>
                <a:ea typeface="等线" panose="02010600030101010101" pitchFamily="2" charset="-122"/>
                <a:cs typeface="Arial" panose="020B0604020202020204" pitchFamily="34" charset="0"/>
              </a:rPr>
              <a:t>在训练期间</a:t>
            </a:r>
            <a:r>
              <a:rPr lang="zh-CN" altLang="en-US" sz="2000" spc="75" dirty="0">
                <a:latin typeface="Arial" panose="020B0604020202020204" pitchFamily="34" charset="0"/>
                <a:ea typeface="等线" panose="02010600030101010101" pitchFamily="2" charset="-122"/>
                <a:cs typeface="Arial" panose="020B0604020202020204" pitchFamily="34" charset="0"/>
              </a:rPr>
              <a:t>输入</a:t>
            </a:r>
            <a:r>
              <a:rPr lang="en-US" altLang="zh-CN" sz="2000" spc="75" dirty="0">
                <a:latin typeface="Arial" panose="020B0604020202020204" pitchFamily="34" charset="0"/>
                <a:ea typeface="等线" panose="02010600030101010101" pitchFamily="2" charset="-122"/>
              </a:rPr>
              <a:t>T</a:t>
            </a:r>
            <a:r>
              <a:rPr lang="zh-CN" altLang="zh-CN" sz="2000" spc="75" dirty="0">
                <a:latin typeface="Arial" panose="020B0604020202020204" pitchFamily="34" charset="0"/>
                <a:ea typeface="等线" panose="02010600030101010101" pitchFamily="2" charset="-122"/>
                <a:cs typeface="Arial" panose="020B0604020202020204" pitchFamily="34" charset="0"/>
              </a:rPr>
              <a:t>进行编码</a:t>
            </a:r>
            <a:r>
              <a:rPr lang="zh-CN" altLang="en-US" sz="2000" spc="75" dirty="0">
                <a:latin typeface="Arial" panose="020B0604020202020204" pitchFamily="34" charset="0"/>
                <a:ea typeface="等线" panose="02010600030101010101" pitchFamily="2" charset="-122"/>
                <a:cs typeface="Arial" panose="020B0604020202020204" pitchFamily="34" charset="0"/>
              </a:rPr>
              <a:t>。</a:t>
            </a:r>
            <a:endParaRPr lang="zh-CN" altLang="en-US" sz="2000" dirty="0"/>
          </a:p>
        </p:txBody>
      </p:sp>
      <p:pic>
        <p:nvPicPr>
          <p:cNvPr id="16" name="图片 15">
            <a:extLst>
              <a:ext uri="{FF2B5EF4-FFF2-40B4-BE49-F238E27FC236}">
                <a16:creationId xmlns:a16="http://schemas.microsoft.com/office/drawing/2014/main" id="{5204A0DE-EABD-4550-B135-775A910D4C10}"/>
              </a:ext>
            </a:extLst>
          </p:cNvPr>
          <p:cNvPicPr>
            <a:picLocks noChangeAspect="1"/>
          </p:cNvPicPr>
          <p:nvPr/>
        </p:nvPicPr>
        <p:blipFill>
          <a:blip r:embed="rId9"/>
          <a:stretch>
            <a:fillRect/>
          </a:stretch>
        </p:blipFill>
        <p:spPr>
          <a:xfrm>
            <a:off x="1238248" y="4122317"/>
            <a:ext cx="361950" cy="438150"/>
          </a:xfrm>
          <a:prstGeom prst="rect">
            <a:avLst/>
          </a:prstGeom>
        </p:spPr>
      </p:pic>
    </p:spTree>
    <p:extLst>
      <p:ext uri="{BB962C8B-B14F-4D97-AF65-F5344CB8AC3E}">
        <p14:creationId xmlns:p14="http://schemas.microsoft.com/office/powerpoint/2010/main" val="1575244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a:extLst>
              <a:ext uri="{FF2B5EF4-FFF2-40B4-BE49-F238E27FC236}">
                <a16:creationId xmlns:a16="http://schemas.microsoft.com/office/drawing/2014/main" id="{834C8DB3-027B-4277-AE27-083A108FDAFF}"/>
              </a:ext>
            </a:extLst>
          </p:cNvPr>
          <p:cNvCxnSpPr/>
          <p:nvPr/>
        </p:nvCxnSpPr>
        <p:spPr>
          <a:xfrm>
            <a:off x="0" y="647272"/>
            <a:ext cx="9144000" cy="0"/>
          </a:xfrm>
          <a:prstGeom prst="line">
            <a:avLst/>
          </a:prstGeom>
          <a:ln w="6350"/>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463FD647-FF8E-455F-A215-D8D1887D241F}"/>
              </a:ext>
            </a:extLst>
          </p:cNvPr>
          <p:cNvPicPr>
            <a:picLocks noChangeAspect="1"/>
          </p:cNvPicPr>
          <p:nvPr/>
        </p:nvPicPr>
        <p:blipFill>
          <a:blip r:embed="rId3"/>
          <a:stretch>
            <a:fillRect/>
          </a:stretch>
        </p:blipFill>
        <p:spPr>
          <a:xfrm>
            <a:off x="0" y="733030"/>
            <a:ext cx="9144000" cy="4728999"/>
          </a:xfrm>
          <a:prstGeom prst="rect">
            <a:avLst/>
          </a:prstGeom>
        </p:spPr>
      </p:pic>
    </p:spTree>
    <p:extLst>
      <p:ext uri="{BB962C8B-B14F-4D97-AF65-F5344CB8AC3E}">
        <p14:creationId xmlns:p14="http://schemas.microsoft.com/office/powerpoint/2010/main" val="3870111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a:extLst>
              <a:ext uri="{FF2B5EF4-FFF2-40B4-BE49-F238E27FC236}">
                <a16:creationId xmlns:a16="http://schemas.microsoft.com/office/drawing/2014/main" id="{834C8DB3-027B-4277-AE27-083A108FDAFF}"/>
              </a:ext>
            </a:extLst>
          </p:cNvPr>
          <p:cNvCxnSpPr/>
          <p:nvPr/>
        </p:nvCxnSpPr>
        <p:spPr>
          <a:xfrm>
            <a:off x="0" y="647272"/>
            <a:ext cx="9144000" cy="0"/>
          </a:xfrm>
          <a:prstGeom prst="line">
            <a:avLst/>
          </a:prstGeom>
          <a:ln w="6350"/>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B3B0DA46-1322-49A2-9A69-8EA8CECFF27B}"/>
              </a:ext>
            </a:extLst>
          </p:cNvPr>
          <p:cNvSpPr/>
          <p:nvPr/>
        </p:nvSpPr>
        <p:spPr>
          <a:xfrm>
            <a:off x="171450" y="156895"/>
            <a:ext cx="5932170" cy="369332"/>
          </a:xfrm>
          <a:prstGeom prst="rect">
            <a:avLst/>
          </a:prstGeom>
        </p:spPr>
        <p:txBody>
          <a:bodyPr wrap="square">
            <a:spAutoFit/>
          </a:bodyPr>
          <a:lstStyle/>
          <a:p>
            <a:r>
              <a:rPr lang="zh-CN" altLang="en-US" dirty="0"/>
              <a:t>Multimodal Conditional Feature Enhancement</a:t>
            </a:r>
          </a:p>
        </p:txBody>
      </p:sp>
      <p:pic>
        <p:nvPicPr>
          <p:cNvPr id="5" name="图片 4">
            <a:extLst>
              <a:ext uri="{FF2B5EF4-FFF2-40B4-BE49-F238E27FC236}">
                <a16:creationId xmlns:a16="http://schemas.microsoft.com/office/drawing/2014/main" id="{9C30191F-BF40-42EB-B1B5-007D9DA6A3AE}"/>
              </a:ext>
            </a:extLst>
          </p:cNvPr>
          <p:cNvPicPr>
            <a:picLocks noChangeAspect="1"/>
          </p:cNvPicPr>
          <p:nvPr/>
        </p:nvPicPr>
        <p:blipFill>
          <a:blip r:embed="rId3"/>
          <a:stretch>
            <a:fillRect/>
          </a:stretch>
        </p:blipFill>
        <p:spPr>
          <a:xfrm>
            <a:off x="3647122" y="1497216"/>
            <a:ext cx="1849755" cy="702439"/>
          </a:xfrm>
          <a:prstGeom prst="rect">
            <a:avLst/>
          </a:prstGeom>
        </p:spPr>
      </p:pic>
      <p:sp>
        <p:nvSpPr>
          <p:cNvPr id="6" name="矩形 5">
            <a:extLst>
              <a:ext uri="{FF2B5EF4-FFF2-40B4-BE49-F238E27FC236}">
                <a16:creationId xmlns:a16="http://schemas.microsoft.com/office/drawing/2014/main" id="{AA146DCD-3BE4-47ED-9523-6FB5573A85C6}"/>
              </a:ext>
            </a:extLst>
          </p:cNvPr>
          <p:cNvSpPr/>
          <p:nvPr/>
        </p:nvSpPr>
        <p:spPr>
          <a:xfrm>
            <a:off x="735330" y="1127884"/>
            <a:ext cx="8031480" cy="369332"/>
          </a:xfrm>
          <a:prstGeom prst="rect">
            <a:avLst/>
          </a:prstGeom>
        </p:spPr>
        <p:txBody>
          <a:bodyPr wrap="square">
            <a:spAutoFit/>
          </a:bodyPr>
          <a:lstStyle/>
          <a:p>
            <a:r>
              <a:rPr lang="zh-CN" altLang="en-US" dirty="0">
                <a:latin typeface="Arial" panose="020B0604020202020204" pitchFamily="34" charset="0"/>
              </a:rPr>
              <a:t>考虑</a:t>
            </a:r>
            <a:r>
              <a:rPr lang="en-US" altLang="zh-CN" dirty="0">
                <a:latin typeface="Arial" panose="020B0604020202020204" pitchFamily="34" charset="0"/>
              </a:rPr>
              <a:t>K</a:t>
            </a:r>
            <a:r>
              <a:rPr lang="zh-CN" altLang="en-US" dirty="0">
                <a:latin typeface="Arial" panose="020B0604020202020204" pitchFamily="34" charset="0"/>
              </a:rPr>
              <a:t>输入模态</a:t>
            </a:r>
            <a:r>
              <a:rPr lang="en-US" altLang="zh-CN" dirty="0">
                <a:latin typeface="Arial" panose="020B0604020202020204" pitchFamily="34" charset="0"/>
              </a:rPr>
              <a:t>Xi</a:t>
            </a:r>
            <a:r>
              <a:rPr lang="zh-CN" altLang="en-US" dirty="0">
                <a:latin typeface="Arial" panose="020B0604020202020204" pitchFamily="34" charset="0"/>
              </a:rPr>
              <a:t>，</a:t>
            </a:r>
            <a:r>
              <a:rPr lang="en-US" altLang="zh-CN" dirty="0" err="1">
                <a:latin typeface="Arial" panose="020B0604020202020204" pitchFamily="34" charset="0"/>
              </a:rPr>
              <a:t>i</a:t>
            </a:r>
            <a:r>
              <a:rPr lang="zh-CN" altLang="en-US" dirty="0">
                <a:latin typeface="Arial" panose="020B0604020202020204" pitchFamily="34" charset="0"/>
              </a:rPr>
              <a:t>＝</a:t>
            </a:r>
            <a:r>
              <a:rPr lang="en-US" altLang="zh-CN" dirty="0">
                <a:latin typeface="Arial" panose="020B0604020202020204" pitchFamily="34" charset="0"/>
              </a:rPr>
              <a:t>1</a:t>
            </a:r>
            <a:r>
              <a:rPr lang="zh-CN" altLang="en-US" dirty="0">
                <a:latin typeface="Arial" panose="020B0604020202020204" pitchFamily="34" charset="0"/>
              </a:rPr>
              <a:t>，</a:t>
            </a:r>
            <a:r>
              <a:rPr lang="en-US" altLang="zh-CN" dirty="0">
                <a:latin typeface="Arial" panose="020B0604020202020204" pitchFamily="34" charset="0"/>
              </a:rPr>
              <a:t>..</a:t>
            </a:r>
            <a:r>
              <a:rPr lang="zh-CN" altLang="en-US" dirty="0">
                <a:latin typeface="Arial" panose="020B0604020202020204" pitchFamily="34" charset="0"/>
              </a:rPr>
              <a:t>，</a:t>
            </a:r>
            <a:r>
              <a:rPr lang="en-US" altLang="zh-CN" dirty="0">
                <a:latin typeface="Arial" panose="020B0604020202020204" pitchFamily="34" charset="0"/>
              </a:rPr>
              <a:t>k</a:t>
            </a:r>
            <a:r>
              <a:rPr lang="zh-CN" altLang="en-US" dirty="0">
                <a:latin typeface="Arial" panose="020B0604020202020204" pitchFamily="34" charset="0"/>
              </a:rPr>
              <a:t>，通过特征提取器 </a:t>
            </a:r>
            <a:r>
              <a:rPr lang="en-US" altLang="zh-CN" dirty="0">
                <a:latin typeface="Arial" panose="020B0604020202020204" pitchFamily="34" charset="0"/>
              </a:rPr>
              <a:t>f ,</a:t>
            </a:r>
            <a:r>
              <a:rPr lang="zh-CN" altLang="en-US" dirty="0">
                <a:latin typeface="Arial" panose="020B0604020202020204" pitchFamily="34" charset="0"/>
              </a:rPr>
              <a:t>得到如下对应的特征表示：</a:t>
            </a:r>
            <a:endParaRPr lang="zh-CN" altLang="en-US" dirty="0"/>
          </a:p>
        </p:txBody>
      </p:sp>
      <p:sp>
        <p:nvSpPr>
          <p:cNvPr id="8" name="矩形 7">
            <a:extLst>
              <a:ext uri="{FF2B5EF4-FFF2-40B4-BE49-F238E27FC236}">
                <a16:creationId xmlns:a16="http://schemas.microsoft.com/office/drawing/2014/main" id="{E103BA2F-EC22-4C9B-B849-820B3ABB799B}"/>
              </a:ext>
            </a:extLst>
          </p:cNvPr>
          <p:cNvSpPr/>
          <p:nvPr/>
        </p:nvSpPr>
        <p:spPr>
          <a:xfrm>
            <a:off x="5689838" y="1663769"/>
            <a:ext cx="3365024" cy="369332"/>
          </a:xfrm>
          <a:prstGeom prst="rect">
            <a:avLst/>
          </a:prstGeom>
        </p:spPr>
        <p:txBody>
          <a:bodyPr wrap="none">
            <a:spAutoFit/>
          </a:bodyPr>
          <a:lstStyle/>
          <a:p>
            <a:r>
              <a:rPr lang="en-US" altLang="zh-CN" dirty="0" err="1">
                <a:latin typeface="Arial" panose="020B0604020202020204" pitchFamily="34" charset="0"/>
              </a:rPr>
              <a:t>θi</a:t>
            </a:r>
            <a:r>
              <a:rPr lang="zh-CN" altLang="en-US" dirty="0">
                <a:latin typeface="Arial" panose="020B0604020202020204" pitchFamily="34" charset="0"/>
              </a:rPr>
              <a:t>是可共享的对应模式的参数。</a:t>
            </a:r>
            <a:endParaRPr lang="zh-CN" altLang="en-US" dirty="0"/>
          </a:p>
        </p:txBody>
      </p:sp>
      <p:sp>
        <p:nvSpPr>
          <p:cNvPr id="9" name="矩形 8">
            <a:extLst>
              <a:ext uri="{FF2B5EF4-FFF2-40B4-BE49-F238E27FC236}">
                <a16:creationId xmlns:a16="http://schemas.microsoft.com/office/drawing/2014/main" id="{C9FBC742-CCDB-41C2-BBB8-8774EA421683}"/>
              </a:ext>
            </a:extLst>
          </p:cNvPr>
          <p:cNvSpPr/>
          <p:nvPr/>
        </p:nvSpPr>
        <p:spPr>
          <a:xfrm>
            <a:off x="845820" y="2309505"/>
            <a:ext cx="7349490" cy="369332"/>
          </a:xfrm>
          <a:prstGeom prst="rect">
            <a:avLst/>
          </a:prstGeom>
        </p:spPr>
        <p:txBody>
          <a:bodyPr wrap="square">
            <a:spAutoFit/>
          </a:bodyPr>
          <a:lstStyle/>
          <a:p>
            <a:r>
              <a:rPr lang="zh-CN" altLang="en-US" dirty="0">
                <a:latin typeface="Arial" panose="020B0604020202020204" pitchFamily="34" charset="0"/>
              </a:rPr>
              <a:t>定义了一个参数为∇的函数</a:t>
            </a:r>
            <a:r>
              <a:rPr lang="en-US" altLang="zh-CN" dirty="0">
                <a:latin typeface="Arial" panose="020B0604020202020204" pitchFamily="34" charset="0"/>
              </a:rPr>
              <a:t>g</a:t>
            </a:r>
            <a:r>
              <a:rPr lang="zh-CN" altLang="en-US" dirty="0">
                <a:latin typeface="Arial" panose="020B0604020202020204" pitchFamily="34" charset="0"/>
              </a:rPr>
              <a:t>，将所有的输入模式转换为共享表示：</a:t>
            </a:r>
            <a:endParaRPr lang="zh-CN" altLang="en-US" dirty="0"/>
          </a:p>
        </p:txBody>
      </p:sp>
      <p:pic>
        <p:nvPicPr>
          <p:cNvPr id="10" name="图片 9">
            <a:extLst>
              <a:ext uri="{FF2B5EF4-FFF2-40B4-BE49-F238E27FC236}">
                <a16:creationId xmlns:a16="http://schemas.microsoft.com/office/drawing/2014/main" id="{C5F30EB7-4417-4D69-A2DD-AFA41D1A7655}"/>
              </a:ext>
            </a:extLst>
          </p:cNvPr>
          <p:cNvPicPr>
            <a:picLocks noChangeAspect="1"/>
          </p:cNvPicPr>
          <p:nvPr/>
        </p:nvPicPr>
        <p:blipFill>
          <a:blip r:embed="rId4"/>
          <a:stretch>
            <a:fillRect/>
          </a:stretch>
        </p:blipFill>
        <p:spPr>
          <a:xfrm>
            <a:off x="3118088" y="2745244"/>
            <a:ext cx="2571750" cy="533400"/>
          </a:xfrm>
          <a:prstGeom prst="rect">
            <a:avLst/>
          </a:prstGeom>
        </p:spPr>
      </p:pic>
      <p:sp>
        <p:nvSpPr>
          <p:cNvPr id="11" name="矩形 10">
            <a:extLst>
              <a:ext uri="{FF2B5EF4-FFF2-40B4-BE49-F238E27FC236}">
                <a16:creationId xmlns:a16="http://schemas.microsoft.com/office/drawing/2014/main" id="{7CD967AF-1D71-4AAF-BABF-7B2C560DB33E}"/>
              </a:ext>
            </a:extLst>
          </p:cNvPr>
          <p:cNvSpPr/>
          <p:nvPr/>
        </p:nvSpPr>
        <p:spPr>
          <a:xfrm>
            <a:off x="735330" y="3532833"/>
            <a:ext cx="7635240" cy="646331"/>
          </a:xfrm>
          <a:prstGeom prst="rect">
            <a:avLst/>
          </a:prstGeom>
        </p:spPr>
        <p:txBody>
          <a:bodyPr wrap="square">
            <a:spAutoFit/>
          </a:bodyPr>
          <a:lstStyle/>
          <a:p>
            <a:pPr algn="just"/>
            <a:r>
              <a:rPr lang="zh-CN" altLang="en-US" dirty="0">
                <a:latin typeface="Arial" panose="020B0604020202020204" pitchFamily="34" charset="0"/>
              </a:rPr>
              <a:t>基于这种共享表示，计算每个模态</a:t>
            </a:r>
            <a:r>
              <a:rPr lang="en-US" altLang="zh-CN" dirty="0" err="1">
                <a:latin typeface="Arial" panose="020B0604020202020204" pitchFamily="34" charset="0"/>
              </a:rPr>
              <a:t>i</a:t>
            </a:r>
            <a:r>
              <a:rPr lang="zh-CN" altLang="en-US" dirty="0">
                <a:latin typeface="Arial" panose="020B0604020202020204" pitchFamily="34" charset="0"/>
              </a:rPr>
              <a:t>的</a:t>
            </a:r>
            <a:r>
              <a:rPr lang="en-US" altLang="zh-CN" dirty="0">
                <a:latin typeface="Arial" panose="020B0604020202020204" pitchFamily="34" charset="0"/>
              </a:rPr>
              <a:t>M</a:t>
            </a:r>
            <a:r>
              <a:rPr lang="zh-CN" altLang="en-US" dirty="0">
                <a:latin typeface="Arial" panose="020B0604020202020204" pitchFamily="34" charset="0"/>
              </a:rPr>
              <a:t>变换因子（按特征缩放和平移）如下（为了简洁，省略下标</a:t>
            </a:r>
            <a:r>
              <a:rPr lang="en-US" altLang="zh-CN" dirty="0" err="1">
                <a:latin typeface="Arial" panose="020B0604020202020204" pitchFamily="34" charset="0"/>
              </a:rPr>
              <a:t>i</a:t>
            </a:r>
            <a:r>
              <a:rPr lang="zh-CN" altLang="en-US" dirty="0">
                <a:latin typeface="Arial" panose="020B0604020202020204" pitchFamily="34" charset="0"/>
              </a:rPr>
              <a:t>）：</a:t>
            </a:r>
            <a:endParaRPr lang="zh-CN" altLang="en-US" dirty="0">
              <a:effectLst/>
              <a:latin typeface="Arial" panose="020B0604020202020204" pitchFamily="34" charset="0"/>
            </a:endParaRPr>
          </a:p>
        </p:txBody>
      </p:sp>
      <p:pic>
        <p:nvPicPr>
          <p:cNvPr id="12" name="图片 11">
            <a:extLst>
              <a:ext uri="{FF2B5EF4-FFF2-40B4-BE49-F238E27FC236}">
                <a16:creationId xmlns:a16="http://schemas.microsoft.com/office/drawing/2014/main" id="{1A0E94C3-4422-4C46-94E3-1D55923B8B98}"/>
              </a:ext>
            </a:extLst>
          </p:cNvPr>
          <p:cNvPicPr>
            <a:picLocks noChangeAspect="1"/>
          </p:cNvPicPr>
          <p:nvPr/>
        </p:nvPicPr>
        <p:blipFill>
          <a:blip r:embed="rId5"/>
          <a:stretch>
            <a:fillRect/>
          </a:stretch>
        </p:blipFill>
        <p:spPr>
          <a:xfrm>
            <a:off x="2978466" y="4235272"/>
            <a:ext cx="2524125" cy="1762125"/>
          </a:xfrm>
          <a:prstGeom prst="rect">
            <a:avLst/>
          </a:prstGeom>
        </p:spPr>
      </p:pic>
    </p:spTree>
    <p:extLst>
      <p:ext uri="{BB962C8B-B14F-4D97-AF65-F5344CB8AC3E}">
        <p14:creationId xmlns:p14="http://schemas.microsoft.com/office/powerpoint/2010/main" val="2395109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a:extLst>
              <a:ext uri="{FF2B5EF4-FFF2-40B4-BE49-F238E27FC236}">
                <a16:creationId xmlns:a16="http://schemas.microsoft.com/office/drawing/2014/main" id="{834C8DB3-027B-4277-AE27-083A108FDAFF}"/>
              </a:ext>
            </a:extLst>
          </p:cNvPr>
          <p:cNvCxnSpPr/>
          <p:nvPr/>
        </p:nvCxnSpPr>
        <p:spPr>
          <a:xfrm>
            <a:off x="0" y="647272"/>
            <a:ext cx="9144000" cy="0"/>
          </a:xfrm>
          <a:prstGeom prst="line">
            <a:avLst/>
          </a:prstGeom>
          <a:ln w="6350"/>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03D8B08C-B712-4558-BF97-181E398739E8}"/>
              </a:ext>
            </a:extLst>
          </p:cNvPr>
          <p:cNvPicPr>
            <a:picLocks noChangeAspect="1"/>
          </p:cNvPicPr>
          <p:nvPr/>
        </p:nvPicPr>
        <p:blipFill>
          <a:blip r:embed="rId2"/>
          <a:stretch>
            <a:fillRect/>
          </a:stretch>
        </p:blipFill>
        <p:spPr>
          <a:xfrm>
            <a:off x="2001344" y="1363355"/>
            <a:ext cx="2362200" cy="571500"/>
          </a:xfrm>
          <a:prstGeom prst="rect">
            <a:avLst/>
          </a:prstGeom>
        </p:spPr>
      </p:pic>
      <p:sp>
        <p:nvSpPr>
          <p:cNvPr id="2" name="矩形 1">
            <a:extLst>
              <a:ext uri="{FF2B5EF4-FFF2-40B4-BE49-F238E27FC236}">
                <a16:creationId xmlns:a16="http://schemas.microsoft.com/office/drawing/2014/main" id="{C966D94E-044A-4A74-B156-59CC40FCD258}"/>
              </a:ext>
            </a:extLst>
          </p:cNvPr>
          <p:cNvSpPr/>
          <p:nvPr/>
        </p:nvSpPr>
        <p:spPr>
          <a:xfrm>
            <a:off x="524031" y="994023"/>
            <a:ext cx="3839513" cy="369332"/>
          </a:xfrm>
          <a:prstGeom prst="rect">
            <a:avLst/>
          </a:prstGeom>
        </p:spPr>
        <p:txBody>
          <a:bodyPr wrap="none">
            <a:spAutoFit/>
          </a:bodyPr>
          <a:lstStyle/>
          <a:p>
            <a:r>
              <a:rPr lang="zh-CN" altLang="en-US" dirty="0">
                <a:latin typeface="Arial" panose="020B0604020202020204" pitchFamily="34" charset="0"/>
              </a:rPr>
              <a:t>构造每个特征向量通过</a:t>
            </a:r>
            <a:r>
              <a:rPr lang="en-US" altLang="zh-CN" dirty="0">
                <a:latin typeface="Arial" panose="020B0604020202020204" pitchFamily="34" charset="0"/>
              </a:rPr>
              <a:t>M</a:t>
            </a:r>
            <a:r>
              <a:rPr lang="zh-CN" altLang="en-US" dirty="0">
                <a:latin typeface="Arial" panose="020B0604020202020204" pitchFamily="34" charset="0"/>
              </a:rPr>
              <a:t>后的结果：</a:t>
            </a:r>
            <a:endParaRPr lang="zh-CN" altLang="en-US" dirty="0"/>
          </a:p>
        </p:txBody>
      </p:sp>
      <p:sp>
        <p:nvSpPr>
          <p:cNvPr id="4" name="矩形 3">
            <a:extLst>
              <a:ext uri="{FF2B5EF4-FFF2-40B4-BE49-F238E27FC236}">
                <a16:creationId xmlns:a16="http://schemas.microsoft.com/office/drawing/2014/main" id="{B6D513A8-3C63-43AE-9C2C-AAF03D0A25D6}"/>
              </a:ext>
            </a:extLst>
          </p:cNvPr>
          <p:cNvSpPr/>
          <p:nvPr/>
        </p:nvSpPr>
        <p:spPr>
          <a:xfrm>
            <a:off x="524031" y="2201317"/>
            <a:ext cx="7063740" cy="873957"/>
          </a:xfrm>
          <a:prstGeom prst="rect">
            <a:avLst/>
          </a:prstGeom>
        </p:spPr>
        <p:txBody>
          <a:bodyPr wrap="square">
            <a:spAutoFit/>
          </a:bodyPr>
          <a:lstStyle/>
          <a:p>
            <a:pPr algn="just">
              <a:lnSpc>
                <a:spcPct val="150000"/>
              </a:lnSpc>
            </a:pPr>
            <a:r>
              <a:rPr lang="zh-CN" altLang="en-US" dirty="0">
                <a:latin typeface="Arial" panose="020B0604020202020204" pitchFamily="34" charset="0"/>
              </a:rPr>
              <a:t>最后，从</a:t>
            </a:r>
            <a:r>
              <a:rPr lang="en-US" altLang="zh-CN" dirty="0">
                <a:latin typeface="Arial" panose="020B0604020202020204" pitchFamily="34" charset="0"/>
              </a:rPr>
              <a:t>M</a:t>
            </a:r>
            <a:r>
              <a:rPr lang="zh-CN" altLang="en-US" dirty="0">
                <a:latin typeface="Arial" panose="020B0604020202020204" pitchFamily="34" charset="0"/>
              </a:rPr>
              <a:t>个不同的增强特征 </a:t>
            </a:r>
            <a:r>
              <a:rPr lang="en-US" altLang="zh-CN" dirty="0">
                <a:latin typeface="Arial" panose="020B0604020202020204" pitchFamily="34" charset="0"/>
              </a:rPr>
              <a:t>e </a:t>
            </a:r>
            <a:r>
              <a:rPr lang="zh-CN" altLang="en-US" dirty="0">
                <a:latin typeface="Arial" panose="020B0604020202020204" pitchFamily="34" charset="0"/>
              </a:rPr>
              <a:t>中选择</a:t>
            </a:r>
            <a:r>
              <a:rPr lang="en-US" altLang="zh-CN" dirty="0">
                <a:latin typeface="Arial" panose="020B0604020202020204" pitchFamily="34" charset="0"/>
              </a:rPr>
              <a:t>1</a:t>
            </a:r>
            <a:r>
              <a:rPr lang="zh-CN" altLang="en-US" dirty="0">
                <a:latin typeface="Arial" panose="020B0604020202020204" pitchFamily="34" charset="0"/>
              </a:rPr>
              <a:t>个，通过预测</a:t>
            </a:r>
            <a:r>
              <a:rPr lang="en-US" altLang="zh-CN" dirty="0">
                <a:latin typeface="Arial" panose="020B0604020202020204" pitchFamily="34" charset="0"/>
              </a:rPr>
              <a:t>M</a:t>
            </a:r>
            <a:r>
              <a:rPr lang="zh-CN" altLang="en-US" dirty="0">
                <a:latin typeface="Arial" panose="020B0604020202020204" pitchFamily="34" charset="0"/>
              </a:rPr>
              <a:t>的重要性权重，然后通过</a:t>
            </a:r>
            <a:r>
              <a:rPr lang="en-US" altLang="zh-CN" dirty="0" err="1">
                <a:latin typeface="Arial" panose="020B0604020202020204" pitchFamily="34" charset="0"/>
              </a:rPr>
              <a:t>softmax</a:t>
            </a:r>
            <a:r>
              <a:rPr lang="zh-CN" altLang="en-US" dirty="0">
                <a:latin typeface="Arial" panose="020B0604020202020204" pitchFamily="34" charset="0"/>
              </a:rPr>
              <a:t>激活来选择最相关的增强特征向量</a:t>
            </a:r>
            <a:r>
              <a:rPr lang="en-US" altLang="zh-CN" dirty="0">
                <a:latin typeface="Arial" panose="020B0604020202020204" pitchFamily="34" charset="0"/>
              </a:rPr>
              <a:t>e*</a:t>
            </a:r>
            <a:r>
              <a:rPr lang="zh-CN" altLang="en-US" dirty="0">
                <a:latin typeface="Arial" panose="020B0604020202020204" pitchFamily="34" charset="0"/>
              </a:rPr>
              <a:t>：</a:t>
            </a:r>
            <a:endParaRPr lang="zh-CN" altLang="en-US" dirty="0">
              <a:effectLst/>
              <a:latin typeface="Arial" panose="020B0604020202020204" pitchFamily="34" charset="0"/>
            </a:endParaRPr>
          </a:p>
        </p:txBody>
      </p:sp>
      <p:pic>
        <p:nvPicPr>
          <p:cNvPr id="5" name="图片 4">
            <a:extLst>
              <a:ext uri="{FF2B5EF4-FFF2-40B4-BE49-F238E27FC236}">
                <a16:creationId xmlns:a16="http://schemas.microsoft.com/office/drawing/2014/main" id="{F79AFEBD-33E4-41B0-AF6E-E73DD83A0893}"/>
              </a:ext>
            </a:extLst>
          </p:cNvPr>
          <p:cNvPicPr>
            <a:picLocks noChangeAspect="1"/>
          </p:cNvPicPr>
          <p:nvPr/>
        </p:nvPicPr>
        <p:blipFill>
          <a:blip r:embed="rId3"/>
          <a:stretch>
            <a:fillRect/>
          </a:stretch>
        </p:blipFill>
        <p:spPr>
          <a:xfrm>
            <a:off x="2682381" y="3114110"/>
            <a:ext cx="3362325" cy="2066925"/>
          </a:xfrm>
          <a:prstGeom prst="rect">
            <a:avLst/>
          </a:prstGeom>
        </p:spPr>
      </p:pic>
    </p:spTree>
    <p:extLst>
      <p:ext uri="{BB962C8B-B14F-4D97-AF65-F5344CB8AC3E}">
        <p14:creationId xmlns:p14="http://schemas.microsoft.com/office/powerpoint/2010/main" val="1905387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a:extLst>
              <a:ext uri="{FF2B5EF4-FFF2-40B4-BE49-F238E27FC236}">
                <a16:creationId xmlns:a16="http://schemas.microsoft.com/office/drawing/2014/main" id="{834C8DB3-027B-4277-AE27-083A108FDAFF}"/>
              </a:ext>
            </a:extLst>
          </p:cNvPr>
          <p:cNvCxnSpPr/>
          <p:nvPr/>
        </p:nvCxnSpPr>
        <p:spPr>
          <a:xfrm>
            <a:off x="0" y="647272"/>
            <a:ext cx="9144000" cy="0"/>
          </a:xfrm>
          <a:prstGeom prst="line">
            <a:avLst/>
          </a:prstGeom>
          <a:ln w="6350"/>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A5DCB066-87CE-4E8F-8A3A-42D7093A9844}"/>
              </a:ext>
            </a:extLst>
          </p:cNvPr>
          <p:cNvPicPr>
            <a:picLocks noChangeAspect="1"/>
          </p:cNvPicPr>
          <p:nvPr/>
        </p:nvPicPr>
        <p:blipFill>
          <a:blip r:embed="rId3"/>
          <a:stretch>
            <a:fillRect/>
          </a:stretch>
        </p:blipFill>
        <p:spPr>
          <a:xfrm>
            <a:off x="152400" y="890587"/>
            <a:ext cx="8839200" cy="5076825"/>
          </a:xfrm>
          <a:prstGeom prst="rect">
            <a:avLst/>
          </a:prstGeom>
        </p:spPr>
      </p:pic>
    </p:spTree>
    <p:extLst>
      <p:ext uri="{BB962C8B-B14F-4D97-AF65-F5344CB8AC3E}">
        <p14:creationId xmlns:p14="http://schemas.microsoft.com/office/powerpoint/2010/main" val="2937227924"/>
      </p:ext>
    </p:extLst>
  </p:cSld>
  <p:clrMapOvr>
    <a:masterClrMapping/>
  </p:clrMapOvr>
</p:sld>
</file>

<file path=ppt/theme/theme1.xml><?xml version="1.0" encoding="utf-8"?>
<a:theme xmlns:a="http://schemas.openxmlformats.org/drawingml/2006/main" name="1_Office 主题">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2568</TotalTime>
  <Words>816</Words>
  <Application>Microsoft Office PowerPoint</Application>
  <PresentationFormat>全屏显示(4:3)</PresentationFormat>
  <Paragraphs>52</Paragraphs>
  <Slides>12</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等线</vt:lpstr>
      <vt:lpstr>Microsoft YaHei</vt:lpstr>
      <vt:lpstr>Microsoft YaHei</vt:lpstr>
      <vt:lpstr>Arial</vt:lpstr>
      <vt:lpstr>Arial</vt:lpstr>
      <vt:lpstr>Times New Roman</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蒋金晟</dc:creator>
  <cp:lastModifiedBy>meng kang</cp:lastModifiedBy>
  <cp:revision>177</cp:revision>
  <dcterms:created xsi:type="dcterms:W3CDTF">2015-04-19T07:39:12Z</dcterms:created>
  <dcterms:modified xsi:type="dcterms:W3CDTF">2019-12-19T04:24:55Z</dcterms:modified>
</cp:coreProperties>
</file>