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03" r:id="rId2"/>
    <p:sldId id="367" r:id="rId3"/>
    <p:sldId id="374" r:id="rId4"/>
    <p:sldId id="419" r:id="rId5"/>
    <p:sldId id="426" r:id="rId6"/>
    <p:sldId id="441" r:id="rId7"/>
    <p:sldId id="440" r:id="rId8"/>
    <p:sldId id="428" r:id="rId9"/>
    <p:sldId id="429" r:id="rId10"/>
    <p:sldId id="430" r:id="rId11"/>
    <p:sldId id="431" r:id="rId12"/>
    <p:sldId id="439" r:id="rId13"/>
    <p:sldId id="438" r:id="rId14"/>
    <p:sldId id="432" r:id="rId15"/>
    <p:sldId id="443" r:id="rId16"/>
    <p:sldId id="442" r:id="rId17"/>
    <p:sldId id="433" r:id="rId18"/>
    <p:sldId id="434" r:id="rId19"/>
    <p:sldId id="444" r:id="rId20"/>
    <p:sldId id="445" r:id="rId21"/>
    <p:sldId id="435" r:id="rId22"/>
    <p:sldId id="446" r:id="rId23"/>
    <p:sldId id="436" r:id="rId24"/>
    <p:sldId id="447" r:id="rId25"/>
    <p:sldId id="437" r:id="rId26"/>
    <p:sldId id="448" r:id="rId27"/>
    <p:sldId id="449" r:id="rId28"/>
    <p:sldId id="353" r:id="rId29"/>
  </p:sldIdLst>
  <p:sldSz cx="12192000" cy="6858000"/>
  <p:notesSz cx="6858000" cy="9144000"/>
  <p:embeddedFontLst>
    <p:embeddedFont>
      <p:font typeface="Rockwell" panose="02060603020205020403" pitchFamily="18" charset="0"/>
      <p:regular r:id="rId32"/>
      <p:bold r:id="rId33"/>
      <p:italic r:id="rId34"/>
      <p:boldItalic r:id="rId35"/>
    </p:embeddedFont>
    <p:embeddedFont>
      <p:font typeface="Segoe UI" panose="020B0502040204020203" pitchFamily="34" charset="0"/>
      <p:regular r:id="rId36"/>
      <p:bold r:id="rId37"/>
      <p:italic r:id="rId38"/>
      <p:boldItalic r:id="rId39"/>
    </p:embeddedFont>
    <p:embeddedFont>
      <p:font typeface="等线" panose="02010600030101010101" pitchFamily="2" charset="-122"/>
      <p:regular r:id="rId40"/>
      <p:bold r:id="rId41"/>
    </p:embeddedFont>
    <p:embeddedFont>
      <p:font typeface="微软雅黑" panose="020B0503020204020204" pitchFamily="34" charset="-122"/>
      <p:regular r:id="rId42"/>
      <p:bold r:id="rId4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23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4088">
          <p15:clr>
            <a:srgbClr val="A4A3A4"/>
          </p15:clr>
        </p15:guide>
        <p15:guide id="5" pos="5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6600"/>
    <a:srgbClr val="0000FF"/>
    <a:srgbClr val="3333FF"/>
    <a:srgbClr val="009900"/>
    <a:srgbClr val="660066"/>
    <a:srgbClr val="CC00FF"/>
    <a:srgbClr val="6600FF"/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79" autoAdjust="0"/>
    <p:restoredTop sz="76355" autoAdjust="0"/>
  </p:normalViewPr>
  <p:slideViewPr>
    <p:cSldViewPr snapToGrid="0" snapToObjects="1">
      <p:cViewPr varScale="1">
        <p:scale>
          <a:sx n="62" d="100"/>
          <a:sy n="62" d="100"/>
        </p:scale>
        <p:origin x="864" y="48"/>
      </p:cViewPr>
      <p:guideLst>
        <p:guide pos="3823"/>
        <p:guide orient="horz" pos="2160"/>
        <p:guide orient="horz" pos="232"/>
        <p:guide orient="horz" pos="4088"/>
        <p:guide pos="574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33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E08C6-A8D6-4426-B0F6-8365D5E90C3D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5310C-31F2-4F7E-95AC-1A51EFB82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CA7BF-183C-46C8-9282-AFD276260CB2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2F600-D6BF-48F3-BE94-005CF5FB96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不同泄漏量的代表性帧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随着成像距离的增加，羽流变得难以观察。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4622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59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8627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9127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1554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464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每个</a:t>
            </a:r>
            <a:r>
              <a:rPr lang="en-US" altLang="zh-CN" dirty="0"/>
              <a:t>Conv-Pool</a:t>
            </a:r>
            <a:r>
              <a:rPr lang="zh-CN" altLang="en-US" dirty="0"/>
              <a:t>结构均包含卷积层，</a:t>
            </a:r>
            <a:r>
              <a:rPr lang="en-US" altLang="zh-CN" dirty="0" err="1"/>
              <a:t>ReLU</a:t>
            </a:r>
            <a:r>
              <a:rPr lang="zh-CN" altLang="en-US" dirty="0"/>
              <a:t>激活函数，</a:t>
            </a:r>
            <a:r>
              <a:rPr lang="en-US" altLang="zh-CN" dirty="0"/>
              <a:t>dropout</a:t>
            </a:r>
            <a:r>
              <a:rPr lang="zh-CN" altLang="en-US" dirty="0"/>
              <a:t>，最大池化和批处理归一化。</a:t>
            </a:r>
            <a:endParaRPr lang="en-US" altLang="zh-CN" dirty="0"/>
          </a:p>
          <a:p>
            <a:r>
              <a:rPr lang="zh-CN" altLang="en-US" dirty="0"/>
              <a:t>在卷积层中，输入图像与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3x3</a:t>
            </a:r>
            <a:r>
              <a:rPr lang="zh-CN" altLang="en-US" dirty="0"/>
              <a:t>大小的卷积核进行卷积</a:t>
            </a:r>
            <a:r>
              <a:rPr lang="en-US" altLang="zh-CN" dirty="0"/>
              <a:t>;</a:t>
            </a:r>
            <a:r>
              <a:rPr lang="en-US" altLang="zh-CN" dirty="0" err="1"/>
              <a:t>ReLU</a:t>
            </a:r>
            <a:r>
              <a:rPr lang="zh-CN" altLang="en-US" dirty="0"/>
              <a:t>激活函数将非线性引入网络</a:t>
            </a:r>
            <a:r>
              <a:rPr lang="en-US" altLang="zh-CN" dirty="0"/>
              <a:t>;dropout</a:t>
            </a:r>
            <a:r>
              <a:rPr lang="zh-CN" altLang="en-US" dirty="0"/>
              <a:t>是一种正则化方法，在训练过程中更新或删除随机选择的神经元</a:t>
            </a:r>
            <a:r>
              <a:rPr lang="en-US" altLang="zh-CN" dirty="0"/>
              <a:t>,</a:t>
            </a:r>
            <a:r>
              <a:rPr lang="zh-CN" altLang="en-US" dirty="0"/>
              <a:t>防止过拟合</a:t>
            </a:r>
            <a:r>
              <a:rPr lang="en-US" altLang="zh-CN" dirty="0"/>
              <a:t>;</a:t>
            </a:r>
            <a:r>
              <a:rPr lang="zh-CN" altLang="en-US" dirty="0"/>
              <a:t>实施</a:t>
            </a:r>
            <a:r>
              <a:rPr lang="en-US" altLang="zh-CN" dirty="0"/>
              <a:t>2x2</a:t>
            </a:r>
            <a:r>
              <a:rPr lang="zh-CN" altLang="en-US" dirty="0"/>
              <a:t>最大池化减少图像空间大小、网络参数数量和计算量；批量归一化，使模型训练更快并增加其鲁棒性。</a:t>
            </a:r>
            <a:endParaRPr lang="en-US" altLang="zh-CN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两个卷积层分别包含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个卷积核；紧接着全连接成分别包含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2400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个神经元，并生成两类（无泄漏和泄漏）的输出。然后使用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函数为两个类别生成两个概率分数，并确定预测标签（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表示无泄漏，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表示泄漏）。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7788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训练数据用于开发模型；验证数据用于调整超参数并平衡偏差和方差；测试数据用于报告最终精度。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3448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3806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8421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甲烷排放检测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红外摄像头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184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，观察到的最高准确度为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％。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4.6 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处拍摄视频中的羽流占据了大部分画面，非泄漏图像主要包含背景天空，因此即使不进行背景差分方法，效果也还可以。但是，随着距离的增加和泄漏尺寸的减小，性能会迅速下降。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5b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4.6 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6.9 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，所有准确度都超过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％。在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9.8 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12.6 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处，很难区分无泄漏和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级泄漏尺寸，与近距离相比，准确度要低得多。在前四个成像距离处，泄漏量越大，精度越高。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5b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相比，图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5c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准确度更高。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4.6 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处，准确度均高于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97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％；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6.9 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处，泄漏两为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2-7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级的无泄漏的准确度均高于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98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％。在这两种情况下，准确度可以高达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99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％。即使在远距离距离下，对于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3-7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级，预测准确度也超过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％。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要好，但不如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。近距离处，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图差距不大。但是，距离超过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时，准确度差距会变大。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8596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68975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67570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256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35821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3271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827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主要贡献：可应用</a:t>
            </a:r>
            <a:r>
              <a:rPr lang="en-US" altLang="zh-CN" dirty="0"/>
              <a:t>+</a:t>
            </a:r>
            <a:r>
              <a:rPr lang="zh-CN" altLang="en-US" dirty="0"/>
              <a:t>系统地分析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挑战：人工花费高</a:t>
            </a:r>
            <a:r>
              <a:rPr lang="en-US" altLang="zh-CN" dirty="0"/>
              <a:t>+</a:t>
            </a:r>
            <a:r>
              <a:rPr lang="zh-CN" altLang="en-US" dirty="0"/>
              <a:t>无法连续监测</a:t>
            </a:r>
            <a:r>
              <a:rPr lang="en-US" altLang="zh-CN" dirty="0"/>
              <a:t>+</a:t>
            </a:r>
            <a:r>
              <a:rPr lang="zh-CN" altLang="en-US" dirty="0"/>
              <a:t>要人工干预，实时性差</a:t>
            </a:r>
            <a:r>
              <a:rPr lang="en-US" altLang="zh-CN" dirty="0"/>
              <a:t>+</a:t>
            </a:r>
            <a:r>
              <a:rPr lang="zh-CN" altLang="en-US" dirty="0"/>
              <a:t>操作员经验相关不确定性</a:t>
            </a:r>
          </a:p>
        </p:txBody>
      </p:sp>
    </p:spTree>
    <p:extLst>
      <p:ext uri="{BB962C8B-B14F-4D97-AF65-F5344CB8AC3E}">
        <p14:creationId xmlns:p14="http://schemas.microsoft.com/office/powerpoint/2010/main" val="2261712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515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模拟气体泄漏设备，泄露源为钢管，调节节流孔和压力调节控制器。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个分离器，</a:t>
            </a:r>
            <a:r>
              <a:rPr lang="en-US" altLang="zh-CN" dirty="0"/>
              <a:t>5</a:t>
            </a:r>
            <a:r>
              <a:rPr lang="zh-CN" altLang="en-US" dirty="0"/>
              <a:t>个距离，</a:t>
            </a:r>
            <a:r>
              <a:rPr lang="en-US" altLang="zh-CN" dirty="0"/>
              <a:t>8</a:t>
            </a:r>
            <a:r>
              <a:rPr lang="zh-CN" altLang="en-US" dirty="0"/>
              <a:t>个尺寸的气体（</a:t>
            </a:r>
            <a:r>
              <a:rPr lang="en-US" altLang="zh-CN" dirty="0"/>
              <a:t>steady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66059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57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3370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>
            <a:fillRect/>
          </a:stretch>
        </p:blipFill>
        <p:spPr>
          <a:xfrm>
            <a:off x="7739212" y="-4813"/>
            <a:ext cx="4452788" cy="6862813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01415" y="1254308"/>
            <a:ext cx="8469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00B050"/>
                </a:solidFill>
                <a:latin typeface="Rockwell" panose="02060603020205020403" pitchFamily="18" charset="0"/>
              </a:rPr>
              <a:t>文献汇报</a:t>
            </a:r>
            <a:endParaRPr lang="en-US" altLang="zh-CN" sz="5400" b="1" dirty="0">
              <a:solidFill>
                <a:srgbClr val="00B050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25915" y="4754245"/>
            <a:ext cx="25742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  </a:t>
            </a:r>
            <a:r>
              <a:rPr lang="zh-CN" altLang="en-US" sz="3200" b="1" dirty="0">
                <a:latin typeface="+mn-ea"/>
              </a:rPr>
              <a:t>陶翔翔</a:t>
            </a:r>
            <a:endParaRPr lang="en-US" altLang="zh-CN" sz="3200" b="1" dirty="0">
              <a:latin typeface="+mn-ea"/>
            </a:endParaRPr>
          </a:p>
          <a:p>
            <a:r>
              <a:rPr lang="en-US" altLang="zh-CN" sz="3200" b="1" dirty="0">
                <a:latin typeface="+mn-ea"/>
              </a:rPr>
              <a:t>2019.12.26</a:t>
            </a:r>
            <a:endParaRPr lang="zh-CN" altLang="en-US" sz="3200" b="1" dirty="0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6299" y="275515"/>
            <a:ext cx="4797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4B11BF"/>
                </a:solidFill>
              </a:rPr>
              <a:t>数据集</a:t>
            </a:r>
            <a:r>
              <a:rPr lang="en-US" altLang="zh-CN" sz="2800" dirty="0" err="1">
                <a:solidFill>
                  <a:srgbClr val="4B11BF"/>
                </a:solidFill>
              </a:rPr>
              <a:t>GasVid</a:t>
            </a:r>
            <a:endParaRPr lang="zh-CN" altLang="en-US" sz="2800" dirty="0">
              <a:solidFill>
                <a:srgbClr val="4B11BF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6C62E9-64B6-4F38-852C-C7C3C9A08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60" y="1157838"/>
            <a:ext cx="10254679" cy="329059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519CC48-D505-47CC-B608-84BA28C9A0FF}"/>
              </a:ext>
            </a:extLst>
          </p:cNvPr>
          <p:cNvSpPr/>
          <p:nvPr/>
        </p:nvSpPr>
        <p:spPr>
          <a:xfrm>
            <a:off x="968659" y="4411359"/>
            <a:ext cx="103748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Figure 2:</a:t>
            </a:r>
            <a:endParaRPr lang="en-US" altLang="zh-CN" sz="2400" dirty="0"/>
          </a:p>
          <a:p>
            <a:r>
              <a:rPr lang="zh-CN" altLang="en-US" sz="2400" dirty="0"/>
              <a:t> (a-e): Representative frames showing leak scenarios with five different </a:t>
            </a:r>
            <a:r>
              <a:rPr lang="zh-CN" altLang="en-US" sz="2400" dirty="0">
                <a:solidFill>
                  <a:srgbClr val="FF0000"/>
                </a:solidFill>
              </a:rPr>
              <a:t>leak sizes</a:t>
            </a:r>
            <a:r>
              <a:rPr lang="zh-CN" altLang="en-US" sz="2400" dirty="0"/>
              <a:t>. Note that clouds have moved into the field of view of the camera during measurement of class-6 and class-7 leaks. </a:t>
            </a:r>
            <a:endParaRPr lang="en-US" altLang="zh-CN" sz="2400" dirty="0"/>
          </a:p>
          <a:p>
            <a:r>
              <a:rPr lang="zh-CN" altLang="en-US" sz="2400" dirty="0"/>
              <a:t>(f-j):Representative frames of leak scenarios with leak class 4 (68.1 scfh) from five different imaging </a:t>
            </a:r>
            <a:r>
              <a:rPr lang="zh-CN" altLang="en-US" sz="2400" dirty="0">
                <a:solidFill>
                  <a:srgbClr val="FF0000"/>
                </a:solidFill>
              </a:rPr>
              <a:t>distances</a:t>
            </a:r>
            <a:r>
              <a:rPr lang="zh-CN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077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6299" y="275515"/>
            <a:ext cx="5871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4B11BF"/>
                </a:solidFill>
              </a:rPr>
              <a:t>Background subtraction methods</a:t>
            </a:r>
            <a:endParaRPr lang="zh-CN" altLang="en-US" sz="2800" dirty="0">
              <a:solidFill>
                <a:srgbClr val="4B11BF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773C8B1-DAC0-4B41-970C-2E9C2D0F252F}"/>
              </a:ext>
            </a:extLst>
          </p:cNvPr>
          <p:cNvSpPr/>
          <p:nvPr/>
        </p:nvSpPr>
        <p:spPr>
          <a:xfrm>
            <a:off x="1243913" y="1320450"/>
            <a:ext cx="970417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</a:rPr>
              <a:t>背景差分法用于提取图像前景，创建仅包含羽流而没有其他对象的图像。这将允许算法轻松地对羽流进行定位，并使训练过程更快，更准确。</a:t>
            </a:r>
            <a:endParaRPr lang="en-US" altLang="zh-CN" sz="2800" dirty="0">
              <a:latin typeface="Arial" panose="020B0604020202020204" pitchFamily="34" charset="0"/>
            </a:endParaRPr>
          </a:p>
          <a:p>
            <a:r>
              <a:rPr lang="zh-CN" altLang="en-US" sz="2800" dirty="0"/>
              <a:t>我们系统地测试了</a:t>
            </a:r>
            <a:r>
              <a:rPr lang="zh-CN" altLang="en-US" sz="2800" dirty="0">
                <a:solidFill>
                  <a:srgbClr val="FF0000"/>
                </a:solidFill>
              </a:rPr>
              <a:t>三种背景差分法</a:t>
            </a:r>
            <a:r>
              <a:rPr lang="zh-CN" altLang="en-US" sz="2800" dirty="0"/>
              <a:t>，并将结果与​​没有任何背景扣除的</a:t>
            </a:r>
            <a:r>
              <a:rPr lang="zh-CN" altLang="en-US" sz="2800" dirty="0">
                <a:solidFill>
                  <a:srgbClr val="FF0000"/>
                </a:solidFill>
              </a:rPr>
              <a:t>基准方法</a:t>
            </a:r>
            <a:r>
              <a:rPr lang="zh-CN" altLang="en-US" sz="2800" dirty="0"/>
              <a:t>进行了比较。</a:t>
            </a:r>
            <a:endParaRPr lang="en-US" altLang="zh-CN" sz="2800" dirty="0"/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种背景差分法：</a:t>
            </a:r>
            <a:endParaRPr lang="en-US" altLang="zh-CN" sz="2800" dirty="0"/>
          </a:p>
          <a:p>
            <a:r>
              <a:rPr lang="en-US" altLang="zh-CN" sz="2800" dirty="0"/>
              <a:t>	fixed background subtraction</a:t>
            </a:r>
          </a:p>
          <a:p>
            <a:r>
              <a:rPr lang="en-US" altLang="zh-CN" sz="2800" dirty="0"/>
              <a:t>	moving average background subtraction</a:t>
            </a:r>
          </a:p>
          <a:p>
            <a:r>
              <a:rPr lang="en-US" altLang="zh-CN" sz="2800" dirty="0"/>
              <a:t>	Mixture of Gaussians-based background subtraction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9774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6299" y="275515"/>
            <a:ext cx="5871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4B11BF"/>
                </a:solidFill>
              </a:rPr>
              <a:t>Background subtraction methods</a:t>
            </a:r>
            <a:endParaRPr lang="zh-CN" altLang="en-US" sz="2800" dirty="0">
              <a:solidFill>
                <a:srgbClr val="4B11BF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773C8B1-DAC0-4B41-970C-2E9C2D0F252F}"/>
              </a:ext>
            </a:extLst>
          </p:cNvPr>
          <p:cNvSpPr/>
          <p:nvPr/>
        </p:nvSpPr>
        <p:spPr>
          <a:xfrm>
            <a:off x="1243913" y="1320450"/>
            <a:ext cx="102355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在</a:t>
            </a:r>
            <a:r>
              <a:rPr lang="en-US" altLang="zh-CN" sz="2800" dirty="0" err="1"/>
              <a:t>GasVid</a:t>
            </a:r>
            <a:r>
              <a:rPr lang="zh-CN" altLang="en-US" sz="2800" dirty="0"/>
              <a:t>中，每个</a:t>
            </a:r>
            <a:r>
              <a:rPr lang="en-US" altLang="zh-CN" sz="2800" dirty="0"/>
              <a:t>24min</a:t>
            </a:r>
            <a:r>
              <a:rPr lang="zh-CN" altLang="en-US" sz="2800" dirty="0"/>
              <a:t>的视频开始</a:t>
            </a:r>
            <a:r>
              <a:rPr lang="en-US" altLang="zh-CN" sz="2800" dirty="0"/>
              <a:t>3min</a:t>
            </a:r>
            <a:r>
              <a:rPr lang="zh-CN" altLang="en-US" sz="2800" dirty="0"/>
              <a:t>都为无泄漏片段（</a:t>
            </a:r>
            <a:r>
              <a:rPr lang="en-US" altLang="zh-CN" sz="2800" dirty="0"/>
              <a:t>0</a:t>
            </a:r>
            <a:r>
              <a:rPr lang="zh-CN" altLang="en-US" sz="2800" dirty="0"/>
              <a:t>类）</a:t>
            </a:r>
            <a:endParaRPr lang="en-US" altLang="zh-CN" sz="2800" dirty="0"/>
          </a:p>
          <a:p>
            <a:r>
              <a:rPr lang="en-US" altLang="zh-CN" sz="2800" b="1" dirty="0">
                <a:solidFill>
                  <a:srgbClr val="FF0000"/>
                </a:solidFill>
              </a:rPr>
              <a:t>fixed background subtraction</a:t>
            </a:r>
            <a:r>
              <a:rPr lang="zh-CN" altLang="en-US" sz="2800" dirty="0"/>
              <a:t>：采用</a:t>
            </a:r>
            <a:r>
              <a:rPr lang="en-US" altLang="zh-CN" sz="2800" dirty="0"/>
              <a:t>0</a:t>
            </a:r>
            <a:r>
              <a:rPr lang="zh-CN" altLang="en-US" sz="2800" dirty="0"/>
              <a:t>类片段所有帧的平均值作为对应视频的背景图像。</a:t>
            </a:r>
            <a:endParaRPr lang="en-US" altLang="zh-CN" sz="2800" dirty="0"/>
          </a:p>
          <a:p>
            <a:r>
              <a:rPr lang="en-US" altLang="zh-CN" sz="2800" b="1" dirty="0">
                <a:solidFill>
                  <a:srgbClr val="FF0000"/>
                </a:solidFill>
              </a:rPr>
              <a:t>moving average background subtraction</a:t>
            </a:r>
            <a:r>
              <a:rPr lang="zh-CN" altLang="en-US" sz="2800" dirty="0"/>
              <a:t>：为视频所有帧生成一个移动平均背景，取该帧前</a:t>
            </a:r>
            <a:r>
              <a:rPr lang="en-US" altLang="zh-CN" sz="2800" dirty="0"/>
              <a:t>210</a:t>
            </a:r>
            <a:r>
              <a:rPr lang="zh-CN" altLang="en-US" sz="2800" dirty="0"/>
              <a:t>帧图像的中值，相当于滞后了</a:t>
            </a:r>
            <a:r>
              <a:rPr lang="en-US" altLang="zh-CN" sz="2800" dirty="0"/>
              <a:t>14s</a:t>
            </a:r>
            <a:r>
              <a:rPr lang="zh-CN" altLang="en-US" sz="2800" dirty="0"/>
              <a:t>的中值帧。</a:t>
            </a:r>
            <a:endParaRPr lang="en-US" altLang="zh-CN" sz="2800" dirty="0"/>
          </a:p>
          <a:p>
            <a:r>
              <a:rPr lang="en-US" altLang="zh-CN" sz="2800" b="1" dirty="0">
                <a:solidFill>
                  <a:srgbClr val="FF0000"/>
                </a:solidFill>
              </a:rPr>
              <a:t>Mixture of Gaussians-based background subtraction</a:t>
            </a:r>
            <a:r>
              <a:rPr lang="zh-CN" altLang="en-US" sz="2800" dirty="0"/>
              <a:t>：对背景像素建模，使用像素（在视频中）存在时间的长短作为混合的权重。（背景的颜色一般持续的时间最长，而且更加静止）</a:t>
            </a:r>
          </a:p>
        </p:txBody>
      </p:sp>
    </p:spTree>
    <p:extLst>
      <p:ext uri="{BB962C8B-B14F-4D97-AF65-F5344CB8AC3E}">
        <p14:creationId xmlns:p14="http://schemas.microsoft.com/office/powerpoint/2010/main" val="1857311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6299" y="275515"/>
            <a:ext cx="5871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4B11BF"/>
                </a:solidFill>
              </a:rPr>
              <a:t>Background subtraction methods</a:t>
            </a:r>
            <a:endParaRPr lang="zh-CN" altLang="en-US" sz="2800" dirty="0">
              <a:solidFill>
                <a:srgbClr val="4B11BF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C65C7E7-D849-408C-B52C-08DCDE2C3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157" y="993835"/>
            <a:ext cx="9583686" cy="356580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BBE0E57-A505-4466-ABF0-C483937F43DD}"/>
              </a:ext>
            </a:extLst>
          </p:cNvPr>
          <p:cNvSpPr/>
          <p:nvPr/>
        </p:nvSpPr>
        <p:spPr>
          <a:xfrm>
            <a:off x="1231557" y="4946992"/>
            <a:ext cx="96562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将云错误地看为甲烷气体，方法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均将云视为背景的一部分</a:t>
            </a:r>
            <a:endParaRPr lang="en-US" altLang="zh-CN" dirty="0"/>
          </a:p>
          <a:p>
            <a:r>
              <a:rPr lang="zh-CN" altLang="en-US" dirty="0"/>
              <a:t>背景扣除结果均采用人为倒置的的颜色，更好地可视化。</a:t>
            </a:r>
          </a:p>
        </p:txBody>
      </p:sp>
    </p:spTree>
    <p:extLst>
      <p:ext uri="{BB962C8B-B14F-4D97-AF65-F5344CB8AC3E}">
        <p14:creationId xmlns:p14="http://schemas.microsoft.com/office/powerpoint/2010/main" val="3032414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6299" y="275515"/>
            <a:ext cx="4797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4B11BF"/>
                </a:solidFill>
              </a:rPr>
              <a:t>Image normalization</a:t>
            </a:r>
            <a:endParaRPr lang="zh-CN" altLang="en-US" sz="2800" dirty="0">
              <a:solidFill>
                <a:srgbClr val="4B11BF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924B03-5487-4A82-BDB1-8D867CED3675}"/>
              </a:ext>
            </a:extLst>
          </p:cNvPr>
          <p:cNvSpPr/>
          <p:nvPr/>
        </p:nvSpPr>
        <p:spPr>
          <a:xfrm>
            <a:off x="1435443" y="1656999"/>
            <a:ext cx="932111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Image normalization is a crucial step in deep learning to ensure every image has </a:t>
            </a:r>
            <a:r>
              <a:rPr lang="zh-CN" altLang="en-US" sz="2800" dirty="0">
                <a:solidFill>
                  <a:srgbClr val="FF0000"/>
                </a:solidFill>
              </a:rPr>
              <a:t>similar pixel intensity distribution </a:t>
            </a:r>
            <a:r>
              <a:rPr lang="zh-CN" altLang="en-US" sz="2800" dirty="0"/>
              <a:t>and to make the training algorithms </a:t>
            </a:r>
            <a:r>
              <a:rPr lang="zh-CN" altLang="en-US" sz="2800" dirty="0">
                <a:solidFill>
                  <a:srgbClr val="FF0000"/>
                </a:solidFill>
              </a:rPr>
              <a:t>converge faster </a:t>
            </a:r>
            <a:r>
              <a:rPr lang="zh-CN" altLang="en-US" sz="2800" dirty="0"/>
              <a:t>compared to non-normalized input. For our image datasets, data normalization is performed by </a:t>
            </a:r>
            <a:r>
              <a:rPr lang="zh-CN" altLang="en-US" sz="2800" dirty="0">
                <a:solidFill>
                  <a:srgbClr val="FF0000"/>
                </a:solidFill>
              </a:rPr>
              <a:t>dividing</a:t>
            </a:r>
            <a:r>
              <a:rPr lang="zh-CN" altLang="en-US" sz="2800" dirty="0"/>
              <a:t> every pixel in the image by </a:t>
            </a:r>
            <a:r>
              <a:rPr lang="zh-CN" altLang="en-US" sz="2800" dirty="0">
                <a:solidFill>
                  <a:srgbClr val="FF0000"/>
                </a:solidFill>
              </a:rPr>
              <a:t>255</a:t>
            </a:r>
            <a:r>
              <a:rPr lang="zh-CN" altLang="en-US" sz="2800" dirty="0"/>
              <a:t>, which is the maximum value of a pixel channel in the image.</a:t>
            </a:r>
          </a:p>
        </p:txBody>
      </p:sp>
    </p:spTree>
    <p:extLst>
      <p:ext uri="{BB962C8B-B14F-4D97-AF65-F5344CB8AC3E}">
        <p14:creationId xmlns:p14="http://schemas.microsoft.com/office/powerpoint/2010/main" val="3971980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6299" y="275515"/>
            <a:ext cx="4797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4B11BF"/>
                </a:solidFill>
              </a:rPr>
              <a:t>CNN model: </a:t>
            </a:r>
            <a:r>
              <a:rPr lang="en-US" altLang="zh-CN" sz="2800" dirty="0" err="1">
                <a:solidFill>
                  <a:srgbClr val="4B11BF"/>
                </a:solidFill>
              </a:rPr>
              <a:t>GasNet</a:t>
            </a:r>
            <a:endParaRPr lang="zh-CN" altLang="en-US" sz="2800" dirty="0">
              <a:solidFill>
                <a:srgbClr val="4B11BF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F9AD9D5-C023-48C0-9910-C64256B450B6}"/>
              </a:ext>
            </a:extLst>
          </p:cNvPr>
          <p:cNvSpPr/>
          <p:nvPr/>
        </p:nvSpPr>
        <p:spPr>
          <a:xfrm>
            <a:off x="1110343" y="1798770"/>
            <a:ext cx="961426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 this paper, we develop our own deep CNN called </a:t>
            </a:r>
            <a:r>
              <a:rPr lang="en-US" altLang="zh-CN" sz="2800" dirty="0" err="1"/>
              <a:t>GasNet</a:t>
            </a:r>
            <a:r>
              <a:rPr lang="en-US" altLang="zh-CN" sz="2800" dirty="0"/>
              <a:t>, using </a:t>
            </a:r>
            <a:r>
              <a:rPr lang="en-US" altLang="zh-CN" sz="2800" dirty="0">
                <a:solidFill>
                  <a:srgbClr val="FF0000"/>
                </a:solidFill>
              </a:rPr>
              <a:t>TensorFlow</a:t>
            </a:r>
            <a:r>
              <a:rPr lang="en-US" altLang="zh-CN" sz="2800" dirty="0"/>
              <a:t> software. </a:t>
            </a:r>
            <a:r>
              <a:rPr lang="en-US" altLang="zh-CN" sz="2800" dirty="0" err="1"/>
              <a:t>GasNet</a:t>
            </a:r>
            <a:r>
              <a:rPr lang="en-US" altLang="zh-CN" sz="2800" dirty="0"/>
              <a:t> is developed to perform </a:t>
            </a:r>
            <a:r>
              <a:rPr lang="en-US" altLang="zh-CN" sz="2800" dirty="0">
                <a:solidFill>
                  <a:srgbClr val="FF0000"/>
                </a:solidFill>
              </a:rPr>
              <a:t>binary image classification </a:t>
            </a:r>
            <a:r>
              <a:rPr lang="en-US" altLang="zh-CN" sz="2800" dirty="0"/>
              <a:t>that distinguishes between</a:t>
            </a:r>
          </a:p>
          <a:p>
            <a:r>
              <a:rPr lang="en-US" altLang="zh-CN" sz="2800" dirty="0"/>
              <a:t>non-leak images and leak images. Our CNN construction process follows </a:t>
            </a:r>
            <a:r>
              <a:rPr lang="en-US" altLang="zh-CN" sz="2800" dirty="0">
                <a:solidFill>
                  <a:srgbClr val="FF0000"/>
                </a:solidFill>
              </a:rPr>
              <a:t>general methods </a:t>
            </a:r>
            <a:r>
              <a:rPr lang="en-US" altLang="zh-CN" sz="2800" dirty="0"/>
              <a:t>of building CNN models.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46237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6299" y="275515"/>
            <a:ext cx="4797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rgbClr val="4B11BF"/>
                </a:solidFill>
              </a:rPr>
              <a:t>GasNet</a:t>
            </a:r>
            <a:endParaRPr lang="zh-CN" altLang="en-US" sz="2800" dirty="0">
              <a:solidFill>
                <a:srgbClr val="4B11B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392E0E-0B53-485E-A07E-A77CD9FBF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631" y="975635"/>
            <a:ext cx="4206605" cy="583911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0D31C93-4410-4326-BA58-532164EFB2B6}"/>
              </a:ext>
            </a:extLst>
          </p:cNvPr>
          <p:cNvSpPr/>
          <p:nvPr/>
        </p:nvSpPr>
        <p:spPr>
          <a:xfrm>
            <a:off x="5820031" y="1340874"/>
            <a:ext cx="479795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</a:rPr>
              <a:t>我们测试了三种不同的</a:t>
            </a:r>
            <a:r>
              <a:rPr lang="en-US" altLang="zh-CN" sz="2800" dirty="0">
                <a:latin typeface="Arial" panose="020B0604020202020204" pitchFamily="34" charset="0"/>
              </a:rPr>
              <a:t>CNN</a:t>
            </a:r>
            <a:r>
              <a:rPr lang="zh-CN" altLang="en-US" sz="2800" dirty="0">
                <a:latin typeface="Arial" panose="020B0604020202020204" pitchFamily="34" charset="0"/>
              </a:rPr>
              <a:t>架构。左图显示了</a:t>
            </a: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中等复杂</a:t>
            </a:r>
            <a:r>
              <a:rPr lang="zh-CN" altLang="en-US" sz="2800" dirty="0">
                <a:latin typeface="Arial" panose="020B0604020202020204" pitchFamily="34" charset="0"/>
              </a:rPr>
              <a:t>性版本的</a:t>
            </a:r>
            <a:r>
              <a:rPr lang="en-US" altLang="zh-CN" sz="2800" dirty="0" err="1">
                <a:latin typeface="Arial" panose="020B0604020202020204" pitchFamily="34" charset="0"/>
              </a:rPr>
              <a:t>GasNet</a:t>
            </a:r>
            <a:r>
              <a:rPr lang="zh-CN" altLang="en-US" sz="2800" dirty="0">
                <a:latin typeface="Arial" panose="020B0604020202020204" pitchFamily="34" charset="0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</a:rPr>
              <a:t>GasNet-2</a:t>
            </a:r>
            <a:r>
              <a:rPr lang="zh-CN" altLang="en-US" sz="2800" dirty="0">
                <a:latin typeface="Arial" panose="020B0604020202020204" pitchFamily="34" charset="0"/>
              </a:rPr>
              <a:t>）的结构。我们还构建了一个更简单的版本称为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</a:rPr>
              <a:t>GasNet-1</a:t>
            </a:r>
            <a:r>
              <a:rPr lang="zh-CN" altLang="en-US" sz="2800" dirty="0">
                <a:latin typeface="Arial" panose="020B0604020202020204" pitchFamily="34" charset="0"/>
              </a:rPr>
              <a:t>，该版本具有一个</a:t>
            </a:r>
            <a:r>
              <a:rPr lang="en-US" altLang="zh-CN" sz="2800" dirty="0">
                <a:latin typeface="Arial" panose="020B0604020202020204" pitchFamily="34" charset="0"/>
              </a:rPr>
              <a:t>Conv-Pool</a:t>
            </a:r>
            <a:r>
              <a:rPr lang="zh-CN" altLang="en-US" sz="2800" dirty="0">
                <a:latin typeface="Arial" panose="020B0604020202020204" pitchFamily="34" charset="0"/>
              </a:rPr>
              <a:t>结构和一个完全连接的层，以及一个更复杂的版本称为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</a:rPr>
              <a:t>GasNet-3</a:t>
            </a:r>
            <a:r>
              <a:rPr lang="zh-CN" altLang="en-US" sz="2800" dirty="0">
                <a:latin typeface="Arial" panose="020B0604020202020204" pitchFamily="34" charset="0"/>
              </a:rPr>
              <a:t>，其中包含四个</a:t>
            </a:r>
            <a:r>
              <a:rPr lang="en-US" altLang="zh-CN" sz="2800" dirty="0">
                <a:latin typeface="Arial" panose="020B0604020202020204" pitchFamily="34" charset="0"/>
              </a:rPr>
              <a:t>Conv-Pool</a:t>
            </a:r>
            <a:r>
              <a:rPr lang="zh-CN" altLang="en-US" sz="2800" dirty="0">
                <a:latin typeface="Arial" panose="020B0604020202020204" pitchFamily="34" charset="0"/>
              </a:rPr>
              <a:t>结构和两个完全连接的层。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75291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6299" y="275515"/>
            <a:ext cx="4797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rgbClr val="4B11BF"/>
                </a:solidFill>
              </a:rPr>
              <a:t>GasNet</a:t>
            </a:r>
            <a:endParaRPr lang="zh-CN" altLang="en-US" sz="2800" dirty="0">
              <a:solidFill>
                <a:srgbClr val="4B11B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1CC861-84AD-4CA2-B989-B161AFD71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693" y="988063"/>
            <a:ext cx="10174614" cy="416516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24E20F3-D4CA-42E0-9F28-AF9BB81D936F}"/>
              </a:ext>
            </a:extLst>
          </p:cNvPr>
          <p:cNvSpPr/>
          <p:nvPr/>
        </p:nvSpPr>
        <p:spPr>
          <a:xfrm>
            <a:off x="983979" y="5140877"/>
            <a:ext cx="1008767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来自分离器</a:t>
            </a:r>
            <a:r>
              <a:rPr lang="en-US" altLang="zh-CN" sz="2400" dirty="0"/>
              <a:t>2</a:t>
            </a:r>
            <a:r>
              <a:rPr lang="zh-CN" altLang="en-US" sz="2400" dirty="0"/>
              <a:t>的数据的</a:t>
            </a:r>
            <a:r>
              <a:rPr lang="en-US" altLang="zh-CN" sz="2400" dirty="0"/>
              <a:t>80</a:t>
            </a:r>
            <a:r>
              <a:rPr lang="zh-CN" altLang="en-US" sz="2400" dirty="0"/>
              <a:t>％被当作训练数据，其余的</a:t>
            </a:r>
            <a:r>
              <a:rPr lang="en-US" altLang="zh-CN" sz="2400" dirty="0"/>
              <a:t>20</a:t>
            </a:r>
            <a:r>
              <a:rPr lang="zh-CN" altLang="en-US" sz="2400" dirty="0"/>
              <a:t>％的数据被当作验证数据。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测试数据与训练和验证数据不同，它们来自一天中不同时间，相机方位等不同设备的设备（分离器</a:t>
            </a:r>
            <a:r>
              <a:rPr lang="en-US" altLang="zh-CN" sz="2400" dirty="0"/>
              <a:t>1</a:t>
            </a:r>
            <a:r>
              <a:rPr lang="zh-CN" altLang="en-US" sz="2400" dirty="0"/>
              <a:t>）。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2807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6299" y="275515"/>
            <a:ext cx="4797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rgbClr val="4B11BF"/>
                </a:solidFill>
              </a:rPr>
              <a:t>GasNet</a:t>
            </a:r>
            <a:endParaRPr lang="zh-CN" altLang="en-US" sz="2800" dirty="0">
              <a:solidFill>
                <a:srgbClr val="4B11B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EAAE36-B854-4AE5-8AAD-2A64FABE2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810" y="2799372"/>
            <a:ext cx="9988379" cy="179193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9D7E2C8-6871-4787-8E47-A3FE21E9D1D3}"/>
              </a:ext>
            </a:extLst>
          </p:cNvPr>
          <p:cNvSpPr/>
          <p:nvPr/>
        </p:nvSpPr>
        <p:spPr>
          <a:xfrm>
            <a:off x="1194485" y="1214909"/>
            <a:ext cx="99883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Table 3: Illustration of detection </a:t>
            </a:r>
            <a:r>
              <a:rPr lang="zh-CN" altLang="en-US" sz="2800" dirty="0">
                <a:solidFill>
                  <a:srgbClr val="FF0000"/>
                </a:solidFill>
              </a:rPr>
              <a:t>accuracy calculation</a:t>
            </a:r>
            <a:r>
              <a:rPr lang="zh-CN" altLang="en-US" sz="2800" dirty="0"/>
              <a:t>. Accuracy equals to the sum of true positive fraction and true negative fraction among all the test data.</a:t>
            </a:r>
          </a:p>
        </p:txBody>
      </p:sp>
    </p:spTree>
    <p:extLst>
      <p:ext uri="{BB962C8B-B14F-4D97-AF65-F5344CB8AC3E}">
        <p14:creationId xmlns:p14="http://schemas.microsoft.com/office/powerpoint/2010/main" val="3383363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6299" y="275515"/>
            <a:ext cx="4797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4B11BF"/>
                </a:solidFill>
              </a:rPr>
              <a:t>Baseline model method</a:t>
            </a:r>
            <a:endParaRPr lang="zh-CN" altLang="en-US" sz="2800" dirty="0">
              <a:solidFill>
                <a:srgbClr val="4B11BF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0BC784-F489-4920-ADD9-E83A4E2A49E6}"/>
              </a:ext>
            </a:extLst>
          </p:cNvPr>
          <p:cNvSpPr/>
          <p:nvPr/>
        </p:nvSpPr>
        <p:spPr>
          <a:xfrm>
            <a:off x="1357443" y="1476794"/>
            <a:ext cx="943000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Arial" panose="020B0604020202020204" pitchFamily="34" charset="0"/>
              </a:rPr>
              <a:t>为了有一个模型可以与</a:t>
            </a:r>
            <a:r>
              <a:rPr lang="en-US" altLang="zh-CN" sz="2800" dirty="0">
                <a:latin typeface="Arial" panose="020B0604020202020204" pitchFamily="34" charset="0"/>
              </a:rPr>
              <a:t>CNN</a:t>
            </a:r>
            <a:r>
              <a:rPr lang="zh-CN" altLang="en-US" sz="2800" dirty="0">
                <a:latin typeface="Arial" panose="020B0604020202020204" pitchFamily="34" charset="0"/>
              </a:rPr>
              <a:t>进行比较，我们构造了一种不使用深度学习的方法。我们使用</a:t>
            </a: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光流分析</a:t>
            </a:r>
            <a:r>
              <a:rPr lang="zh-CN" altLang="en-US" sz="2800" dirty="0">
                <a:latin typeface="Arial" panose="020B0604020202020204" pitchFamily="34" charset="0"/>
              </a:rPr>
              <a:t>来计算甲烷羽流检测有效性的基准量度。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Arial" panose="020B0604020202020204" pitchFamily="34" charset="0"/>
              </a:rPr>
              <a:t>光流估计两个连续帧之间物体的运动。我们使用</a:t>
            </a:r>
            <a:r>
              <a:rPr lang="en-US" altLang="zh-CN" sz="2800" dirty="0">
                <a:latin typeface="Arial" panose="020B0604020202020204" pitchFamily="34" charset="0"/>
              </a:rPr>
              <a:t>Gunner </a:t>
            </a:r>
            <a:r>
              <a:rPr lang="en-US" altLang="zh-CN" sz="2800" dirty="0" err="1">
                <a:latin typeface="Arial" panose="020B0604020202020204" pitchFamily="34" charset="0"/>
              </a:rPr>
              <a:t>Farnebacks</a:t>
            </a:r>
            <a:r>
              <a:rPr lang="zh-CN" altLang="en-US" sz="2800" dirty="0">
                <a:latin typeface="Arial" panose="020B0604020202020204" pitchFamily="34" charset="0"/>
              </a:rPr>
              <a:t>算法（一种密集的光流算法）来计算图像中所有点的光流。发现正在移动的区域将被视为羽状区域。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基准模型应用</a:t>
            </a:r>
            <a:r>
              <a:rPr lang="en-US" altLang="zh-CN" sz="2800" dirty="0"/>
              <a:t>moving average background subtraction </a:t>
            </a:r>
            <a:r>
              <a:rPr lang="zh-CN" altLang="en-US" sz="2800" dirty="0"/>
              <a:t>，并且训练、验证和测试数据与</a:t>
            </a:r>
            <a:r>
              <a:rPr lang="en-US" altLang="zh-CN" sz="2800" dirty="0"/>
              <a:t>CNN</a:t>
            </a:r>
            <a:r>
              <a:rPr lang="zh-CN" altLang="en-US" sz="2800" dirty="0"/>
              <a:t>模型采用相同的设置。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21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ieeexplore.ieee.org/mediastore_new/IEEE/content/media/8359997/8363198/8363717/8363717-fig-2-source-large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473444" y="258370"/>
            <a:ext cx="4797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4B11BF"/>
                </a:solidFill>
              </a:rPr>
              <a:t>文献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10025" y="2157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49112" y="1779898"/>
            <a:ext cx="950952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Wang J,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Tchapmi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L P, Ravikumar A P, et al. Machine vision for natural gas </a:t>
            </a:r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methane emissions detection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using an </a:t>
            </a:r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infrared camera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[J]. Applied Energy, 2020, 257: 113998.</a:t>
            </a:r>
            <a:endParaRPr lang="en-US" altLang="zh-CN" sz="2800" dirty="0"/>
          </a:p>
          <a:p>
            <a:pPr algn="just"/>
            <a:endParaRPr lang="en-US" altLang="zh-CN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6299" y="275515"/>
            <a:ext cx="4797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4B11BF"/>
                </a:solidFill>
              </a:rPr>
              <a:t>Baseline model method</a:t>
            </a:r>
            <a:endParaRPr lang="zh-CN" altLang="en-US" sz="2800" dirty="0">
              <a:solidFill>
                <a:srgbClr val="4B11BF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0BC784-F489-4920-ADD9-E83A4E2A49E6}"/>
              </a:ext>
            </a:extLst>
          </p:cNvPr>
          <p:cNvSpPr/>
          <p:nvPr/>
        </p:nvSpPr>
        <p:spPr>
          <a:xfrm>
            <a:off x="1085596" y="1098877"/>
            <a:ext cx="989956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基准方法分三个步骤执行：</a:t>
            </a:r>
            <a:endParaRPr lang="en-US" altLang="zh-CN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）在训练集中，使用</a:t>
            </a:r>
            <a:r>
              <a:rPr lang="en-US" altLang="zh-CN" sz="2800" dirty="0"/>
              <a:t>Gunner </a:t>
            </a:r>
            <a:r>
              <a:rPr lang="en-US" altLang="zh-CN" sz="2800" dirty="0" err="1"/>
              <a:t>Farnebacks</a:t>
            </a:r>
            <a:r>
              <a:rPr lang="zh-CN" altLang="en-US" sz="2800" dirty="0"/>
              <a:t>算法调整参数，确定两个阈值。第一个阈值是</a:t>
            </a:r>
            <a:r>
              <a:rPr lang="en-US" altLang="zh-CN" sz="2800" dirty="0">
                <a:solidFill>
                  <a:srgbClr val="FF0000"/>
                </a:solidFill>
              </a:rPr>
              <a:t>movement magnitude threshold</a:t>
            </a:r>
            <a:r>
              <a:rPr lang="zh-CN" altLang="en-US" sz="2800" dirty="0"/>
              <a:t>（</a:t>
            </a:r>
            <a:r>
              <a:rPr lang="en-US" altLang="zh-CN" sz="2800" dirty="0"/>
              <a:t>MMT</a:t>
            </a:r>
            <a:r>
              <a:rPr lang="zh-CN" altLang="en-US" sz="2800" dirty="0"/>
              <a:t>）。如果一个像素的估计运动速度高于</a:t>
            </a:r>
            <a:r>
              <a:rPr lang="en-US" altLang="zh-CN" sz="2800" dirty="0"/>
              <a:t>MMT</a:t>
            </a:r>
            <a:r>
              <a:rPr lang="zh-CN" altLang="en-US" sz="2800" dirty="0"/>
              <a:t>，则我们将该像素视为运动像素。假定运动像素是羽状像素。第二阈值是</a:t>
            </a:r>
            <a:r>
              <a:rPr lang="en-US" altLang="zh-CN" sz="2800" dirty="0">
                <a:solidFill>
                  <a:srgbClr val="FF0000"/>
                </a:solidFill>
              </a:rPr>
              <a:t>plume area threshold</a:t>
            </a:r>
            <a:r>
              <a:rPr lang="zh-CN" altLang="en-US" sz="2800" dirty="0"/>
              <a:t>（</a:t>
            </a:r>
            <a:r>
              <a:rPr lang="en-US" altLang="zh-CN" sz="2800" dirty="0"/>
              <a:t>PAT</a:t>
            </a:r>
            <a:r>
              <a:rPr lang="zh-CN" altLang="en-US" sz="2800" dirty="0"/>
              <a:t>）。如果移动像素的数量大于</a:t>
            </a:r>
            <a:r>
              <a:rPr lang="en-US" altLang="zh-CN" sz="2800" dirty="0"/>
              <a:t>PAT</a:t>
            </a:r>
            <a:r>
              <a:rPr lang="zh-CN" altLang="en-US" sz="2800" dirty="0"/>
              <a:t>，则表明图像中出现泄漏羽流。通过查看运动速度分布和训练数据中羽状区域的分布，我们确定了这两个阈值的范围。</a:t>
            </a:r>
            <a:endParaRPr lang="en-US" altLang="zh-CN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）使用验证集，遍历在训练集视频中观察到的</a:t>
            </a:r>
            <a:r>
              <a:rPr lang="en-US" altLang="zh-CN" sz="2800" dirty="0"/>
              <a:t>MMT</a:t>
            </a:r>
            <a:r>
              <a:rPr lang="zh-CN" altLang="en-US" sz="2800" dirty="0"/>
              <a:t>和</a:t>
            </a:r>
            <a:r>
              <a:rPr lang="en-US" altLang="zh-CN" sz="2800" dirty="0"/>
              <a:t>PAT</a:t>
            </a:r>
            <a:r>
              <a:rPr lang="zh-CN" altLang="en-US" sz="2800" dirty="0"/>
              <a:t>的范围，选择具有最高预测准确度的阈值对。</a:t>
            </a:r>
            <a:endParaRPr lang="en-US" altLang="zh-CN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）用选定的最佳的</a:t>
            </a:r>
            <a:r>
              <a:rPr lang="en-US" altLang="zh-CN" sz="2800" dirty="0"/>
              <a:t>MMT</a:t>
            </a:r>
            <a:r>
              <a:rPr lang="zh-CN" altLang="en-US" sz="2800" dirty="0"/>
              <a:t>和</a:t>
            </a:r>
            <a:r>
              <a:rPr lang="en-US" altLang="zh-CN" sz="2800" dirty="0"/>
              <a:t>PAT</a:t>
            </a:r>
            <a:r>
              <a:rPr lang="zh-CN" altLang="en-US" sz="2800" dirty="0"/>
              <a:t>对测试集进行有无泄漏分类的预测，并报告准确性结果。</a:t>
            </a:r>
            <a:endParaRPr lang="zh-CN" altLang="en-US" sz="40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87508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6299" y="275515"/>
            <a:ext cx="4797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4B11BF"/>
                </a:solidFill>
              </a:rPr>
              <a:t>Result</a:t>
            </a:r>
            <a:endParaRPr lang="zh-CN" altLang="en-US" sz="2800" dirty="0">
              <a:solidFill>
                <a:srgbClr val="4B11BF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CFB618D-895C-401F-A1DC-D1FA62A9A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00" y="1116457"/>
            <a:ext cx="7486817" cy="528915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42E74FF-9E3E-4B55-9F12-6C4697A3C70F}"/>
              </a:ext>
            </a:extLst>
          </p:cNvPr>
          <p:cNvSpPr/>
          <p:nvPr/>
        </p:nvSpPr>
        <p:spPr>
          <a:xfrm>
            <a:off x="8320216" y="1351177"/>
            <a:ext cx="312214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</a:rPr>
              <a:t>GasNet-2</a:t>
            </a:r>
            <a:r>
              <a:rPr lang="zh-CN" altLang="en-US" sz="2400" dirty="0">
                <a:latin typeface="Arial" panose="020B0604020202020204" pitchFamily="34" charset="0"/>
              </a:rPr>
              <a:t>，泄漏量最大。不同的背景差分方法，不同距离，不同泄漏量。</a:t>
            </a:r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</a:rPr>
              <a:t>对二分类问题，随机猜测模型都将获得</a:t>
            </a:r>
            <a:r>
              <a:rPr lang="en-US" altLang="zh-CN" sz="2400" dirty="0">
                <a:latin typeface="Arial" panose="020B0604020202020204" pitchFamily="34" charset="0"/>
              </a:rPr>
              <a:t>50</a:t>
            </a:r>
            <a:r>
              <a:rPr lang="zh-CN" altLang="en-US" sz="2400" dirty="0">
                <a:latin typeface="Arial" panose="020B0604020202020204" pitchFamily="34" charset="0"/>
              </a:rPr>
              <a:t>％的准确性，因此纵轴从</a:t>
            </a:r>
            <a:r>
              <a:rPr lang="en-US" altLang="zh-CN" sz="2400" dirty="0">
                <a:latin typeface="Arial" panose="020B0604020202020204" pitchFamily="34" charset="0"/>
              </a:rPr>
              <a:t>50%</a:t>
            </a:r>
            <a:r>
              <a:rPr lang="zh-CN" altLang="en-US" sz="2400" dirty="0">
                <a:latin typeface="Arial" panose="020B0604020202020204" pitchFamily="34" charset="0"/>
              </a:rPr>
              <a:t>开始。</a:t>
            </a:r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</a:rPr>
              <a:t>对于所有方法，训练集泄漏量更大都会提高准确性。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27578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6299" y="275515"/>
            <a:ext cx="4797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4B11BF"/>
                </a:solidFill>
              </a:rPr>
              <a:t>Result</a:t>
            </a:r>
            <a:endParaRPr lang="zh-CN" altLang="en-US" sz="2800" dirty="0">
              <a:solidFill>
                <a:srgbClr val="4B11BF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3721E8-442E-4E6B-9A8B-53E1C2A71857}"/>
              </a:ext>
            </a:extLst>
          </p:cNvPr>
          <p:cNvSpPr/>
          <p:nvPr/>
        </p:nvSpPr>
        <p:spPr>
          <a:xfrm>
            <a:off x="1058561" y="1174568"/>
            <a:ext cx="1021080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</a:rPr>
              <a:t>从上图得出几个结论。</a:t>
            </a:r>
            <a:endParaRPr lang="en-US" altLang="zh-CN" sz="2800" dirty="0">
              <a:latin typeface="Arial" panose="020B0604020202020204" pitchFamily="34" charset="0"/>
            </a:endParaRPr>
          </a:p>
          <a:p>
            <a:r>
              <a:rPr lang="zh-CN" altLang="en-US" sz="2800" dirty="0">
                <a:latin typeface="Arial" panose="020B0604020202020204" pitchFamily="34" charset="0"/>
              </a:rPr>
              <a:t>（</a:t>
            </a:r>
            <a:r>
              <a:rPr lang="en-US" altLang="zh-CN" sz="2800" dirty="0">
                <a:latin typeface="Arial" panose="020B0604020202020204" pitchFamily="34" charset="0"/>
              </a:rPr>
              <a:t>1</a:t>
            </a:r>
            <a:r>
              <a:rPr lang="zh-CN" altLang="en-US" sz="2800" dirty="0">
                <a:latin typeface="Arial" panose="020B0604020202020204" pitchFamily="34" charset="0"/>
              </a:rPr>
              <a:t>）在将数据馈入</a:t>
            </a:r>
            <a:r>
              <a:rPr lang="en-US" altLang="zh-CN" sz="2800" dirty="0">
                <a:latin typeface="Arial" panose="020B0604020202020204" pitchFamily="34" charset="0"/>
              </a:rPr>
              <a:t>CNN</a:t>
            </a:r>
            <a:r>
              <a:rPr lang="zh-CN" altLang="en-US" sz="2800" dirty="0">
                <a:latin typeface="Arial" panose="020B0604020202020204" pitchFamily="34" charset="0"/>
              </a:rPr>
              <a:t>之前实现背景差分法至关重要。大量不相关的背景信息使</a:t>
            </a:r>
            <a:r>
              <a:rPr lang="en-US" altLang="zh-CN" sz="2800" dirty="0">
                <a:latin typeface="Arial" panose="020B0604020202020204" pitchFamily="34" charset="0"/>
              </a:rPr>
              <a:t>CNN</a:t>
            </a:r>
            <a:r>
              <a:rPr lang="zh-CN" altLang="en-US" sz="2800" dirty="0">
                <a:latin typeface="Arial" panose="020B0604020202020204" pitchFamily="34" charset="0"/>
              </a:rPr>
              <a:t>预测效果不佳。</a:t>
            </a:r>
            <a:endParaRPr lang="en-US" altLang="zh-CN" sz="2800" dirty="0">
              <a:latin typeface="Arial" panose="020B0604020202020204" pitchFamily="34" charset="0"/>
            </a:endParaRPr>
          </a:p>
          <a:p>
            <a:r>
              <a:rPr lang="zh-CN" altLang="en-US" sz="2800" dirty="0">
                <a:latin typeface="Arial" panose="020B0604020202020204" pitchFamily="34" charset="0"/>
              </a:rPr>
              <a:t>（</a:t>
            </a:r>
            <a:r>
              <a:rPr lang="en-US" altLang="zh-CN" sz="2800" dirty="0">
                <a:latin typeface="Arial" panose="020B0604020202020204" pitchFamily="34" charset="0"/>
              </a:rPr>
              <a:t>2</a:t>
            </a:r>
            <a:r>
              <a:rPr lang="zh-CN" altLang="en-US" sz="2800" dirty="0">
                <a:latin typeface="Arial" panose="020B0604020202020204" pitchFamily="34" charset="0"/>
              </a:rPr>
              <a:t>）有必要选择适当的背景减法。在我们的问题中，当视频呈灰度级且充满非刚性物体（如云）的运动时，</a:t>
            </a:r>
            <a:r>
              <a:rPr lang="en-US" altLang="zh-CN" sz="2800" dirty="0">
                <a:latin typeface="Arial" panose="020B0604020202020204" pitchFamily="34" charset="0"/>
              </a:rPr>
              <a:t> the fixed average background subtraction</a:t>
            </a:r>
            <a:r>
              <a:rPr lang="zh-CN" altLang="en-US" sz="2800" dirty="0">
                <a:latin typeface="Arial" panose="020B0604020202020204" pitchFamily="34" charset="0"/>
              </a:rPr>
              <a:t>效果最差，</a:t>
            </a:r>
            <a:r>
              <a:rPr lang="en-US" altLang="zh-CN" sz="2800" dirty="0"/>
              <a:t>moving average background subtraction </a:t>
            </a:r>
            <a:r>
              <a:rPr lang="zh-CN" altLang="en-US" sz="2800" dirty="0"/>
              <a:t>和</a:t>
            </a:r>
            <a:r>
              <a:rPr lang="en-US" altLang="zh-CN" sz="2800" dirty="0"/>
              <a:t>MOG-based background subtraction</a:t>
            </a:r>
            <a:r>
              <a:rPr lang="zh-CN" altLang="en-US" sz="2800" dirty="0">
                <a:latin typeface="Arial" panose="020B0604020202020204" pitchFamily="34" charset="0"/>
              </a:rPr>
              <a:t>效果更好。整体而言，</a:t>
            </a:r>
            <a:r>
              <a:rPr lang="en-US" altLang="zh-CN" sz="2800" dirty="0"/>
              <a:t>moving average background subtraction</a:t>
            </a:r>
            <a:r>
              <a:rPr lang="zh-CN" altLang="en-US" sz="2800" dirty="0"/>
              <a:t>预测效果最好。</a:t>
            </a:r>
            <a:endParaRPr lang="en-US" altLang="zh-CN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）对于人眼也很难观察到的泄漏，几种方法的预测效果都不好，因为</a:t>
            </a:r>
            <a:r>
              <a:rPr lang="en-US" altLang="zh-CN" sz="2800" dirty="0"/>
              <a:t>CNN</a:t>
            </a:r>
            <a:r>
              <a:rPr lang="zh-CN" altLang="en-US" sz="2800" dirty="0"/>
              <a:t>几乎没有信号可以训练。</a:t>
            </a:r>
          </a:p>
        </p:txBody>
      </p:sp>
    </p:spTree>
    <p:extLst>
      <p:ext uri="{BB962C8B-B14F-4D97-AF65-F5344CB8AC3E}">
        <p14:creationId xmlns:p14="http://schemas.microsoft.com/office/powerpoint/2010/main" val="4257530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6299" y="275515"/>
            <a:ext cx="4797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4B11BF"/>
                </a:solidFill>
              </a:rPr>
              <a:t>Result</a:t>
            </a:r>
            <a:endParaRPr lang="zh-CN" altLang="en-US" sz="2800" dirty="0">
              <a:solidFill>
                <a:srgbClr val="4B11B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5DD558-F059-4007-A2F3-4828B962D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876" y="998407"/>
            <a:ext cx="9791923" cy="368480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ECA875E-335A-44BA-87B3-50F677267C62}"/>
              </a:ext>
            </a:extLst>
          </p:cNvPr>
          <p:cNvSpPr/>
          <p:nvPr/>
        </p:nvSpPr>
        <p:spPr>
          <a:xfrm>
            <a:off x="1042802" y="4547284"/>
            <a:ext cx="1003225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moving average background subtraction</a:t>
            </a:r>
            <a:r>
              <a:rPr lang="zh-CN" altLang="en-US" sz="2400" dirty="0"/>
              <a:t>，不同</a:t>
            </a:r>
            <a:r>
              <a:rPr lang="en-US" altLang="zh-CN" sz="2400" dirty="0"/>
              <a:t>CNN</a:t>
            </a:r>
            <a:r>
              <a:rPr lang="zh-CN" altLang="en-US" sz="2400" dirty="0"/>
              <a:t>网络。</a:t>
            </a:r>
            <a:endParaRPr lang="en-US" altLang="zh-CN" sz="2400" dirty="0"/>
          </a:p>
          <a:p>
            <a:r>
              <a:rPr lang="zh-CN" altLang="en-US" sz="2400" dirty="0">
                <a:latin typeface="Arial" panose="020B0604020202020204" pitchFamily="34" charset="0"/>
              </a:rPr>
              <a:t>距离较小时，羽流信号较强，检测问题更加容易。三种复杂度的</a:t>
            </a:r>
            <a:r>
              <a:rPr lang="en-US" altLang="zh-CN" sz="2400" dirty="0">
                <a:latin typeface="Arial" panose="020B0604020202020204" pitchFamily="34" charset="0"/>
              </a:rPr>
              <a:t>CNN</a:t>
            </a:r>
            <a:r>
              <a:rPr lang="zh-CN" altLang="en-US" sz="2400" dirty="0">
                <a:latin typeface="Arial" panose="020B0604020202020204" pitchFamily="34" charset="0"/>
              </a:rPr>
              <a:t>预测准确度都很高。</a:t>
            </a:r>
            <a:r>
              <a:rPr lang="zh-CN" altLang="en-US" sz="2400" dirty="0"/>
              <a:t>距离增大时，羽流的信号较弱，检测问题难度增加，</a:t>
            </a:r>
            <a:r>
              <a:rPr lang="en-US" altLang="zh-CN" sz="2400" dirty="0"/>
              <a:t>GasNet-2</a:t>
            </a:r>
            <a:r>
              <a:rPr lang="zh-CN" altLang="en-US" sz="2400" dirty="0"/>
              <a:t>的性能更好。</a:t>
            </a:r>
            <a:endParaRPr lang="en-US" altLang="zh-CN" sz="2400" dirty="0"/>
          </a:p>
          <a:p>
            <a:r>
              <a:rPr lang="zh-CN" altLang="en-US" sz="2400" dirty="0"/>
              <a:t>两种距离下基准模型的预测效果都最差，这表明基于</a:t>
            </a:r>
            <a:r>
              <a:rPr lang="en-US" altLang="zh-CN" sz="2400" dirty="0"/>
              <a:t>CNN</a:t>
            </a:r>
            <a:r>
              <a:rPr lang="zh-CN" altLang="en-US" sz="2400" dirty="0"/>
              <a:t>比基于传统光流的分析效果更好。</a:t>
            </a:r>
            <a:endParaRPr lang="en-US" altLang="zh-CN" sz="2400" dirty="0">
              <a:latin typeface="Arial" panose="020B0604020202020204" pitchFamily="34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8070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6299" y="275515"/>
            <a:ext cx="4797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4B11BF"/>
                </a:solidFill>
              </a:rPr>
              <a:t>Result</a:t>
            </a:r>
            <a:endParaRPr lang="zh-CN" altLang="en-US" sz="2800" dirty="0">
              <a:solidFill>
                <a:srgbClr val="4B11BF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22AB8FB-57FF-42A3-A9F0-3668ACAA6D71}"/>
              </a:ext>
            </a:extLst>
          </p:cNvPr>
          <p:cNvSpPr/>
          <p:nvPr/>
        </p:nvSpPr>
        <p:spPr>
          <a:xfrm>
            <a:off x="1313263" y="1879423"/>
            <a:ext cx="956547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一个</a:t>
            </a:r>
            <a:r>
              <a:rPr lang="en-US" altLang="zh-CN" sz="2400" dirty="0"/>
              <a:t>Conv-Pool</a:t>
            </a:r>
            <a:r>
              <a:rPr lang="zh-CN" altLang="en-US" sz="2400" dirty="0"/>
              <a:t>结构和一个全连接层的</a:t>
            </a:r>
            <a:r>
              <a:rPr lang="en-US" altLang="zh-CN" sz="2400" dirty="0">
                <a:solidFill>
                  <a:srgbClr val="FF0000"/>
                </a:solidFill>
              </a:rPr>
              <a:t>GasNet-1</a:t>
            </a:r>
            <a:r>
              <a:rPr lang="zh-CN" altLang="en-US" sz="2400" dirty="0"/>
              <a:t>不够复杂，不足以获得全部的特征。</a:t>
            </a:r>
            <a:endParaRPr lang="en-US" altLang="zh-CN" sz="2400" dirty="0"/>
          </a:p>
          <a:p>
            <a:r>
              <a:rPr lang="zh-CN" altLang="en-US" sz="2400" dirty="0"/>
              <a:t>具有</a:t>
            </a:r>
            <a:r>
              <a:rPr lang="en-US" altLang="zh-CN" sz="2400" dirty="0"/>
              <a:t>4</a:t>
            </a:r>
            <a:r>
              <a:rPr lang="zh-CN" altLang="en-US" sz="2400" dirty="0"/>
              <a:t>个</a:t>
            </a:r>
            <a:r>
              <a:rPr lang="en-US" altLang="zh-CN" sz="2400" dirty="0"/>
              <a:t>Conv-Pool</a:t>
            </a:r>
            <a:r>
              <a:rPr lang="zh-CN" altLang="en-US" sz="2400" dirty="0"/>
              <a:t>和</a:t>
            </a:r>
            <a:r>
              <a:rPr lang="en-US" altLang="zh-CN" sz="2400" dirty="0"/>
              <a:t>2</a:t>
            </a:r>
            <a:r>
              <a:rPr lang="zh-CN" altLang="en-US" sz="2400" dirty="0"/>
              <a:t>个全连接层的</a:t>
            </a:r>
            <a:r>
              <a:rPr lang="en-US" altLang="zh-CN" sz="2400" dirty="0">
                <a:solidFill>
                  <a:srgbClr val="FF0000"/>
                </a:solidFill>
              </a:rPr>
              <a:t>GasNet-3</a:t>
            </a:r>
            <a:r>
              <a:rPr lang="zh-CN" altLang="en-US" sz="2400" dirty="0"/>
              <a:t>中的参数数量比</a:t>
            </a:r>
            <a:r>
              <a:rPr lang="en-US" altLang="zh-CN" sz="2400" dirty="0"/>
              <a:t>GasNet-2</a:t>
            </a:r>
            <a:r>
              <a:rPr lang="zh-CN" altLang="en-US" sz="2400" dirty="0"/>
              <a:t>大</a:t>
            </a:r>
            <a:r>
              <a:rPr lang="en-US" altLang="zh-CN" sz="2400" dirty="0"/>
              <a:t>15</a:t>
            </a:r>
            <a:r>
              <a:rPr lang="zh-CN" altLang="en-US" sz="2400" dirty="0"/>
              <a:t>％，这表明它更高的复杂度和产生更高检测准确度的能力。但是，</a:t>
            </a:r>
            <a:r>
              <a:rPr lang="en-US" altLang="zh-CN" sz="2400" dirty="0"/>
              <a:t>GasNet-3</a:t>
            </a:r>
            <a:r>
              <a:rPr lang="zh-CN" altLang="en-US" sz="2400" dirty="0"/>
              <a:t>的实际性能不会比</a:t>
            </a:r>
            <a:r>
              <a:rPr lang="en-US" altLang="zh-CN" sz="2400" dirty="0"/>
              <a:t>GasNet-2</a:t>
            </a:r>
            <a:r>
              <a:rPr lang="zh-CN" altLang="en-US" sz="2400" dirty="0"/>
              <a:t>改善很多，甚至在</a:t>
            </a:r>
            <a:r>
              <a:rPr lang="en-US" altLang="zh-CN" sz="2400" dirty="0"/>
              <a:t>12.6 m</a:t>
            </a:r>
            <a:r>
              <a:rPr lang="zh-CN" altLang="en-US" sz="2400" dirty="0"/>
              <a:t>的较长距离处也会降低。 分析原因可能因为</a:t>
            </a:r>
            <a:r>
              <a:rPr lang="en-US" altLang="zh-CN" sz="2400" dirty="0"/>
              <a:t>GasNet-3</a:t>
            </a:r>
            <a:r>
              <a:rPr lang="zh-CN" altLang="en-US" sz="2400" dirty="0"/>
              <a:t>缺少足够的数据它大量的参数。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21220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6299" y="275515"/>
            <a:ext cx="4797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4B11BF"/>
                </a:solidFill>
              </a:rPr>
              <a:t>Result</a:t>
            </a:r>
            <a:endParaRPr lang="zh-CN" altLang="en-US" sz="2800" dirty="0">
              <a:solidFill>
                <a:srgbClr val="4B11BF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341A586-0682-4AD2-9A99-6D61B96A6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77" y="1027024"/>
            <a:ext cx="7117697" cy="555546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724ECBF-9E4A-4D14-B286-8E7385E5FE64}"/>
              </a:ext>
            </a:extLst>
          </p:cNvPr>
          <p:cNvSpPr/>
          <p:nvPr/>
        </p:nvSpPr>
        <p:spPr>
          <a:xfrm>
            <a:off x="7834289" y="1189225"/>
            <a:ext cx="352157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moving average background subtraction</a:t>
            </a:r>
            <a:r>
              <a:rPr lang="zh-CN" altLang="en-US" sz="2400" dirty="0"/>
              <a:t> </a:t>
            </a:r>
            <a:r>
              <a:rPr lang="en-US" altLang="zh-CN" sz="2400" dirty="0"/>
              <a:t>GasNet-2</a:t>
            </a:r>
          </a:p>
          <a:p>
            <a:r>
              <a:rPr lang="zh-CN" altLang="en-US" sz="2400" dirty="0"/>
              <a:t>三种训练模型的方法：</a:t>
            </a:r>
            <a:endParaRPr lang="en-US" altLang="zh-CN" sz="2400" dirty="0"/>
          </a:p>
          <a:p>
            <a:r>
              <a:rPr lang="zh-CN" altLang="en-US" sz="2400" dirty="0"/>
              <a:t>方法</a:t>
            </a:r>
            <a:r>
              <a:rPr lang="en-US" altLang="zh-CN" sz="2400" dirty="0"/>
              <a:t>1</a:t>
            </a:r>
            <a:r>
              <a:rPr lang="zh-CN" altLang="en-US" sz="2400" dirty="0"/>
              <a:t>：训练</a:t>
            </a:r>
            <a:r>
              <a:rPr lang="en-US" altLang="zh-CN" sz="2400" dirty="0"/>
              <a:t>35</a:t>
            </a:r>
            <a:r>
              <a:rPr lang="zh-CN" altLang="en-US" sz="2400" dirty="0"/>
              <a:t>个模型，每种距离和泄漏尺寸组合独立训练。</a:t>
            </a:r>
            <a:endParaRPr lang="en-US" altLang="zh-CN" sz="2400" dirty="0"/>
          </a:p>
          <a:p>
            <a:r>
              <a:rPr lang="zh-CN" altLang="en-US" sz="2400" dirty="0"/>
              <a:t>方法</a:t>
            </a:r>
            <a:r>
              <a:rPr lang="en-US" altLang="zh-CN" sz="2400" dirty="0"/>
              <a:t>2</a:t>
            </a:r>
            <a:r>
              <a:rPr lang="zh-CN" altLang="en-US" sz="2400" dirty="0"/>
              <a:t>：训练</a:t>
            </a:r>
            <a:r>
              <a:rPr lang="en-US" altLang="zh-CN" sz="2400" dirty="0"/>
              <a:t>5</a:t>
            </a:r>
            <a:r>
              <a:rPr lang="zh-CN" altLang="en-US" sz="2400" dirty="0"/>
              <a:t>个模型，每个距离独立训练，不区分泄漏量等级。</a:t>
            </a:r>
            <a:endParaRPr lang="en-US" altLang="zh-CN" sz="2400" dirty="0"/>
          </a:p>
          <a:p>
            <a:r>
              <a:rPr lang="zh-CN" altLang="en-US" sz="2400" dirty="0"/>
              <a:t>方法</a:t>
            </a:r>
            <a:r>
              <a:rPr lang="en-US" altLang="zh-CN" sz="2400" dirty="0"/>
              <a:t>3</a:t>
            </a:r>
            <a:r>
              <a:rPr lang="zh-CN" altLang="en-US" sz="2400" dirty="0"/>
              <a:t>：训练</a:t>
            </a:r>
            <a:r>
              <a:rPr lang="en-US" altLang="zh-CN" sz="2400" dirty="0"/>
              <a:t>1</a:t>
            </a:r>
            <a:r>
              <a:rPr lang="zh-CN" altLang="en-US" sz="2400" dirty="0"/>
              <a:t>个模型，不区分距离和泄漏量等级。</a:t>
            </a:r>
          </a:p>
        </p:txBody>
      </p:sp>
    </p:spTree>
    <p:extLst>
      <p:ext uri="{BB962C8B-B14F-4D97-AF65-F5344CB8AC3E}">
        <p14:creationId xmlns:p14="http://schemas.microsoft.com/office/powerpoint/2010/main" val="2974229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6299" y="275515"/>
            <a:ext cx="4797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4B11BF"/>
                </a:solidFill>
              </a:rPr>
              <a:t>Result</a:t>
            </a:r>
            <a:endParaRPr lang="zh-CN" altLang="en-US" sz="2800" dirty="0">
              <a:solidFill>
                <a:srgbClr val="4B11BF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F6A94FC-4B75-468D-9929-40B210AAA183}"/>
              </a:ext>
            </a:extLst>
          </p:cNvPr>
          <p:cNvSpPr/>
          <p:nvPr/>
        </p:nvSpPr>
        <p:spPr>
          <a:xfrm>
            <a:off x="1035907" y="1164134"/>
            <a:ext cx="994924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通过上表，可以看到，在每种距离下，方法</a:t>
            </a:r>
            <a:r>
              <a:rPr lang="en-US" altLang="zh-CN" sz="2800" dirty="0"/>
              <a:t>2</a:t>
            </a:r>
            <a:r>
              <a:rPr lang="zh-CN" altLang="en-US" sz="2800" dirty="0"/>
              <a:t>都比方法</a:t>
            </a:r>
            <a:r>
              <a:rPr lang="en-US" altLang="zh-CN" sz="2800" dirty="0"/>
              <a:t>1</a:t>
            </a:r>
            <a:r>
              <a:rPr lang="zh-CN" altLang="en-US" sz="2800" dirty="0"/>
              <a:t>更好。在整体上，方法</a:t>
            </a:r>
            <a:r>
              <a:rPr lang="en-US" altLang="zh-CN" sz="2800" dirty="0"/>
              <a:t>3</a:t>
            </a:r>
            <a:r>
              <a:rPr lang="zh-CN" altLang="en-US" sz="2800" dirty="0"/>
              <a:t>优于方法</a:t>
            </a:r>
            <a:r>
              <a:rPr lang="en-US" altLang="zh-CN" sz="2800" dirty="0"/>
              <a:t>2</a:t>
            </a:r>
            <a:r>
              <a:rPr lang="zh-CN" altLang="en-US" sz="2800" dirty="0"/>
              <a:t>，并且方法</a:t>
            </a:r>
            <a:r>
              <a:rPr lang="en-US" altLang="zh-CN" sz="2800" dirty="0"/>
              <a:t>3</a:t>
            </a:r>
            <a:r>
              <a:rPr lang="zh-CN" altLang="en-US" sz="2800" dirty="0"/>
              <a:t>可以显着提高</a:t>
            </a:r>
            <a:r>
              <a:rPr lang="en-US" altLang="zh-CN" sz="2800" dirty="0"/>
              <a:t>12.6 m</a:t>
            </a:r>
            <a:r>
              <a:rPr lang="zh-CN" altLang="en-US" sz="2800" dirty="0"/>
              <a:t>和</a:t>
            </a:r>
            <a:r>
              <a:rPr lang="en-US" altLang="zh-CN" sz="2800" dirty="0"/>
              <a:t>15.6 m</a:t>
            </a:r>
            <a:r>
              <a:rPr lang="zh-CN" altLang="en-US" sz="2800" dirty="0"/>
              <a:t>距离的检测精度，这在方法</a:t>
            </a:r>
            <a:r>
              <a:rPr lang="en-US" altLang="zh-CN" sz="2800" dirty="0"/>
              <a:t>1</a:t>
            </a:r>
            <a:r>
              <a:rPr lang="zh-CN" altLang="en-US" sz="2800" dirty="0"/>
              <a:t>和方法</a:t>
            </a:r>
            <a:r>
              <a:rPr lang="en-US" altLang="zh-CN" sz="2800" dirty="0"/>
              <a:t>2</a:t>
            </a:r>
            <a:r>
              <a:rPr lang="zh-CN" altLang="en-US" sz="2800" dirty="0"/>
              <a:t>中表现不佳。</a:t>
            </a:r>
            <a:endParaRPr lang="en-US" altLang="zh-CN" sz="2800" dirty="0"/>
          </a:p>
          <a:p>
            <a:r>
              <a:rPr lang="zh-CN" altLang="en-US" sz="2800" dirty="0"/>
              <a:t>上图将方法</a:t>
            </a:r>
            <a:r>
              <a:rPr lang="en-US" altLang="zh-CN" sz="2800" dirty="0"/>
              <a:t>1</a:t>
            </a:r>
            <a:r>
              <a:rPr lang="zh-CN" altLang="en-US" sz="2800" dirty="0"/>
              <a:t>与方法</a:t>
            </a:r>
            <a:r>
              <a:rPr lang="en-US" altLang="zh-CN" sz="2800" dirty="0"/>
              <a:t>3</a:t>
            </a:r>
            <a:r>
              <a:rPr lang="zh-CN" altLang="en-US" sz="2800" dirty="0"/>
              <a:t>进行比较，可以看到，在近距离（</a:t>
            </a:r>
            <a:r>
              <a:rPr lang="en-US" altLang="zh-CN" sz="2800" dirty="0"/>
              <a:t>〜5-10 m</a:t>
            </a:r>
            <a:r>
              <a:rPr lang="zh-CN" altLang="en-US" sz="2800" dirty="0"/>
              <a:t>）的所有泄漏尺寸下，方法</a:t>
            </a:r>
            <a:r>
              <a:rPr lang="en-US" altLang="zh-CN" sz="2800" dirty="0"/>
              <a:t>3</a:t>
            </a:r>
            <a:r>
              <a:rPr lang="zh-CN" altLang="en-US" sz="2800" dirty="0"/>
              <a:t>的预测准确度均超过</a:t>
            </a:r>
            <a:r>
              <a:rPr lang="en-US" altLang="zh-CN" sz="2800" dirty="0"/>
              <a:t>94</a:t>
            </a:r>
            <a:r>
              <a:rPr lang="zh-CN" altLang="en-US" sz="2800" dirty="0"/>
              <a:t>％。在更远的距离（约</a:t>
            </a:r>
            <a:r>
              <a:rPr lang="en-US" altLang="zh-CN" sz="2800" dirty="0"/>
              <a:t>13-16 m</a:t>
            </a:r>
            <a:r>
              <a:rPr lang="zh-CN" altLang="en-US" sz="2800" dirty="0"/>
              <a:t>）处，泄漏量大于</a:t>
            </a:r>
            <a:r>
              <a:rPr lang="en-US" altLang="zh-CN" sz="2800" dirty="0"/>
              <a:t>3</a:t>
            </a:r>
            <a:r>
              <a:rPr lang="zh-CN" altLang="en-US" sz="2800" dirty="0"/>
              <a:t>级情况下，预测准确度超过</a:t>
            </a:r>
            <a:r>
              <a:rPr lang="en-US" altLang="zh-CN" sz="2800" dirty="0"/>
              <a:t>95</a:t>
            </a:r>
            <a:r>
              <a:rPr lang="zh-CN" altLang="en-US" sz="2800" dirty="0"/>
              <a:t>％。</a:t>
            </a:r>
            <a:endParaRPr lang="en-US" altLang="zh-CN" sz="2800" dirty="0"/>
          </a:p>
          <a:p>
            <a:r>
              <a:rPr lang="zh-CN" altLang="en-US" sz="2800" dirty="0"/>
              <a:t>方法</a:t>
            </a:r>
            <a:r>
              <a:rPr lang="en-US" altLang="zh-CN" sz="2800" dirty="0"/>
              <a:t>3</a:t>
            </a:r>
            <a:r>
              <a:rPr lang="zh-CN" altLang="en-US" sz="2800" dirty="0"/>
              <a:t>产生了最佳结果。这可能是因为在方法</a:t>
            </a:r>
            <a:r>
              <a:rPr lang="en-US" altLang="zh-CN" sz="2800" dirty="0"/>
              <a:t>3</a:t>
            </a:r>
            <a:r>
              <a:rPr lang="zh-CN" altLang="en-US" sz="2800" dirty="0"/>
              <a:t>中</a:t>
            </a:r>
            <a:r>
              <a:rPr lang="zh-CN" altLang="en-US" sz="2800" dirty="0">
                <a:solidFill>
                  <a:srgbClr val="FF0000"/>
                </a:solidFill>
              </a:rPr>
              <a:t>增加训练数据</a:t>
            </a:r>
            <a:r>
              <a:rPr lang="zh-CN" altLang="en-US" sz="2800" dirty="0"/>
              <a:t>的大小并查看更多种类的数据可能有助于减少模型方差泛化误差。最后，我们发现</a:t>
            </a:r>
            <a:r>
              <a:rPr lang="zh-CN" altLang="en-US" sz="2800" dirty="0">
                <a:solidFill>
                  <a:srgbClr val="FF0000"/>
                </a:solidFill>
              </a:rPr>
              <a:t>成像距离</a:t>
            </a:r>
            <a:r>
              <a:rPr lang="zh-CN" altLang="en-US" sz="2800" dirty="0"/>
              <a:t>是影响基于</a:t>
            </a:r>
            <a:r>
              <a:rPr lang="en-US" altLang="zh-CN" sz="2800" dirty="0"/>
              <a:t>OGI</a:t>
            </a:r>
            <a:r>
              <a:rPr lang="zh-CN" altLang="en-US" sz="2800" dirty="0"/>
              <a:t>的自动化技术有效性的最重要参数。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62726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6299" y="275515"/>
            <a:ext cx="4797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4B11BF"/>
                </a:solidFill>
              </a:rPr>
              <a:t>Concluding remarks</a:t>
            </a:r>
            <a:endParaRPr lang="zh-CN" altLang="en-US" sz="2800" dirty="0">
              <a:solidFill>
                <a:srgbClr val="4B11BF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F6A94FC-4B75-468D-9929-40B210AAA183}"/>
              </a:ext>
            </a:extLst>
          </p:cNvPr>
          <p:cNvSpPr/>
          <p:nvPr/>
        </p:nvSpPr>
        <p:spPr>
          <a:xfrm>
            <a:off x="1035907" y="1164134"/>
            <a:ext cx="994924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当前，尽管</a:t>
            </a:r>
            <a:r>
              <a:rPr lang="en-US" altLang="zh-CN" sz="2800" dirty="0" err="1"/>
              <a:t>GasVid</a:t>
            </a:r>
            <a:r>
              <a:rPr lang="zh-CN" altLang="en-US" sz="2800" dirty="0"/>
              <a:t>数据集仅从测试环境中收集，但有望在实际中表现良好，因为</a:t>
            </a:r>
            <a:r>
              <a:rPr lang="zh-CN" altLang="en-US" sz="2800" dirty="0">
                <a:solidFill>
                  <a:srgbClr val="FF0000"/>
                </a:solidFill>
              </a:rPr>
              <a:t>背景差分</a:t>
            </a:r>
            <a:r>
              <a:rPr lang="zh-CN" altLang="en-US" sz="2800" dirty="0"/>
              <a:t>方法使</a:t>
            </a:r>
            <a:r>
              <a:rPr lang="en-US" altLang="zh-CN" sz="2800" dirty="0" err="1">
                <a:solidFill>
                  <a:srgbClr val="FF0000"/>
                </a:solidFill>
              </a:rPr>
              <a:t>GasNet</a:t>
            </a:r>
            <a:r>
              <a:rPr lang="zh-CN" altLang="en-US" sz="2800" dirty="0"/>
              <a:t>能够专注于泄漏处，而与背景条件无关。我们算法的准确性将取决于</a:t>
            </a:r>
            <a:r>
              <a:rPr lang="zh-CN" altLang="en-US" sz="2800" dirty="0">
                <a:solidFill>
                  <a:srgbClr val="FF0000"/>
                </a:solidFill>
              </a:rPr>
              <a:t>成像距离</a:t>
            </a:r>
            <a:r>
              <a:rPr lang="zh-CN" altLang="en-US" sz="2800" dirty="0"/>
              <a:t>，温度对比度和背景运动等因素影响相机的性能。</a:t>
            </a:r>
            <a:endParaRPr lang="en-US" altLang="zh-CN" sz="2800" dirty="0"/>
          </a:p>
          <a:p>
            <a:endParaRPr lang="en-US" altLang="zh-CN" sz="2800" u="sng" dirty="0"/>
          </a:p>
          <a:p>
            <a:r>
              <a:rPr lang="zh-CN" altLang="en-US" sz="2800" dirty="0"/>
              <a:t>未来计划：</a:t>
            </a:r>
            <a:endParaRPr lang="en-US" altLang="zh-CN" sz="2800" dirty="0"/>
          </a:p>
          <a:p>
            <a:r>
              <a:rPr lang="en-US" altLang="zh-CN" sz="2800" dirty="0"/>
              <a:t>	</a:t>
            </a:r>
            <a:r>
              <a:rPr lang="zh-CN" altLang="en-US" sz="2800" dirty="0"/>
              <a:t>扩大</a:t>
            </a:r>
            <a:r>
              <a:rPr lang="en-US" altLang="zh-CN" sz="2800" dirty="0" err="1"/>
              <a:t>GasVid</a:t>
            </a:r>
            <a:r>
              <a:rPr lang="en-US" altLang="zh-CN" sz="2800" dirty="0"/>
              <a:t> </a:t>
            </a:r>
            <a:r>
              <a:rPr lang="zh-CN" altLang="en-US" sz="2800" dirty="0"/>
              <a:t>数据集</a:t>
            </a:r>
            <a:endParaRPr lang="en-US" altLang="zh-CN" sz="2800" dirty="0"/>
          </a:p>
          <a:p>
            <a:r>
              <a:rPr lang="en-US" altLang="zh-CN" sz="2800" dirty="0"/>
              <a:t>	</a:t>
            </a:r>
            <a:r>
              <a:rPr lang="zh-CN" altLang="en-US" sz="2800" dirty="0"/>
              <a:t>探索不同的模型架构</a:t>
            </a:r>
            <a:endParaRPr lang="en-US" altLang="zh-CN" sz="2800" dirty="0"/>
          </a:p>
          <a:p>
            <a:r>
              <a:rPr lang="en-US" altLang="zh-CN" sz="2800" dirty="0"/>
              <a:t>	</a:t>
            </a:r>
            <a:r>
              <a:rPr lang="zh-CN" altLang="en-US" sz="2800" dirty="0"/>
              <a:t>机器学习和物理模型的混合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93175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4109" y="2570521"/>
            <a:ext cx="3801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6299" y="275515"/>
            <a:ext cx="4797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4B11BF"/>
                </a:solidFill>
              </a:rPr>
              <a:t>摘要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A880A5E-E455-4B4C-B544-B7C5CB2D1217}"/>
              </a:ext>
            </a:extLst>
          </p:cNvPr>
          <p:cNvSpPr/>
          <p:nvPr/>
        </p:nvSpPr>
        <p:spPr>
          <a:xfrm>
            <a:off x="1120026" y="1871229"/>
            <a:ext cx="102684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传统检测甲烷泄漏方法：光学气体成像（</a:t>
            </a:r>
            <a:r>
              <a:rPr lang="en-US" altLang="zh-CN" sz="2800" dirty="0"/>
              <a:t>OGI</a:t>
            </a:r>
            <a:r>
              <a:rPr lang="zh-CN" altLang="en-US" sz="2800" dirty="0"/>
              <a:t>）</a:t>
            </a:r>
            <a:r>
              <a:rPr lang="en-US" altLang="zh-CN" sz="2800" dirty="0"/>
              <a:t>+</a:t>
            </a:r>
            <a:r>
              <a:rPr lang="zh-CN" altLang="en-US" sz="2800" dirty="0"/>
              <a:t>操作员判断（劳动密集，需要人工参与）</a:t>
            </a: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本文：</a:t>
            </a:r>
            <a:r>
              <a:rPr lang="en-US" altLang="zh-CN" sz="2800" dirty="0"/>
              <a:t>OGI+CNN(</a:t>
            </a:r>
            <a:r>
              <a:rPr lang="zh-CN" altLang="en-US" sz="2800" dirty="0"/>
              <a:t>自动检测</a:t>
            </a:r>
            <a:r>
              <a:rPr lang="en-US" altLang="zh-CN" sz="2800" dirty="0"/>
              <a:t>)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数据集：不同设备</a:t>
            </a:r>
            <a:r>
              <a:rPr lang="en-US" altLang="zh-CN" sz="2800" dirty="0"/>
              <a:t>+</a:t>
            </a:r>
            <a:r>
              <a:rPr lang="zh-CN" altLang="en-US" sz="2800" dirty="0"/>
              <a:t>不同泄漏量</a:t>
            </a:r>
            <a:r>
              <a:rPr lang="en-US" altLang="zh-CN" sz="2800" dirty="0"/>
              <a:t>+</a:t>
            </a:r>
            <a:r>
              <a:rPr lang="zh-CN" altLang="en-US" sz="2800" dirty="0"/>
              <a:t>不同拍摄距离</a:t>
            </a: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流程：</a:t>
            </a:r>
            <a:endParaRPr lang="en-US" altLang="zh-CN" sz="2800" dirty="0"/>
          </a:p>
          <a:p>
            <a:r>
              <a:rPr lang="en-US" altLang="zh-CN" sz="2800" dirty="0"/>
              <a:t>	3</a:t>
            </a:r>
            <a:r>
              <a:rPr lang="zh-CN" altLang="en-US" sz="2800" dirty="0"/>
              <a:t>种不同背景差分法</a:t>
            </a:r>
            <a:endParaRPr lang="en-US" altLang="zh-CN" sz="2800" dirty="0"/>
          </a:p>
          <a:p>
            <a:r>
              <a:rPr lang="en-US" altLang="zh-CN" sz="2800" dirty="0"/>
              <a:t>	3</a:t>
            </a:r>
            <a:r>
              <a:rPr lang="zh-CN" altLang="en-US" sz="2800" dirty="0"/>
              <a:t>种不同规模的</a:t>
            </a:r>
            <a:r>
              <a:rPr lang="en-US" altLang="zh-CN" sz="2800" dirty="0"/>
              <a:t>CNN</a:t>
            </a:r>
            <a:r>
              <a:rPr lang="zh-CN" altLang="en-US" sz="2800" dirty="0"/>
              <a:t>模型变体</a:t>
            </a:r>
            <a:r>
              <a:rPr lang="en-US" altLang="zh-CN" sz="2800" dirty="0" err="1"/>
              <a:t>GasNet</a:t>
            </a:r>
            <a:endParaRPr lang="en-US" altLang="zh-CN" sz="2800" dirty="0"/>
          </a:p>
          <a:p>
            <a:r>
              <a:rPr lang="en-US" altLang="zh-CN" sz="2800" dirty="0"/>
              <a:t>	</a:t>
            </a:r>
            <a:r>
              <a:rPr lang="zh-CN" altLang="en-US" sz="2800" dirty="0"/>
              <a:t>基于光流变化的基准模型</a:t>
            </a:r>
            <a:endParaRPr lang="en-US" altLang="zh-CN" sz="2800" dirty="0"/>
          </a:p>
          <a:p>
            <a:endParaRPr lang="en-US" altLang="zh-C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6299" y="275515"/>
            <a:ext cx="4797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4B11BF"/>
                </a:solidFill>
              </a:rPr>
              <a:t>主要贡献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ECF7ABF-5408-4693-A3BF-440935295EC3}"/>
              </a:ext>
            </a:extLst>
          </p:cNvPr>
          <p:cNvSpPr/>
          <p:nvPr/>
        </p:nvSpPr>
        <p:spPr>
          <a:xfrm>
            <a:off x="1219200" y="2270725"/>
            <a:ext cx="96547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1.An </a:t>
            </a:r>
            <a:r>
              <a:rPr lang="en-US" altLang="zh-CN" sz="2800" dirty="0">
                <a:solidFill>
                  <a:srgbClr val="FF0000"/>
                </a:solidFill>
              </a:rPr>
              <a:t>applicable</a:t>
            </a:r>
            <a:r>
              <a:rPr lang="en-US" altLang="zh-CN" sz="2800" dirty="0"/>
              <a:t> </a:t>
            </a:r>
            <a:r>
              <a:rPr lang="zh-CN" altLang="en-US" sz="2800" dirty="0"/>
              <a:t>automated leak detection product</a:t>
            </a:r>
            <a:endParaRPr lang="en-US" altLang="zh-CN" sz="2800" dirty="0"/>
          </a:p>
          <a:p>
            <a:r>
              <a:rPr lang="en-US" altLang="zh-CN" sz="2800" dirty="0"/>
              <a:t>2.Giving </a:t>
            </a:r>
            <a:r>
              <a:rPr lang="zh-CN" altLang="en-US" sz="2800" dirty="0"/>
              <a:t>scientific and systematic </a:t>
            </a:r>
            <a:r>
              <a:rPr lang="zh-CN" altLang="en-US" sz="2800" dirty="0">
                <a:solidFill>
                  <a:srgbClr val="FF0000"/>
                </a:solidFill>
              </a:rPr>
              <a:t>analysis</a:t>
            </a:r>
            <a:r>
              <a:rPr lang="zh-CN" altLang="en-US" sz="2800" dirty="0"/>
              <a:t> of the limits and effectiveness of automated OGI-based technology.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6299" y="275515"/>
            <a:ext cx="4797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4B11BF"/>
                </a:solidFill>
              </a:rPr>
              <a:t>Conventional OGI</a:t>
            </a:r>
            <a:endParaRPr lang="zh-CN" altLang="en-US" sz="2800" dirty="0">
              <a:solidFill>
                <a:srgbClr val="4B11BF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13508EE-EA28-4849-8EB8-5D135CF1704E}"/>
              </a:ext>
            </a:extLst>
          </p:cNvPr>
          <p:cNvSpPr/>
          <p:nvPr/>
        </p:nvSpPr>
        <p:spPr>
          <a:xfrm>
            <a:off x="1231556" y="1475868"/>
            <a:ext cx="955589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Gas plumes can be visualized in the IR camera: absorptive plumes look black and emissive plumes look white. </a:t>
            </a:r>
          </a:p>
          <a:p>
            <a:r>
              <a:rPr lang="en-US" altLang="zh-CN" sz="2800" dirty="0"/>
              <a:t>Despite the </a:t>
            </a:r>
            <a:r>
              <a:rPr lang="en-US" altLang="zh-CN" sz="2800" dirty="0">
                <a:solidFill>
                  <a:srgbClr val="FF0000"/>
                </a:solidFill>
              </a:rPr>
              <a:t>usefulness</a:t>
            </a:r>
            <a:r>
              <a:rPr lang="en-US" altLang="zh-CN" sz="2800" dirty="0"/>
              <a:t> of OGI, a number of fundamental </a:t>
            </a:r>
            <a:r>
              <a:rPr lang="en-US" altLang="zh-CN" sz="2800" dirty="0">
                <a:solidFill>
                  <a:srgbClr val="FF0000"/>
                </a:solidFill>
              </a:rPr>
              <a:t>challenges</a:t>
            </a:r>
            <a:r>
              <a:rPr lang="en-US" altLang="zh-CN" sz="2800" dirty="0"/>
              <a:t> exist: </a:t>
            </a:r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en-US" altLang="zh-CN" sz="2800" dirty="0"/>
              <a:t>labor costs for manual OGI surveys are high</a:t>
            </a:r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en-US" altLang="zh-CN" sz="2800" dirty="0"/>
              <a:t>continuous monitoring with IR cameras is infeasible</a:t>
            </a:r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  <a:r>
              <a:rPr lang="en-US" altLang="zh-CN" sz="2800" dirty="0"/>
              <a:t>IR cameras cannot provide real-time feedback of leak detection results without operators’ judgement</a:t>
            </a:r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</a:t>
            </a:r>
            <a:r>
              <a:rPr lang="en-US" altLang="zh-CN" sz="2800" dirty="0"/>
              <a:t> the quality of survey varies between different OGI operators.</a:t>
            </a:r>
          </a:p>
        </p:txBody>
      </p:sp>
    </p:spTree>
    <p:extLst>
      <p:ext uri="{BB962C8B-B14F-4D97-AF65-F5344CB8AC3E}">
        <p14:creationId xmlns:p14="http://schemas.microsoft.com/office/powerpoint/2010/main" val="220669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6299" y="275515"/>
            <a:ext cx="4797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4B11BF"/>
                </a:solidFill>
              </a:rPr>
              <a:t>Workflow</a:t>
            </a:r>
            <a:endParaRPr lang="zh-CN" altLang="en-US" sz="2800" dirty="0">
              <a:solidFill>
                <a:srgbClr val="4B11BF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13508EE-EA28-4849-8EB8-5D135CF1704E}"/>
              </a:ext>
            </a:extLst>
          </p:cNvPr>
          <p:cNvSpPr/>
          <p:nvPr/>
        </p:nvSpPr>
        <p:spPr>
          <a:xfrm>
            <a:off x="1231556" y="1475868"/>
            <a:ext cx="963003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对于</a:t>
            </a:r>
            <a:r>
              <a:rPr lang="en-US" altLang="zh-CN" sz="2800" dirty="0"/>
              <a:t>7</a:t>
            </a:r>
            <a:r>
              <a:rPr lang="zh-CN" altLang="en-US" sz="2800" dirty="0"/>
              <a:t>种泄漏量和</a:t>
            </a:r>
            <a:r>
              <a:rPr lang="en-US" altLang="zh-CN" sz="2800" dirty="0"/>
              <a:t>5</a:t>
            </a:r>
            <a:r>
              <a:rPr lang="zh-CN" altLang="en-US" sz="2800" dirty="0"/>
              <a:t>种拍摄距离的</a:t>
            </a:r>
            <a:r>
              <a:rPr lang="en-US" altLang="zh-CN" sz="2800" dirty="0"/>
              <a:t>35</a:t>
            </a:r>
            <a:r>
              <a:rPr lang="zh-CN" altLang="en-US" sz="2800" dirty="0"/>
              <a:t>种组合进行独立、相同的训练，每个组合看成有无泄漏的二元分类问题。</a:t>
            </a:r>
            <a:endParaRPr lang="en-US" altLang="zh-CN" sz="2800" dirty="0"/>
          </a:p>
          <a:p>
            <a:r>
              <a:rPr lang="zh-CN" altLang="en-US" sz="2800" dirty="0"/>
              <a:t>工作流程：</a:t>
            </a:r>
            <a:endParaRPr lang="en-US" altLang="zh-CN" sz="2800" dirty="0"/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在数据集中，每个</a:t>
            </a:r>
            <a:r>
              <a:rPr lang="en-US" altLang="zh-CN" sz="2800" dirty="0"/>
              <a:t>24min</a:t>
            </a:r>
            <a:r>
              <a:rPr lang="zh-CN" altLang="en-US" sz="2800" dirty="0"/>
              <a:t>的视频的开始</a:t>
            </a:r>
            <a:r>
              <a:rPr lang="en-US" altLang="zh-CN" sz="2800" dirty="0"/>
              <a:t>3min</a:t>
            </a:r>
            <a:r>
              <a:rPr lang="zh-CN" altLang="en-US" sz="2800" dirty="0"/>
              <a:t>都为无泄漏片段，首先将这些无泄漏片段提取出来。</a:t>
            </a:r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通过背景差分法和图像归一化对提取的图像进行预处理。</a:t>
            </a:r>
            <a:endParaRPr lang="en-US" altLang="zh-CN" sz="28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将处理后的图像分别输入经过训练的</a:t>
            </a:r>
            <a:r>
              <a:rPr lang="en-US" altLang="zh-CN" sz="2800" dirty="0"/>
              <a:t>CNN</a:t>
            </a:r>
            <a:r>
              <a:rPr lang="zh-CN" altLang="en-US" sz="2800" dirty="0"/>
              <a:t>检测模块中。</a:t>
            </a:r>
            <a:endParaRPr lang="en-US" altLang="zh-CN" sz="2800" dirty="0"/>
          </a:p>
          <a:p>
            <a:r>
              <a:rPr lang="en-US" altLang="zh-CN" sz="2800" dirty="0"/>
              <a:t>4.</a:t>
            </a:r>
            <a:r>
              <a:rPr lang="zh-CN" altLang="en-US" sz="2800" dirty="0"/>
              <a:t>根据预测的准确度评价和分析模型。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151258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6299" y="275515"/>
            <a:ext cx="4797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4B11BF"/>
                </a:solidFill>
              </a:rPr>
              <a:t>数据集</a:t>
            </a:r>
            <a:r>
              <a:rPr lang="en-US" altLang="zh-CN" sz="2800" dirty="0" err="1">
                <a:solidFill>
                  <a:srgbClr val="4B11BF"/>
                </a:solidFill>
              </a:rPr>
              <a:t>GasVid</a:t>
            </a:r>
            <a:endParaRPr lang="zh-CN" altLang="en-US" sz="2800" dirty="0">
              <a:solidFill>
                <a:srgbClr val="4B11BF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13508EE-EA28-4849-8EB8-5D135CF1704E}"/>
              </a:ext>
            </a:extLst>
          </p:cNvPr>
          <p:cNvSpPr/>
          <p:nvPr/>
        </p:nvSpPr>
        <p:spPr>
          <a:xfrm>
            <a:off x="1231556" y="1475868"/>
            <a:ext cx="963003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Using a controlled-release test facility that </a:t>
            </a:r>
            <a:r>
              <a:rPr lang="en-US" altLang="zh-CN" sz="2800" dirty="0">
                <a:solidFill>
                  <a:srgbClr val="FF0000"/>
                </a:solidFill>
              </a:rPr>
              <a:t>mimics</a:t>
            </a:r>
            <a:r>
              <a:rPr lang="en-US" altLang="zh-CN" sz="2800" dirty="0"/>
              <a:t> real-world gas leaks. The leak sources are made from </a:t>
            </a:r>
            <a:r>
              <a:rPr lang="en-US" altLang="zh-CN" sz="2800" dirty="0">
                <a:solidFill>
                  <a:srgbClr val="FF0000"/>
                </a:solidFill>
              </a:rPr>
              <a:t>steel tubing. </a:t>
            </a:r>
            <a:r>
              <a:rPr lang="en-US" altLang="zh-CN" sz="2800" dirty="0"/>
              <a:t>Operators control the flow rate by adjusting the </a:t>
            </a:r>
            <a:r>
              <a:rPr lang="en-US" altLang="zh-CN" sz="2800" dirty="0">
                <a:solidFill>
                  <a:srgbClr val="FF0000"/>
                </a:solidFill>
              </a:rPr>
              <a:t>orifices</a:t>
            </a:r>
            <a:r>
              <a:rPr lang="en-US" altLang="zh-CN" sz="2800" dirty="0"/>
              <a:t> and the regulated gas pressure controlled.</a:t>
            </a:r>
          </a:p>
          <a:p>
            <a:r>
              <a:rPr lang="en-US" altLang="zh-CN" sz="2800" dirty="0"/>
              <a:t>total </a:t>
            </a:r>
            <a:r>
              <a:rPr lang="en-US" altLang="zh-CN" sz="2800" dirty="0">
                <a:solidFill>
                  <a:srgbClr val="FF0000"/>
                </a:solidFill>
              </a:rPr>
              <a:t>31 24-min videos </a:t>
            </a:r>
            <a:r>
              <a:rPr lang="en-US" altLang="zh-CN" sz="2800" dirty="0"/>
              <a:t>at separators. </a:t>
            </a:r>
          </a:p>
          <a:p>
            <a:r>
              <a:rPr lang="en-US" altLang="zh-CN" sz="2800" dirty="0"/>
              <a:t>frame rate ∼</a:t>
            </a:r>
            <a:r>
              <a:rPr lang="en-US" altLang="zh-CN" sz="2800" dirty="0">
                <a:solidFill>
                  <a:srgbClr val="FF0000"/>
                </a:solidFill>
              </a:rPr>
              <a:t>15 fps</a:t>
            </a:r>
            <a:r>
              <a:rPr lang="en-US" altLang="zh-CN" sz="2800" dirty="0"/>
              <a:t>, ∼</a:t>
            </a:r>
            <a:r>
              <a:rPr lang="en-US" altLang="zh-CN" sz="2800" dirty="0">
                <a:solidFill>
                  <a:srgbClr val="FF0000"/>
                </a:solidFill>
              </a:rPr>
              <a:t>669,600 frames</a:t>
            </a:r>
            <a:r>
              <a:rPr lang="en-US" altLang="zh-CN" sz="2800" dirty="0"/>
              <a:t> </a:t>
            </a:r>
            <a:r>
              <a:rPr lang="en-US" altLang="zh-CN" sz="2800" dirty="0" err="1"/>
              <a:t>totalily</a:t>
            </a:r>
            <a:r>
              <a:rPr lang="zh-CN" altLang="en-US" sz="2800" dirty="0"/>
              <a:t>，</a:t>
            </a:r>
            <a:r>
              <a:rPr lang="en-US" altLang="zh-CN" sz="2800" dirty="0"/>
              <a:t>240*320*1</a:t>
            </a:r>
          </a:p>
          <a:p>
            <a:r>
              <a:rPr lang="en-US" altLang="zh-CN" sz="2800" dirty="0"/>
              <a:t>separator1(13 videos, testing),separator2(18 videos, training) </a:t>
            </a:r>
          </a:p>
          <a:p>
            <a:r>
              <a:rPr lang="en-US" altLang="zh-CN" sz="2800" dirty="0"/>
              <a:t>5 </a:t>
            </a:r>
            <a:r>
              <a:rPr lang="en-US" altLang="zh-CN" sz="2800" dirty="0">
                <a:solidFill>
                  <a:srgbClr val="FF0000"/>
                </a:solidFill>
              </a:rPr>
              <a:t>distances</a:t>
            </a:r>
            <a:r>
              <a:rPr lang="en-US" altLang="zh-CN" sz="2800" dirty="0"/>
              <a:t>: 4.6</a:t>
            </a:r>
            <a:r>
              <a:rPr lang="zh-CN" altLang="en-US" sz="2800" dirty="0"/>
              <a:t>、</a:t>
            </a:r>
            <a:r>
              <a:rPr lang="en-US" altLang="zh-CN" sz="2800" dirty="0"/>
              <a:t>6.9</a:t>
            </a:r>
            <a:r>
              <a:rPr lang="zh-CN" altLang="en-US" sz="2800" dirty="0"/>
              <a:t>、</a:t>
            </a:r>
            <a:r>
              <a:rPr lang="en-US" altLang="zh-CN" sz="2800" dirty="0"/>
              <a:t>9.8</a:t>
            </a:r>
            <a:r>
              <a:rPr lang="zh-CN" altLang="en-US" sz="2800" dirty="0"/>
              <a:t>、</a:t>
            </a:r>
            <a:r>
              <a:rPr lang="en-US" altLang="zh-CN" sz="2800" dirty="0"/>
              <a:t>12.6</a:t>
            </a:r>
            <a:r>
              <a:rPr lang="zh-CN" altLang="en-US" sz="2800" dirty="0"/>
              <a:t>、</a:t>
            </a:r>
            <a:r>
              <a:rPr lang="en-US" altLang="zh-CN" sz="2800" dirty="0"/>
              <a:t>15.6m.</a:t>
            </a:r>
          </a:p>
          <a:p>
            <a:r>
              <a:rPr lang="en-US" altLang="zh-CN" sz="2800" dirty="0"/>
              <a:t>8 leak rate(each 3min cut first 15s and last 15s)</a:t>
            </a:r>
          </a:p>
        </p:txBody>
      </p:sp>
    </p:spTree>
    <p:extLst>
      <p:ext uri="{BB962C8B-B14F-4D97-AF65-F5344CB8AC3E}">
        <p14:creationId xmlns:p14="http://schemas.microsoft.com/office/powerpoint/2010/main" val="892809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6299" y="275515"/>
            <a:ext cx="4797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4B11BF"/>
                </a:solidFill>
              </a:rPr>
              <a:t>数据集</a:t>
            </a:r>
            <a:r>
              <a:rPr lang="en-US" altLang="zh-CN" sz="2800" dirty="0" err="1">
                <a:solidFill>
                  <a:srgbClr val="4B11BF"/>
                </a:solidFill>
              </a:rPr>
              <a:t>GasVid</a:t>
            </a:r>
            <a:endParaRPr lang="zh-CN" altLang="en-US" sz="2800" dirty="0">
              <a:solidFill>
                <a:srgbClr val="4B11BF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F14E3A-D1E1-425C-B78D-329810518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120" y="1205357"/>
            <a:ext cx="9871760" cy="338460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BB3FA9B-F062-4E85-973E-87E201828968}"/>
              </a:ext>
            </a:extLst>
          </p:cNvPr>
          <p:cNvSpPr/>
          <p:nvPr/>
        </p:nvSpPr>
        <p:spPr>
          <a:xfrm>
            <a:off x="1160120" y="4729201"/>
            <a:ext cx="98717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Figure:</a:t>
            </a:r>
          </a:p>
          <a:p>
            <a:pPr marL="457200" indent="-457200">
              <a:buAutoNum type="alphaLcParenBoth"/>
            </a:pPr>
            <a:r>
              <a:rPr lang="zh-CN" altLang="en-US" sz="2000" dirty="0"/>
              <a:t>Image of a </a:t>
            </a:r>
            <a:r>
              <a:rPr lang="zh-CN" altLang="en-US" sz="2000" dirty="0">
                <a:solidFill>
                  <a:srgbClr val="FF0000"/>
                </a:solidFill>
              </a:rPr>
              <a:t>separator 1</a:t>
            </a:r>
            <a:r>
              <a:rPr lang="zh-CN" altLang="en-US" sz="2000" dirty="0"/>
              <a:t> with an imaging distance of 9.8 m.</a:t>
            </a:r>
            <a:endParaRPr lang="en-US" altLang="zh-CN" sz="2000" dirty="0"/>
          </a:p>
          <a:p>
            <a:pPr marL="457200" indent="-457200">
              <a:buAutoNum type="alphaLcParenBoth"/>
            </a:pPr>
            <a:r>
              <a:rPr lang="zh-CN" altLang="en-US" sz="2000" dirty="0"/>
              <a:t>Image of a </a:t>
            </a:r>
            <a:r>
              <a:rPr lang="zh-CN" altLang="en-US" sz="2000" dirty="0">
                <a:solidFill>
                  <a:srgbClr val="FF0000"/>
                </a:solidFill>
              </a:rPr>
              <a:t>separator 2</a:t>
            </a:r>
            <a:r>
              <a:rPr lang="zh-CN" altLang="en-US" sz="2000" dirty="0"/>
              <a:t> with an imaging distance of 9.8 m. </a:t>
            </a:r>
            <a:endParaRPr lang="en-US" altLang="zh-CN" sz="2000" dirty="0"/>
          </a:p>
          <a:p>
            <a:r>
              <a:rPr lang="zh-CN" altLang="en-US" sz="2000" dirty="0"/>
              <a:t>The photos were taken by iPhone which was directly next to the infrared camera shot</a:t>
            </a:r>
          </a:p>
        </p:txBody>
      </p:sp>
    </p:spTree>
    <p:extLst>
      <p:ext uri="{BB962C8B-B14F-4D97-AF65-F5344CB8AC3E}">
        <p14:creationId xmlns:p14="http://schemas.microsoft.com/office/powerpoint/2010/main" val="169796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6299" y="275515"/>
            <a:ext cx="4797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4B11BF"/>
                </a:solidFill>
              </a:rPr>
              <a:t>数据集</a:t>
            </a:r>
            <a:r>
              <a:rPr lang="en-US" altLang="zh-CN" sz="2800" dirty="0" err="1">
                <a:solidFill>
                  <a:srgbClr val="4B11BF"/>
                </a:solidFill>
              </a:rPr>
              <a:t>GasVid</a:t>
            </a:r>
            <a:endParaRPr lang="zh-CN" altLang="en-US" sz="2800" dirty="0">
              <a:solidFill>
                <a:srgbClr val="4B11BF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C18500B-3332-40B1-92ED-05CEFFDCA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668" y="1835463"/>
            <a:ext cx="10130663" cy="441705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34FE74D-6C15-4088-96C0-460A526729B3}"/>
              </a:ext>
            </a:extLst>
          </p:cNvPr>
          <p:cNvSpPr/>
          <p:nvPr/>
        </p:nvSpPr>
        <p:spPr>
          <a:xfrm>
            <a:off x="1136502" y="1083617"/>
            <a:ext cx="102355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Table: </a:t>
            </a:r>
            <a:r>
              <a:rPr lang="zh-CN" altLang="en-US" sz="2400" dirty="0"/>
              <a:t>Leak rates and the associated leak classes recorded from each imaging distance and leak source.</a:t>
            </a:r>
          </a:p>
        </p:txBody>
      </p:sp>
    </p:spTree>
    <p:extLst>
      <p:ext uri="{BB962C8B-B14F-4D97-AF65-F5344CB8AC3E}">
        <p14:creationId xmlns:p14="http://schemas.microsoft.com/office/powerpoint/2010/main" val="2000897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684</TotalTime>
  <Words>2577</Words>
  <Application>Microsoft Office PowerPoint</Application>
  <PresentationFormat>宽屏</PresentationFormat>
  <Paragraphs>134</Paragraphs>
  <Slides>28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微软雅黑</vt:lpstr>
      <vt:lpstr>Wingdings</vt:lpstr>
      <vt:lpstr>Segoe UI</vt:lpstr>
      <vt:lpstr>Arial</vt:lpstr>
      <vt:lpstr>Rockwell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t xx</cp:lastModifiedBy>
  <cp:revision>1501</cp:revision>
  <dcterms:created xsi:type="dcterms:W3CDTF">2015-08-18T02:51:00Z</dcterms:created>
  <dcterms:modified xsi:type="dcterms:W3CDTF">2019-12-26T05:26:46Z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2052-10.8.2.6949</vt:lpwstr>
  </property>
</Properties>
</file>