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04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106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2019/12/26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12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26</a:t>
            </a:r>
            <a:r>
              <a:rPr lang="zh-CN" altLang="en-US" sz="20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N., et al. (2018)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V2: Practical Guidelines for Efficient CNN Architecture Design. ECCV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 smtClean="0"/>
              <a:t>Guildline</a:t>
            </a:r>
            <a:r>
              <a:rPr lang="en-US" altLang="zh-CN" sz="2000" b="1" dirty="0" smtClean="0"/>
              <a:t> 3</a:t>
            </a:r>
            <a:r>
              <a:rPr lang="zh-CN" altLang="en-US" sz="2000" dirty="0"/>
              <a:t>：网络分支会减少并行度。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多分支架构会增加准确率，但会减少效率，因为它对 </a:t>
            </a:r>
            <a:r>
              <a:rPr lang="en-US" altLang="zh-CN" sz="2000" dirty="0"/>
              <a:t>GPU </a:t>
            </a:r>
            <a:r>
              <a:rPr lang="zh-CN" altLang="en-US" sz="2000" dirty="0"/>
              <a:t>等具有强大并行计算能力的设备不友好。它还引入了额外的开销，比如卷积核启动和同步。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43"/>
          <a:stretch/>
        </p:blipFill>
        <p:spPr>
          <a:xfrm>
            <a:off x="2428019" y="2271588"/>
            <a:ext cx="7572375" cy="21685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90"/>
          <a:stretch/>
        </p:blipFill>
        <p:spPr>
          <a:xfrm>
            <a:off x="2226652" y="4596911"/>
            <a:ext cx="7562850" cy="18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76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N., et al. (2018)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V2: Practical Guidelines for Efficient CNN Architecture Design. ECCV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 smtClean="0"/>
              <a:t>Guildline</a:t>
            </a:r>
            <a:r>
              <a:rPr lang="en-US" altLang="zh-CN" sz="2000" b="1" dirty="0" smtClean="0"/>
              <a:t> 4</a:t>
            </a:r>
            <a:r>
              <a:rPr lang="zh-CN" altLang="en-US" sz="2000" dirty="0"/>
              <a:t>：逐元素操作是不可忽视的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逐元素操作包括 </a:t>
            </a:r>
            <a:r>
              <a:rPr lang="en-US" altLang="zh-CN" sz="2000" dirty="0" err="1"/>
              <a:t>ReLU</a:t>
            </a:r>
            <a:r>
              <a:rPr lang="zh-CN" altLang="en-US" sz="2000" dirty="0"/>
              <a:t>，张量相加，偏置相加等。它们 </a:t>
            </a:r>
            <a:r>
              <a:rPr lang="en-US" altLang="zh-CN" sz="2000" dirty="0"/>
              <a:t>FLOPs </a:t>
            </a:r>
            <a:r>
              <a:rPr lang="zh-CN" altLang="en-US" sz="2000" dirty="0"/>
              <a:t>小，但是 </a:t>
            </a:r>
            <a:r>
              <a:rPr lang="en-US" altLang="zh-CN" sz="2000" dirty="0"/>
              <a:t>MAC </a:t>
            </a:r>
            <a:r>
              <a:rPr lang="zh-CN" altLang="en-US" sz="2000" dirty="0"/>
              <a:t>大。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31" y="2861529"/>
            <a:ext cx="8955260" cy="27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312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N., et al. (2018)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V2: Practical Guidelines for Efficient CNN Architecture Design. ECCV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ShuffleNet</a:t>
            </a:r>
            <a:r>
              <a:rPr lang="en-US" altLang="zh-CN" sz="2000" dirty="0" smtClean="0"/>
              <a:t> V2 </a:t>
            </a:r>
            <a:r>
              <a:rPr lang="zh-CN" altLang="en-US" sz="2000" dirty="0" smtClean="0"/>
              <a:t>架构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采用通道分离，将输入通道等分，使得输出通道数和输入通道数相等。</a:t>
            </a:r>
            <a:r>
              <a:rPr lang="en-US" altLang="zh-CN" sz="2000" dirty="0" smtClean="0"/>
              <a:t>1x1 </a:t>
            </a:r>
            <a:r>
              <a:rPr lang="zh-CN" altLang="en-US" sz="2000" dirty="0" smtClean="0"/>
              <a:t>不再使用分组卷积。有一半通道直接进入下一模块，可以认为是一种 </a:t>
            </a:r>
            <a:r>
              <a:rPr lang="en-US" altLang="zh-CN" sz="2000" dirty="0" smtClean="0"/>
              <a:t>feature reuse</a:t>
            </a:r>
            <a:r>
              <a:rPr lang="zh-CN" altLang="en-US" sz="2000" dirty="0" smtClean="0"/>
              <a:t>。下采样不使用通道分离，以增加下一层通道数。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>
          <a:xfrm>
            <a:off x="6712704" y="2353580"/>
            <a:ext cx="4018086" cy="45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51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N., et al. (2018)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V2: Practical Guidelines for Efficient CNN Architecture Design. ECCV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实验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95" y="2150589"/>
            <a:ext cx="9170996" cy="36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160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N., et al. (2018)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V2: Practical Guidelines for Efficient CNN Architecture Design. ECCV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实验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3" y="1807689"/>
            <a:ext cx="7018837" cy="42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040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Howard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A. G., et al. (2017)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MobileNets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Efficient Convolutional Neural Networks for Mobile Vision Applications.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arXiv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e-prints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MobileNet</a:t>
            </a:r>
            <a:r>
              <a:rPr lang="zh-CN" altLang="en-US" sz="2000" dirty="0" smtClean="0"/>
              <a:t>：引入深度可分卷积，下采样使用带步长卷积。</a:t>
            </a:r>
            <a:endParaRPr lang="en-US" altLang="zh-CN" sz="2000" dirty="0" smtClean="0"/>
          </a:p>
        </p:txBody>
      </p:sp>
      <p:pic>
        <p:nvPicPr>
          <p:cNvPr id="1029" name="Picture 5" descr="http://5b0988e595225.cdn.sohucs.com/images/20190529/485ac756bab544798a4c4ce02b8bd05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69" y="3773269"/>
            <a:ext cx="8960446" cy="18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597769" y="5879924"/>
            <a:ext cx="9282999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Trick</a:t>
            </a:r>
            <a:r>
              <a:rPr lang="zh-CN" altLang="en-US" sz="2000" dirty="0" smtClean="0"/>
              <a:t>：使用更小的正则化和数据增强。</a:t>
            </a:r>
            <a:endParaRPr lang="en-US" altLang="zh-CN" sz="2000" dirty="0" smtClean="0"/>
          </a:p>
        </p:txBody>
      </p:sp>
      <p:pic>
        <p:nvPicPr>
          <p:cNvPr id="1031" name="Picture 7" descr="http://5b0988e595225.cdn.sohucs.com/images/20190529/2f3a242a417f4ddab162a67a2f72159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9" y="1820068"/>
            <a:ext cx="5301761" cy="178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5095981" y="3586615"/>
            <a:ext cx="1422676" cy="37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 smtClean="0"/>
              <a:t>标准卷积</a:t>
            </a:r>
            <a:endParaRPr lang="en-US" altLang="zh-CN" sz="1600" b="1" dirty="0" smtClean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4928927" y="5405676"/>
            <a:ext cx="1422676" cy="37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 smtClean="0"/>
              <a:t>深度可分卷积</a:t>
            </a:r>
            <a:endParaRPr lang="en-US" altLang="zh-CN" sz="1600" b="1" dirty="0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Sandler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M., et al. (2018) MobileNetV2: Inverted Residuals and Linear Bottlenecks.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CVPR 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MobileNet</a:t>
            </a:r>
            <a:r>
              <a:rPr lang="en-US" altLang="zh-CN" sz="2000" dirty="0" smtClean="0"/>
              <a:t> V2</a:t>
            </a:r>
            <a:r>
              <a:rPr lang="zh-CN" altLang="en-US" sz="2000" dirty="0" smtClean="0"/>
              <a:t>：提出 </a:t>
            </a:r>
            <a:r>
              <a:rPr lang="en-US" altLang="zh-CN" sz="2000" dirty="0" smtClean="0"/>
              <a:t>Inverted Residuals 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Linear Bottlenecks</a:t>
            </a:r>
            <a:r>
              <a:rPr lang="zh-CN" altLang="en-US" sz="2000" dirty="0" smtClean="0"/>
              <a:t>。输入低维压缩表征，首先扩展至高维，然后使用深度卷积，最后使用线性卷积投影回低维表征。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当通道数少时，使用 </a:t>
            </a:r>
            <a:r>
              <a:rPr lang="en-US" altLang="zh-CN" sz="2000" dirty="0" err="1" smtClean="0"/>
              <a:t>ReLU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可能会丢失信息，因此提出 </a:t>
            </a:r>
            <a:r>
              <a:rPr lang="en-US" altLang="zh-CN" sz="2000" dirty="0" smtClean="0"/>
              <a:t>Linear Bottlenecks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92" y="2924984"/>
            <a:ext cx="6536074" cy="3650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47" b="16239"/>
          <a:stretch/>
        </p:blipFill>
        <p:spPr>
          <a:xfrm>
            <a:off x="8512786" y="2899549"/>
            <a:ext cx="2318215" cy="36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28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Sandler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M., et al. (2018) MobileNetV2: Inverted Residuals and Linear Bottlenecks. CVPR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MobileNet</a:t>
            </a:r>
            <a:r>
              <a:rPr lang="en-US" altLang="zh-CN" sz="2000" dirty="0" smtClean="0"/>
              <a:t> V2</a:t>
            </a:r>
            <a:r>
              <a:rPr lang="zh-CN" altLang="en-US" sz="2000" dirty="0" smtClean="0"/>
              <a:t>：提出 </a:t>
            </a:r>
            <a:r>
              <a:rPr lang="en-US" altLang="zh-CN" sz="2000" dirty="0" smtClean="0"/>
              <a:t>Inverted Residuals with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Linear Bottlenecks</a:t>
            </a:r>
            <a:r>
              <a:rPr lang="zh-CN" altLang="en-US" sz="2000" dirty="0" smtClean="0"/>
              <a:t>。输入低维压缩表征，首先扩展至高维，然后使用深度卷积，最后使用线性卷积投影回低维表征。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使用了深度可分卷积，可以增大通道数。在 </a:t>
            </a:r>
            <a:r>
              <a:rPr lang="en-US" altLang="zh-CN" sz="2000" dirty="0" smtClean="0"/>
              <a:t>bottleneck </a:t>
            </a:r>
            <a:r>
              <a:rPr lang="zh-CN" altLang="en-US" sz="2000" dirty="0" smtClean="0"/>
              <a:t>之间使用 </a:t>
            </a:r>
            <a:r>
              <a:rPr lang="en-US" altLang="zh-CN" sz="2000" dirty="0" smtClean="0"/>
              <a:t>shortcut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1" y="3078872"/>
            <a:ext cx="10931619" cy="32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344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Zhang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X., et al. (2017)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Extremely Efficient Convolutional Neural Network for Mobile Devices. CVPR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ShuffleNet</a:t>
            </a:r>
            <a:r>
              <a:rPr lang="zh-CN" altLang="en-US" sz="2000" dirty="0" smtClean="0"/>
              <a:t>：引入分组 </a:t>
            </a:r>
            <a:r>
              <a:rPr lang="en-US" altLang="zh-CN" sz="2000" dirty="0" smtClean="0"/>
              <a:t>1x1 </a:t>
            </a:r>
            <a:r>
              <a:rPr lang="zh-CN" altLang="en-US" sz="2000" dirty="0" smtClean="0"/>
              <a:t>卷积，使用 </a:t>
            </a:r>
            <a:r>
              <a:rPr lang="en-US" altLang="zh-CN" sz="2000" dirty="0" smtClean="0"/>
              <a:t>channel shuffle </a:t>
            </a:r>
            <a:r>
              <a:rPr lang="zh-CN" altLang="en-US" sz="2000" dirty="0" smtClean="0"/>
              <a:t>解决堆叠分组卷积的副作用。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" r="5024" b="21793"/>
          <a:stretch/>
        </p:blipFill>
        <p:spPr>
          <a:xfrm>
            <a:off x="1436492" y="2030218"/>
            <a:ext cx="9694669" cy="36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33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Zhang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X., et al. (2017)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 Extremely Efficient Convolutional Neural Network for Mobile Devices. CVPR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ShuffleNet</a:t>
            </a:r>
            <a:r>
              <a:rPr lang="zh-CN" altLang="en-US" sz="2000" dirty="0" smtClean="0"/>
              <a:t>：引入分组 </a:t>
            </a:r>
            <a:r>
              <a:rPr lang="en-US" altLang="zh-CN" sz="2000" dirty="0" smtClean="0"/>
              <a:t>1x1 </a:t>
            </a:r>
            <a:r>
              <a:rPr lang="zh-CN" altLang="en-US" sz="2000" dirty="0" smtClean="0"/>
              <a:t>卷积，使用 </a:t>
            </a:r>
            <a:r>
              <a:rPr lang="en-US" altLang="zh-CN" sz="2000" dirty="0" smtClean="0"/>
              <a:t>channel shuffle </a:t>
            </a:r>
            <a:r>
              <a:rPr lang="zh-CN" altLang="en-US" sz="2000" dirty="0" smtClean="0"/>
              <a:t>解决堆叠分组卷积的副作用。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/>
          <a:stretch/>
        </p:blipFill>
        <p:spPr>
          <a:xfrm>
            <a:off x="3511983" y="1581277"/>
            <a:ext cx="4198871" cy="48163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884899" y="6334098"/>
            <a:ext cx="9282999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遵循 </a:t>
            </a:r>
            <a:r>
              <a:rPr lang="en-US" altLang="zh-CN" sz="2000" dirty="0" err="1" smtClean="0"/>
              <a:t>Xception</a:t>
            </a:r>
            <a:r>
              <a:rPr lang="zh-CN" altLang="en-US" sz="2000" dirty="0" smtClean="0"/>
              <a:t>，深度可分卷积后不使用非线性激活。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880258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N., et al. (2018)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V2: Practical Guidelines for Efficient CNN Architecture Design. ECCV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 smtClean="0"/>
              <a:t>ShuffleNet</a:t>
            </a:r>
            <a:r>
              <a:rPr lang="en-US" altLang="zh-CN" sz="2000" dirty="0" smtClean="0"/>
              <a:t> V2</a:t>
            </a:r>
            <a:r>
              <a:rPr lang="zh-CN" altLang="en-US" sz="2000" dirty="0" smtClean="0"/>
              <a:t>：提出高效 </a:t>
            </a:r>
            <a:r>
              <a:rPr lang="en-US" altLang="zh-CN" sz="2000" dirty="0" smtClean="0"/>
              <a:t>CNN </a:t>
            </a:r>
            <a:r>
              <a:rPr lang="zh-CN" altLang="en-US" sz="2000" dirty="0" smtClean="0"/>
              <a:t>架构设计原则。认为 </a:t>
            </a:r>
            <a:r>
              <a:rPr lang="en-US" altLang="zh-CN" sz="2000" dirty="0" smtClean="0"/>
              <a:t>FLOPs </a:t>
            </a:r>
            <a:r>
              <a:rPr lang="zh-CN" altLang="en-US" sz="2000" dirty="0" smtClean="0"/>
              <a:t>是间接指标，还应考虑直接指标（</a:t>
            </a:r>
            <a:r>
              <a:rPr lang="en-US" altLang="zh-CN" sz="2000" dirty="0" smtClean="0"/>
              <a:t>speed </a:t>
            </a:r>
            <a:r>
              <a:rPr lang="zh-CN" altLang="en-US" sz="2000" dirty="0" smtClean="0"/>
              <a:t>或 </a:t>
            </a:r>
            <a:r>
              <a:rPr lang="en-US" altLang="zh-CN" sz="2000" dirty="0" smtClean="0"/>
              <a:t>latency</a:t>
            </a:r>
            <a:r>
              <a:rPr lang="zh-CN" altLang="en-US" sz="2000" dirty="0" smtClean="0"/>
              <a:t>）。总体运行时间和 </a:t>
            </a:r>
            <a:r>
              <a:rPr lang="en-US" altLang="zh-CN" sz="2000" dirty="0" smtClean="0"/>
              <a:t>FLOPs </a:t>
            </a:r>
            <a:r>
              <a:rPr lang="zh-CN" altLang="en-US" sz="2000" dirty="0" smtClean="0"/>
              <a:t>有差异，原因有 </a:t>
            </a:r>
            <a:r>
              <a:rPr lang="en-US" altLang="zh-CN" sz="2000" dirty="0" smtClean="0"/>
              <a:t>Memory Access Cost 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degree of </a:t>
            </a:r>
            <a:r>
              <a:rPr lang="en-US" altLang="zh-CN" sz="2000" dirty="0" smtClean="0"/>
              <a:t>parallelism</a:t>
            </a:r>
            <a:r>
              <a:rPr lang="zh-CN" altLang="en-US" sz="2000" dirty="0" smtClean="0"/>
              <a:t>、平台关系。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45" y="2540263"/>
            <a:ext cx="10273420" cy="39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722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N., et al. (2018)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V2: Practical Guidelines for Efficient CNN Architecture Design. ECCV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 smtClean="0"/>
              <a:t>Guildline</a:t>
            </a:r>
            <a:r>
              <a:rPr lang="en-US" altLang="zh-CN" sz="2000" b="1" dirty="0" smtClean="0"/>
              <a:t> 1</a:t>
            </a:r>
            <a:r>
              <a:rPr lang="zh-CN" altLang="en-US" sz="2000" dirty="0"/>
              <a:t>：相同的通道宽度可以最小化内存访问</a:t>
            </a:r>
            <a:r>
              <a:rPr lang="zh-CN" altLang="en-US" sz="2000" dirty="0" smtClean="0"/>
              <a:t>成本。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1x1 </a:t>
            </a:r>
            <a:r>
              <a:rPr lang="zh-CN" altLang="en-US" sz="2000" dirty="0" smtClean="0"/>
              <a:t>卷积的 </a:t>
            </a:r>
            <a:r>
              <a:rPr lang="en-US" altLang="zh-CN" sz="2000" dirty="0" smtClean="0"/>
              <a:t>FLOPs </a:t>
            </a:r>
            <a:r>
              <a:rPr lang="zh-CN" altLang="en-US" sz="2000" dirty="0" smtClean="0"/>
              <a:t>为：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MAC </a:t>
            </a:r>
            <a:r>
              <a:rPr lang="zh-CN" altLang="en-US" sz="2000" dirty="0" smtClean="0"/>
              <a:t>为：</a:t>
            </a:r>
            <a:r>
              <a:rPr lang="en-US" altLang="zh-CN" sz="2000" dirty="0" smtClean="0"/>
              <a:t>				</a:t>
            </a:r>
            <a:r>
              <a:rPr lang="zh-CN" altLang="en-US" sz="2000" dirty="0"/>
              <a:t>输入输出特征图的</a:t>
            </a:r>
            <a:r>
              <a:rPr lang="zh-CN" altLang="en-US" sz="2000" dirty="0" smtClean="0"/>
              <a:t>内存存取和</a:t>
            </a:r>
            <a:r>
              <a:rPr lang="zh-CN" altLang="en-US" sz="2000" dirty="0"/>
              <a:t>卷积核权重的</a:t>
            </a:r>
            <a:r>
              <a:rPr lang="zh-CN" altLang="en-US" sz="2000" dirty="0" smtClean="0"/>
              <a:t>内存存取。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根据均值不等式：</a:t>
            </a:r>
            <a:r>
              <a:rPr lang="en-US" altLang="zh-CN" sz="2000" dirty="0" smtClean="0"/>
              <a:t>			   </a:t>
            </a:r>
            <a:r>
              <a:rPr lang="zh-CN" altLang="en-US" sz="2000" dirty="0" smtClean="0"/>
              <a:t>输入输出通道相等时达到这个下界。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24" y="1535110"/>
            <a:ext cx="1602441" cy="4451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99" y="1898436"/>
            <a:ext cx="3266314" cy="427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447" y="2479757"/>
            <a:ext cx="2760567" cy="7565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61" y="3463592"/>
            <a:ext cx="8502314" cy="25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01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轻量级网络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7693" y="268347"/>
            <a:ext cx="869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N., et al. (2018)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ShuffleNet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V2: Practical Guidelines for Efficient CNN Architecture Design. ECCV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6E661-E9C5-454B-A89F-FA9EECA3BB6E}"/>
              </a:ext>
            </a:extLst>
          </p:cNvPr>
          <p:cNvSpPr txBox="1"/>
          <p:nvPr/>
        </p:nvSpPr>
        <p:spPr>
          <a:xfrm>
            <a:off x="1436492" y="1104223"/>
            <a:ext cx="92829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 smtClean="0"/>
              <a:t>Guildline</a:t>
            </a:r>
            <a:r>
              <a:rPr lang="en-US" altLang="zh-CN" sz="2000" b="1" dirty="0" smtClean="0"/>
              <a:t> 2</a:t>
            </a:r>
            <a:r>
              <a:rPr lang="zh-CN" altLang="en-US" sz="2000" dirty="0"/>
              <a:t>：过度的分组卷积增加 </a:t>
            </a:r>
            <a:r>
              <a:rPr lang="en-US" altLang="zh-CN" sz="2000" dirty="0"/>
              <a:t>MAC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分组 </a:t>
            </a:r>
            <a:r>
              <a:rPr lang="en-US" altLang="zh-CN" sz="2000" dirty="0" smtClean="0"/>
              <a:t>1x1 </a:t>
            </a:r>
            <a:r>
              <a:rPr lang="zh-CN" altLang="en-US" sz="2000" dirty="0" smtClean="0"/>
              <a:t>卷积的 </a:t>
            </a:r>
            <a:r>
              <a:rPr lang="en-US" altLang="zh-CN" sz="2000" dirty="0" smtClean="0"/>
              <a:t>FLOPs </a:t>
            </a:r>
            <a:r>
              <a:rPr lang="zh-CN" altLang="en-US" sz="2000" dirty="0" smtClean="0"/>
              <a:t>为：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MAC </a:t>
            </a:r>
            <a:r>
              <a:rPr lang="zh-CN" altLang="en-US" sz="2000" dirty="0" smtClean="0"/>
              <a:t>为：</a:t>
            </a:r>
            <a:r>
              <a:rPr lang="en-US" altLang="zh-CN" sz="2000" dirty="0" smtClean="0"/>
              <a:t>			</a:t>
            </a:r>
          </a:p>
          <a:p>
            <a:pPr>
              <a:lnSpc>
                <a:spcPct val="125000"/>
              </a:lnSpc>
            </a:pP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sz="2000" dirty="0" smtClean="0"/>
              <a:t>固定输入大小和 </a:t>
            </a:r>
            <a:r>
              <a:rPr lang="en-US" altLang="zh-CN" sz="2000" dirty="0" smtClean="0"/>
              <a:t>FLOPs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MAC </a:t>
            </a:r>
            <a:r>
              <a:rPr lang="zh-CN" altLang="en-US" sz="2000" dirty="0" smtClean="0"/>
              <a:t>随 </a:t>
            </a:r>
            <a:r>
              <a:rPr lang="en-US" altLang="zh-CN" sz="2000" dirty="0" smtClean="0"/>
              <a:t>g </a:t>
            </a:r>
            <a:r>
              <a:rPr lang="zh-CN" altLang="en-US" sz="2000" dirty="0" smtClean="0"/>
              <a:t>的增大而增大。</a:t>
            </a: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29" y="1585886"/>
            <a:ext cx="1734885" cy="348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99" y="1903516"/>
            <a:ext cx="2211131" cy="7043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43" y="3601822"/>
            <a:ext cx="8560496" cy="26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472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758</Words>
  <Application>Microsoft Office PowerPoint</Application>
  <PresentationFormat>宽屏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xin lan</cp:lastModifiedBy>
  <cp:revision>227</cp:revision>
  <dcterms:created xsi:type="dcterms:W3CDTF">2017-03-07T08:54:00Z</dcterms:created>
  <dcterms:modified xsi:type="dcterms:W3CDTF">2019-12-26T04:03:50Z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