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
  </p:notesMasterIdLst>
  <p:sldIdLst>
    <p:sldId id="273" r:id="rId2"/>
    <p:sldId id="274" r:id="rId3"/>
    <p:sldId id="298" r:id="rId4"/>
    <p:sldId id="279" r:id="rId5"/>
    <p:sldId id="300" r:id="rId6"/>
    <p:sldId id="301" r:id="rId7"/>
    <p:sldId id="304" r:id="rId8"/>
    <p:sldId id="303" r:id="rId9"/>
    <p:sldId id="305" r:id="rId10"/>
    <p:sldId id="30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7055" autoAdjust="0"/>
  </p:normalViewPr>
  <p:slideViewPr>
    <p:cSldViewPr>
      <p:cViewPr varScale="1">
        <p:scale>
          <a:sx n="84" d="100"/>
          <a:sy n="84" d="100"/>
        </p:scale>
        <p:origin x="-1421"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7E7FD1-329C-442A-865F-606706CC9DFF}" type="datetimeFigureOut">
              <a:rPr lang="zh-CN" altLang="en-US" smtClean="0"/>
              <a:t>2019/12/26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01851-CD6B-47E8-9DA1-B8AF7902D443}" type="slidenum">
              <a:rPr lang="zh-CN" altLang="en-US" smtClean="0"/>
              <a:t>‹#›</a:t>
            </a:fld>
            <a:endParaRPr lang="zh-CN" altLang="en-US"/>
          </a:p>
        </p:txBody>
      </p:sp>
    </p:spTree>
    <p:extLst>
      <p:ext uri="{BB962C8B-B14F-4D97-AF65-F5344CB8AC3E}">
        <p14:creationId xmlns:p14="http://schemas.microsoft.com/office/powerpoint/2010/main" val="23063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文献汇报</a:t>
            </a:r>
            <a:endParaRPr lang="zh-CN" altLang="en-US" dirty="0"/>
          </a:p>
        </p:txBody>
      </p:sp>
      <p:sp>
        <p:nvSpPr>
          <p:cNvPr id="3" name="副标题 2"/>
          <p:cNvSpPr>
            <a:spLocks noGrp="1"/>
          </p:cNvSpPr>
          <p:nvPr>
            <p:ph type="subTitle" idx="1"/>
          </p:nvPr>
        </p:nvSpPr>
        <p:spPr>
          <a:xfrm>
            <a:off x="1371600" y="3886200"/>
            <a:ext cx="7448872" cy="1752600"/>
          </a:xfrm>
        </p:spPr>
        <p:txBody>
          <a:bodyPr>
            <a:normAutofit/>
          </a:bodyPr>
          <a:lstStyle/>
          <a:p>
            <a:r>
              <a:rPr lang="zh-CN" altLang="en-US" sz="2400" dirty="0" smtClean="0"/>
              <a:t>                                                      </a:t>
            </a:r>
            <a:endParaRPr lang="en-US" altLang="zh-CN" sz="2400" dirty="0" smtClean="0"/>
          </a:p>
          <a:p>
            <a:r>
              <a:rPr lang="en-US" altLang="zh-CN" sz="2400" dirty="0">
                <a:solidFill>
                  <a:schemeClr val="tx1"/>
                </a:solidFill>
                <a:latin typeface="Times New Roman" pitchFamily="18" charset="0"/>
                <a:ea typeface="宋体" pitchFamily="2" charset="-122"/>
              </a:rPr>
              <a:t> </a:t>
            </a:r>
            <a:r>
              <a:rPr lang="en-US" altLang="zh-CN" sz="2400" dirty="0" smtClean="0">
                <a:solidFill>
                  <a:schemeClr val="tx1"/>
                </a:solidFill>
                <a:latin typeface="Times New Roman" pitchFamily="18" charset="0"/>
                <a:ea typeface="宋体" pitchFamily="2" charset="-122"/>
              </a:rPr>
              <a:t>                                               </a:t>
            </a:r>
            <a:r>
              <a:rPr lang="zh-CN" altLang="en-US" sz="2400" dirty="0" smtClean="0">
                <a:solidFill>
                  <a:schemeClr val="tx1"/>
                </a:solidFill>
                <a:latin typeface="Times New Roman" pitchFamily="18" charset="0"/>
                <a:ea typeface="宋体" pitchFamily="2" charset="-122"/>
              </a:rPr>
              <a:t>高铭阳</a:t>
            </a:r>
            <a:endParaRPr lang="en-US" altLang="zh-CN" sz="2400" dirty="0" smtClean="0">
              <a:solidFill>
                <a:schemeClr val="tx1"/>
              </a:solidFill>
              <a:latin typeface="Times New Roman" pitchFamily="18" charset="0"/>
              <a:ea typeface="宋体" pitchFamily="2" charset="-122"/>
            </a:endParaRPr>
          </a:p>
          <a:p>
            <a:r>
              <a:rPr lang="en-US" altLang="zh-CN" sz="2400" dirty="0">
                <a:solidFill>
                  <a:schemeClr val="tx1"/>
                </a:solidFill>
                <a:latin typeface="Times New Roman" pitchFamily="18" charset="0"/>
                <a:ea typeface="宋体" pitchFamily="2" charset="-122"/>
              </a:rPr>
              <a:t> </a:t>
            </a:r>
            <a:r>
              <a:rPr lang="en-US" altLang="zh-CN" sz="2400" dirty="0" smtClean="0">
                <a:solidFill>
                  <a:schemeClr val="tx1"/>
                </a:solidFill>
                <a:latin typeface="Times New Roman" pitchFamily="18" charset="0"/>
                <a:ea typeface="宋体" pitchFamily="2" charset="-122"/>
              </a:rPr>
              <a:t>                                                      </a:t>
            </a:r>
            <a:r>
              <a:rPr lang="en-US" altLang="zh-CN" sz="2400" dirty="0" smtClean="0">
                <a:solidFill>
                  <a:schemeClr val="tx1"/>
                </a:solidFill>
                <a:latin typeface="Times New Roman" pitchFamily="18" charset="0"/>
                <a:ea typeface="宋体" pitchFamily="2" charset="-122"/>
              </a:rPr>
              <a:t>2019.12.26</a:t>
            </a:r>
            <a:endParaRPr lang="zh-CN" altLang="en-US" sz="2400"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130231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7" y="692696"/>
            <a:ext cx="910101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767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545"/>
            <a:ext cx="78867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123" y="1700808"/>
            <a:ext cx="5371574" cy="487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58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001" y="732766"/>
            <a:ext cx="8640960" cy="4801314"/>
          </a:xfrm>
          <a:prstGeom prst="rect">
            <a:avLst/>
          </a:prstGeom>
          <a:noFill/>
        </p:spPr>
        <p:txBody>
          <a:bodyPr wrap="square" rtlCol="0">
            <a:spAutoFit/>
          </a:bodyPr>
          <a:lstStyle/>
          <a:p>
            <a:r>
              <a:rPr lang="zh-CN" altLang="en-US" dirty="0" smtClean="0"/>
              <a:t>视频</a:t>
            </a:r>
            <a:r>
              <a:rPr lang="zh-CN" altLang="en-US" dirty="0"/>
              <a:t>帧具有较高的时序冗余。如图</a:t>
            </a:r>
            <a:r>
              <a:rPr lang="en-US" altLang="zh-CN" dirty="0"/>
              <a:t>2</a:t>
            </a:r>
            <a:r>
              <a:rPr lang="zh-CN" altLang="en-US" dirty="0"/>
              <a:t>所示，模型</a:t>
            </a:r>
            <a:r>
              <a:rPr lang="en-US" altLang="zh-CN" dirty="0"/>
              <a:t>[1]</a:t>
            </a:r>
            <a:r>
              <a:rPr lang="zh-CN" altLang="en-US" dirty="0"/>
              <a:t>提出使用两个特征提取子网络：</a:t>
            </a:r>
            <a:r>
              <a:rPr lang="en-US" altLang="zh-CN" dirty="0"/>
              <a:t>Slow network </a:t>
            </a:r>
            <a:r>
              <a:rPr lang="zh-CN" altLang="en-US" dirty="0"/>
              <a:t>和</a:t>
            </a:r>
            <a:r>
              <a:rPr lang="en-US" altLang="zh-CN" dirty="0"/>
              <a:t>Fast network</a:t>
            </a:r>
            <a:r>
              <a:rPr lang="zh-CN" altLang="en-US" dirty="0"/>
              <a:t>。</a:t>
            </a:r>
            <a:r>
              <a:rPr lang="en-US" altLang="zh-CN" dirty="0"/>
              <a:t>Slow network</a:t>
            </a:r>
            <a:r>
              <a:rPr lang="zh-CN" altLang="en-US" dirty="0"/>
              <a:t>负责提取视频帧的精确特征，速度较慢，</a:t>
            </a:r>
            <a:r>
              <a:rPr lang="en-US" altLang="zh-CN" dirty="0"/>
              <a:t>Fast network</a:t>
            </a:r>
            <a:r>
              <a:rPr lang="zh-CN" altLang="en-US" dirty="0"/>
              <a:t>负责快速提取视频帧的特征提取，准确率较差，两者交替处理视频帧图像。</a:t>
            </a:r>
            <a:r>
              <a:rPr lang="en-US" altLang="zh-CN" dirty="0"/>
              <a:t>Fast network</a:t>
            </a:r>
            <a:r>
              <a:rPr lang="zh-CN" altLang="en-US" dirty="0"/>
              <a:t>和</a:t>
            </a:r>
            <a:r>
              <a:rPr lang="en-US" altLang="zh-CN" dirty="0"/>
              <a:t>Slow network</a:t>
            </a:r>
            <a:r>
              <a:rPr lang="zh-CN" altLang="en-US" dirty="0"/>
              <a:t>特征经过</a:t>
            </a:r>
            <a:r>
              <a:rPr lang="en-US" altLang="zh-CN" dirty="0" err="1"/>
              <a:t>ConvLSTM</a:t>
            </a:r>
            <a:r>
              <a:rPr lang="zh-CN" altLang="en-US" dirty="0"/>
              <a:t>层融合并保存特征。检测器在当前帧特征和上下文特征融合基础上生成检测框。论文提取基于强化学习策略的特征提取调度机制和需要保存特征的更新机制。</a:t>
            </a:r>
          </a:p>
          <a:p>
            <a:r>
              <a:rPr lang="zh-CN" altLang="en-US" dirty="0"/>
              <a:t/>
            </a:r>
            <a:br>
              <a:rPr lang="zh-CN" altLang="en-US" dirty="0"/>
            </a:br>
            <a:endParaRPr lang="zh-CN" altLang="en-US" dirty="0"/>
          </a:p>
          <a:p>
            <a:r>
              <a:rPr lang="zh-CN" altLang="en-US" dirty="0"/>
              <a:t>论文提出的算法模型在</a:t>
            </a:r>
            <a:r>
              <a:rPr lang="en-US" altLang="zh-CN" dirty="0"/>
              <a:t>Pixel 3</a:t>
            </a:r>
            <a:r>
              <a:rPr lang="zh-CN" altLang="en-US" dirty="0"/>
              <a:t>达到</a:t>
            </a:r>
            <a:r>
              <a:rPr lang="en-US" altLang="zh-CN" dirty="0"/>
              <a:t>72.3 FPS</a:t>
            </a:r>
            <a:r>
              <a:rPr lang="zh-CN" altLang="en-US" dirty="0"/>
              <a:t>，在</a:t>
            </a:r>
            <a:r>
              <a:rPr lang="en-US" altLang="zh-CN" dirty="0"/>
              <a:t>VID 2015</a:t>
            </a:r>
            <a:r>
              <a:rPr lang="zh-CN" altLang="en-US" dirty="0"/>
              <a:t>数据集</a:t>
            </a:r>
            <a:r>
              <a:rPr lang="en-US" altLang="zh-CN" dirty="0"/>
              <a:t>state-of-art</a:t>
            </a:r>
            <a:r>
              <a:rPr lang="zh-CN" altLang="en-US" dirty="0"/>
              <a:t>性能。</a:t>
            </a:r>
          </a:p>
          <a:p>
            <a:r>
              <a:rPr lang="zh-CN" altLang="en-US" dirty="0"/>
              <a:t/>
            </a:r>
            <a:br>
              <a:rPr lang="zh-CN" altLang="en-US" dirty="0"/>
            </a:br>
            <a:endParaRPr lang="zh-CN" altLang="en-US" dirty="0"/>
          </a:p>
          <a:p>
            <a:r>
              <a:rPr lang="zh-CN" altLang="en-US" dirty="0"/>
              <a:t>论文创新点：</a:t>
            </a:r>
          </a:p>
          <a:p>
            <a:r>
              <a:rPr lang="en-US" altLang="zh-CN" dirty="0"/>
              <a:t>1</a:t>
            </a:r>
            <a:r>
              <a:rPr lang="zh-CN" altLang="en-US" dirty="0"/>
              <a:t>、提出基于存储引导的交替模型框架，使用两个特征提取网络分别提取不同帧特征，减少计算冗余</a:t>
            </a:r>
            <a:r>
              <a:rPr lang="zh-CN" altLang="en-US" dirty="0" smtClean="0"/>
              <a:t>。</a:t>
            </a:r>
            <a:endParaRPr lang="en-US" altLang="zh-CN" dirty="0" smtClean="0"/>
          </a:p>
          <a:p>
            <a:r>
              <a:rPr lang="en-US" altLang="zh-CN" dirty="0" smtClean="0"/>
              <a:t>2</a:t>
            </a:r>
            <a:r>
              <a:rPr lang="zh-CN" altLang="en-US" dirty="0" smtClean="0"/>
              <a:t>、提出改进的</a:t>
            </a:r>
            <a:r>
              <a:rPr lang="en-US" altLang="zh-CN" dirty="0" err="1" smtClean="0"/>
              <a:t>ConvLSTM</a:t>
            </a:r>
            <a:endParaRPr lang="en-US" altLang="zh-CN" dirty="0" smtClean="0"/>
          </a:p>
          <a:p>
            <a:r>
              <a:rPr lang="en-US" altLang="zh-CN" dirty="0" smtClean="0"/>
              <a:t>3</a:t>
            </a:r>
            <a:r>
              <a:rPr lang="zh-CN" altLang="en-US" dirty="0" smtClean="0"/>
              <a:t>、</a:t>
            </a:r>
            <a:r>
              <a:rPr lang="zh-CN" altLang="en-US" dirty="0"/>
              <a:t>提出基于</a:t>
            </a:r>
            <a:r>
              <a:rPr lang="en-US" altLang="zh-CN" dirty="0"/>
              <a:t>Q-learning</a:t>
            </a:r>
            <a:r>
              <a:rPr lang="zh-CN" altLang="en-US" dirty="0"/>
              <a:t>学习自适应交替策略，取得速度和准确率的平衡。</a:t>
            </a:r>
          </a:p>
          <a:p>
            <a:r>
              <a:rPr lang="en-US" altLang="zh-CN" dirty="0" smtClean="0"/>
              <a:t>4</a:t>
            </a:r>
            <a:r>
              <a:rPr lang="zh-CN" altLang="en-US" dirty="0" smtClean="0"/>
              <a:t>、</a:t>
            </a:r>
            <a:r>
              <a:rPr lang="zh-CN" altLang="en-US" dirty="0"/>
              <a:t>在手机设备实现迄今为止已知视频目标检测的最高速度。</a:t>
            </a:r>
          </a:p>
        </p:txBody>
      </p:sp>
      <p:sp>
        <p:nvSpPr>
          <p:cNvPr id="3" name="TextBox 2"/>
          <p:cNvSpPr txBox="1"/>
          <p:nvPr/>
        </p:nvSpPr>
        <p:spPr>
          <a:xfrm>
            <a:off x="395536" y="332656"/>
            <a:ext cx="2592288" cy="400110"/>
          </a:xfrm>
          <a:prstGeom prst="rect">
            <a:avLst/>
          </a:prstGeom>
          <a:noFill/>
        </p:spPr>
        <p:txBody>
          <a:bodyPr wrap="square" rtlCol="0">
            <a:spAutoFit/>
          </a:bodyPr>
          <a:lstStyle/>
          <a:p>
            <a:r>
              <a:rPr lang="zh-CN" altLang="en-US" sz="2000" b="1" dirty="0" smtClean="0"/>
              <a:t>轻量级网络介绍</a:t>
            </a:r>
            <a:endParaRPr lang="zh-CN" altLang="en-US" sz="2000" b="1" dirty="0"/>
          </a:p>
        </p:txBody>
      </p:sp>
    </p:spTree>
    <p:extLst>
      <p:ext uri="{BB962C8B-B14F-4D97-AF65-F5344CB8AC3E}">
        <p14:creationId xmlns:p14="http://schemas.microsoft.com/office/powerpoint/2010/main" val="424201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013176"/>
            <a:ext cx="8496944" cy="923330"/>
          </a:xfrm>
          <a:prstGeom prst="rect">
            <a:avLst/>
          </a:prstGeom>
          <a:noFill/>
        </p:spPr>
        <p:txBody>
          <a:bodyPr wrap="square" rtlCol="0">
            <a:spAutoFit/>
          </a:bodyPr>
          <a:lstStyle/>
          <a:p>
            <a:r>
              <a:rPr lang="zh-CN" altLang="en-US" dirty="0" smtClean="0"/>
              <a:t>如上图所示，论文</a:t>
            </a:r>
            <a:r>
              <a:rPr lang="zh-CN" altLang="en-US" dirty="0"/>
              <a:t>提出的交错</a:t>
            </a:r>
            <a:r>
              <a:rPr lang="zh-CN" altLang="en-US" dirty="0" smtClean="0"/>
              <a:t>模型</a:t>
            </a:r>
            <a:r>
              <a:rPr lang="en-US" altLang="zh-CN" dirty="0" smtClean="0"/>
              <a:t>(</a:t>
            </a:r>
            <a:r>
              <a:rPr lang="el-GR" altLang="zh-CN" dirty="0" smtClean="0"/>
              <a:t>τ </a:t>
            </a:r>
            <a:r>
              <a:rPr lang="el-GR" altLang="zh-CN" dirty="0"/>
              <a:t>= </a:t>
            </a:r>
            <a:r>
              <a:rPr lang="el-GR" altLang="zh-CN" dirty="0" smtClean="0"/>
              <a:t>2</a:t>
            </a:r>
            <a:r>
              <a:rPr lang="en-US" altLang="zh-CN" dirty="0" smtClean="0"/>
              <a:t>), Slow </a:t>
            </a:r>
            <a:r>
              <a:rPr lang="en-US" altLang="zh-CN" dirty="0"/>
              <a:t>network</a:t>
            </a:r>
            <a:r>
              <a:rPr lang="zh-CN" altLang="en-US" dirty="0"/>
              <a:t>（</a:t>
            </a:r>
            <a:r>
              <a:rPr lang="en-US" altLang="zh-CN" dirty="0"/>
              <a:t>Large </a:t>
            </a:r>
            <a:r>
              <a:rPr lang="en-US" altLang="zh-CN" dirty="0" err="1"/>
              <a:t>featureextractor</a:t>
            </a:r>
            <a:r>
              <a:rPr lang="zh-CN" altLang="en-US" dirty="0"/>
              <a:t>）和</a:t>
            </a:r>
            <a:r>
              <a:rPr lang="en-US" altLang="zh-CN" dirty="0" err="1"/>
              <a:t>Fastnetwork</a:t>
            </a:r>
            <a:r>
              <a:rPr lang="en-US" altLang="zh-CN" dirty="0"/>
              <a:t>(Small feature extractor)</a:t>
            </a:r>
            <a:r>
              <a:rPr lang="zh-CN" altLang="en-US" dirty="0"/>
              <a:t>均由</a:t>
            </a:r>
            <a:r>
              <a:rPr lang="en-US" altLang="zh-CN" dirty="0"/>
              <a:t>MobileNetV2</a:t>
            </a:r>
            <a:r>
              <a:rPr lang="zh-CN" altLang="en-US" dirty="0"/>
              <a:t>构成</a:t>
            </a:r>
            <a:r>
              <a:rPr lang="en-US" altLang="zh-CN" dirty="0"/>
              <a:t>(</a:t>
            </a:r>
            <a:r>
              <a:rPr lang="zh-CN" altLang="en-US" dirty="0"/>
              <a:t>两个模型的</a:t>
            </a:r>
            <a:r>
              <a:rPr lang="en-US" altLang="zh-CN" dirty="0"/>
              <a:t>depth multiplier</a:t>
            </a:r>
            <a:r>
              <a:rPr lang="zh-CN" altLang="en-US" dirty="0" smtClean="0"/>
              <a:t>不同</a:t>
            </a:r>
            <a:r>
              <a:rPr lang="en-US" altLang="zh-CN" dirty="0" smtClean="0"/>
              <a:t>, </a:t>
            </a:r>
            <a:r>
              <a:rPr lang="zh-CN" altLang="en-US" dirty="0" smtClean="0"/>
              <a:t>前者</a:t>
            </a:r>
            <a:r>
              <a:rPr lang="zh-CN" altLang="en-US" dirty="0"/>
              <a:t>为</a:t>
            </a:r>
            <a:r>
              <a:rPr lang="en-US" altLang="zh-CN" dirty="0" smtClean="0"/>
              <a:t>1.4, </a:t>
            </a:r>
            <a:r>
              <a:rPr lang="zh-CN" altLang="en-US" dirty="0" smtClean="0"/>
              <a:t>后者</a:t>
            </a:r>
            <a:r>
              <a:rPr lang="zh-CN" altLang="en-US" dirty="0"/>
              <a:t>为</a:t>
            </a:r>
            <a:r>
              <a:rPr lang="en-US" altLang="zh-CN" dirty="0" smtClean="0"/>
              <a:t>0.35), anchors</a:t>
            </a:r>
            <a:r>
              <a:rPr lang="zh-CN" altLang="en-US" dirty="0"/>
              <a:t>比率限制为</a:t>
            </a:r>
            <a:r>
              <a:rPr lang="en-US" altLang="zh-CN" dirty="0"/>
              <a:t>{1.0,0.5,2.0}</a:t>
            </a:r>
            <a:r>
              <a:rPr lang="zh-CN" altLang="en-US" dirty="0"/>
              <a:t>。</a:t>
            </a:r>
            <a:endParaRPr lang="en-US" altLang="zh-CN" dirty="0"/>
          </a:p>
        </p:txBody>
      </p:sp>
      <p:sp>
        <p:nvSpPr>
          <p:cNvPr id="3" name="TextBox 2"/>
          <p:cNvSpPr txBox="1"/>
          <p:nvPr/>
        </p:nvSpPr>
        <p:spPr>
          <a:xfrm>
            <a:off x="395536" y="332656"/>
            <a:ext cx="2592288" cy="400110"/>
          </a:xfrm>
          <a:prstGeom prst="rect">
            <a:avLst/>
          </a:prstGeom>
          <a:noFill/>
        </p:spPr>
        <p:txBody>
          <a:bodyPr wrap="square" rtlCol="0">
            <a:spAutoFit/>
          </a:bodyPr>
          <a:lstStyle/>
          <a:p>
            <a:r>
              <a:rPr lang="zh-CN" altLang="en-US" sz="2000" b="1" dirty="0"/>
              <a:t>网络架构</a:t>
            </a:r>
            <a:endParaRPr lang="zh-CN" altLang="en-US" sz="2000"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56769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983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2592288" cy="400110"/>
          </a:xfrm>
          <a:prstGeom prst="rect">
            <a:avLst/>
          </a:prstGeom>
          <a:noFill/>
        </p:spPr>
        <p:txBody>
          <a:bodyPr wrap="square" rtlCol="0">
            <a:spAutoFit/>
          </a:bodyPr>
          <a:lstStyle/>
          <a:p>
            <a:r>
              <a:rPr lang="en-US" altLang="zh-CN" sz="2000" b="1" dirty="0"/>
              <a:t>Memory Module</a:t>
            </a:r>
            <a:r>
              <a:rPr lang="en-US" altLang="zh-CN" sz="2000" dirty="0"/>
              <a:t> </a:t>
            </a:r>
            <a:endParaRPr lang="zh-CN" altLang="en-US" sz="2000" b="1"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08720"/>
            <a:ext cx="61150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8356" y="3933055"/>
            <a:ext cx="8568952" cy="2585323"/>
          </a:xfrm>
          <a:prstGeom prst="rect">
            <a:avLst/>
          </a:prstGeom>
          <a:noFill/>
        </p:spPr>
        <p:txBody>
          <a:bodyPr wrap="square" rtlCol="0">
            <a:spAutoFit/>
          </a:bodyPr>
          <a:lstStyle/>
          <a:p>
            <a:r>
              <a:rPr lang="zh-CN" altLang="en-US" dirty="0"/>
              <a:t>如所示，论文的</a:t>
            </a:r>
            <a:r>
              <a:rPr lang="en-US" altLang="zh-CN" dirty="0" err="1"/>
              <a:t>ConvLSTM</a:t>
            </a:r>
            <a:r>
              <a:rPr lang="zh-CN" altLang="en-US" dirty="0"/>
              <a:t>有一下改进：</a:t>
            </a:r>
          </a:p>
          <a:p>
            <a:r>
              <a:rPr lang="en-US" altLang="zh-CN" dirty="0"/>
              <a:t>1</a:t>
            </a:r>
            <a:r>
              <a:rPr lang="zh-CN" altLang="en-US" dirty="0"/>
              <a:t>、增加</a:t>
            </a:r>
            <a:r>
              <a:rPr lang="en-US" altLang="zh-CN" dirty="0"/>
              <a:t>Bottleneck Gate</a:t>
            </a:r>
            <a:r>
              <a:rPr lang="zh-CN" altLang="en-US" dirty="0"/>
              <a:t>和</a:t>
            </a:r>
            <a:r>
              <a:rPr lang="en-US" altLang="zh-CN" dirty="0"/>
              <a:t>output</a:t>
            </a:r>
            <a:r>
              <a:rPr lang="zh-CN" altLang="en-US" dirty="0"/>
              <a:t>跳跃连接。</a:t>
            </a:r>
          </a:p>
          <a:p>
            <a:r>
              <a:rPr lang="en-US" altLang="zh-CN" dirty="0"/>
              <a:t>2</a:t>
            </a:r>
            <a:r>
              <a:rPr lang="zh-CN" altLang="en-US" dirty="0"/>
              <a:t>、</a:t>
            </a:r>
            <a:r>
              <a:rPr lang="en-US" altLang="zh-CN" dirty="0"/>
              <a:t>LSTM</a:t>
            </a:r>
            <a:r>
              <a:rPr lang="zh-CN" altLang="en-US" dirty="0"/>
              <a:t>单元分组卷积。特征图</a:t>
            </a:r>
            <a:r>
              <a:rPr lang="en-US" altLang="zh-CN" dirty="0" err="1"/>
              <a:t>HxWxN</a:t>
            </a:r>
            <a:r>
              <a:rPr lang="zh-CN" altLang="en-US" dirty="0"/>
              <a:t>分为</a:t>
            </a:r>
            <a:r>
              <a:rPr lang="en-US" altLang="zh-CN" dirty="0"/>
              <a:t>G</a:t>
            </a:r>
            <a:r>
              <a:rPr lang="zh-CN" altLang="en-US" dirty="0"/>
              <a:t>组，每个</a:t>
            </a:r>
            <a:r>
              <a:rPr lang="en-US" altLang="zh-CN" dirty="0"/>
              <a:t>LSTM</a:t>
            </a:r>
            <a:r>
              <a:rPr lang="zh-CN" altLang="en-US" dirty="0"/>
              <a:t>仅处理</a:t>
            </a:r>
            <a:r>
              <a:rPr lang="en-US" altLang="zh-CN" dirty="0" err="1"/>
              <a:t>HxWxN</a:t>
            </a:r>
            <a:r>
              <a:rPr lang="en-US" altLang="zh-CN" dirty="0"/>
              <a:t>/G</a:t>
            </a:r>
            <a:r>
              <a:rPr lang="zh-CN" altLang="en-US" dirty="0"/>
              <a:t>的特征，加速</a:t>
            </a:r>
            <a:r>
              <a:rPr lang="en-US" altLang="zh-CN" dirty="0" err="1"/>
              <a:t>ConvLSTM</a:t>
            </a:r>
            <a:r>
              <a:rPr lang="zh-CN" altLang="en-US" dirty="0"/>
              <a:t>计算。论文中</a:t>
            </a:r>
            <a:r>
              <a:rPr lang="en-US" altLang="zh-CN" dirty="0"/>
              <a:t>G = 4</a:t>
            </a:r>
            <a:r>
              <a:rPr lang="zh-CN" altLang="en-US" dirty="0"/>
              <a:t>。</a:t>
            </a:r>
          </a:p>
          <a:p>
            <a:r>
              <a:rPr lang="en-US" altLang="zh-CN" dirty="0"/>
              <a:t>3</a:t>
            </a:r>
            <a:r>
              <a:rPr lang="zh-CN" altLang="en-US" dirty="0"/>
              <a:t>、</a:t>
            </a:r>
            <a:r>
              <a:rPr lang="en-US" altLang="zh-CN" dirty="0"/>
              <a:t>LSTM</a:t>
            </a:r>
            <a:r>
              <a:rPr lang="zh-CN" altLang="en-US" dirty="0"/>
              <a:t>有一固有弱点，</a:t>
            </a:r>
            <a:r>
              <a:rPr lang="en-US" altLang="zh-CN" dirty="0"/>
              <a:t>sigmoid</a:t>
            </a:r>
            <a:r>
              <a:rPr lang="zh-CN" altLang="en-US" dirty="0"/>
              <a:t>激活输入和忘记门很少完全饱和，导致缓慢的状态衰减，长期依赖逐渐丧失，更新中无法保留完整的前期状态。导致</a:t>
            </a:r>
            <a:r>
              <a:rPr lang="en-US" altLang="zh-CN" dirty="0"/>
              <a:t>Fast network</a:t>
            </a:r>
            <a:r>
              <a:rPr lang="zh-CN" altLang="en-US" dirty="0"/>
              <a:t>运行中，</a:t>
            </a:r>
            <a:r>
              <a:rPr lang="en-US" altLang="zh-CN" dirty="0" err="1"/>
              <a:t>Slownetwork</a:t>
            </a:r>
            <a:r>
              <a:rPr lang="zh-CN" altLang="en-US" dirty="0"/>
              <a:t>特征缓慢消失。论文使用简单的跳跃连接，既第一个</a:t>
            </a:r>
            <a:r>
              <a:rPr lang="en-US" altLang="zh-CN" dirty="0"/>
              <a:t>Fast network</a:t>
            </a:r>
            <a:r>
              <a:rPr lang="zh-CN" altLang="en-US" dirty="0"/>
              <a:t>输出特征重复使用。</a:t>
            </a:r>
          </a:p>
          <a:p>
            <a:endParaRPr lang="zh-CN" altLang="en-US" dirty="0"/>
          </a:p>
        </p:txBody>
      </p:sp>
    </p:spTree>
    <p:extLst>
      <p:ext uri="{BB962C8B-B14F-4D97-AF65-F5344CB8AC3E}">
        <p14:creationId xmlns:p14="http://schemas.microsoft.com/office/powerpoint/2010/main" val="3224834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2592288" cy="400110"/>
          </a:xfrm>
          <a:prstGeom prst="rect">
            <a:avLst/>
          </a:prstGeom>
          <a:noFill/>
        </p:spPr>
        <p:txBody>
          <a:bodyPr wrap="square" rtlCol="0">
            <a:spAutoFit/>
          </a:bodyPr>
          <a:lstStyle/>
          <a:p>
            <a:r>
              <a:rPr lang="en-US" altLang="zh-CN" sz="2000" b="1" dirty="0"/>
              <a:t>Memory Module</a:t>
            </a:r>
            <a:endParaRPr lang="zh-CN" altLang="en-US"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1538288"/>
            <a:ext cx="62579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21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2592288" cy="400110"/>
          </a:xfrm>
          <a:prstGeom prst="rect">
            <a:avLst/>
          </a:prstGeom>
          <a:noFill/>
        </p:spPr>
        <p:txBody>
          <a:bodyPr wrap="square" rtlCol="0">
            <a:spAutoFit/>
          </a:bodyPr>
          <a:lstStyle/>
          <a:p>
            <a:r>
              <a:rPr lang="en-US" altLang="zh-CN" sz="2000" b="1" dirty="0"/>
              <a:t>Training Procedure</a:t>
            </a:r>
            <a:r>
              <a:rPr lang="en-US" altLang="zh-CN" sz="2000" dirty="0"/>
              <a:t> </a:t>
            </a:r>
            <a:endParaRPr lang="zh-CN" altLang="en-US"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511" y="950704"/>
            <a:ext cx="6286500" cy="562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58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6264696" cy="707886"/>
          </a:xfrm>
          <a:prstGeom prst="rect">
            <a:avLst/>
          </a:prstGeom>
          <a:noFill/>
        </p:spPr>
        <p:txBody>
          <a:bodyPr wrap="square" rtlCol="0">
            <a:spAutoFit/>
          </a:bodyPr>
          <a:lstStyle/>
          <a:p>
            <a:r>
              <a:rPr lang="en-US" altLang="zh-CN" sz="2000" b="1" dirty="0" smtClean="0"/>
              <a:t>Inference Optimizations   ——  Asynchronous </a:t>
            </a:r>
            <a:r>
              <a:rPr lang="en-US" altLang="zh-CN" sz="2000" b="1" dirty="0"/>
              <a:t>Inference</a:t>
            </a:r>
            <a:r>
              <a:rPr lang="en-US" altLang="zh-CN" sz="2000" dirty="0"/>
              <a:t> </a:t>
            </a:r>
            <a:br>
              <a:rPr lang="en-US" altLang="zh-CN" sz="2000" dirty="0"/>
            </a:br>
            <a:r>
              <a:rPr lang="en-US" altLang="zh-CN" sz="2000" dirty="0"/>
              <a:t> </a:t>
            </a:r>
            <a:endParaRPr lang="zh-CN" alt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727745"/>
            <a:ext cx="56007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442564"/>
            <a:ext cx="60483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974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6264696" cy="400110"/>
          </a:xfrm>
          <a:prstGeom prst="rect">
            <a:avLst/>
          </a:prstGeom>
          <a:noFill/>
        </p:spPr>
        <p:txBody>
          <a:bodyPr wrap="square" rtlCol="0">
            <a:spAutoFit/>
          </a:bodyPr>
          <a:lstStyle/>
          <a:p>
            <a:r>
              <a:rPr lang="en-US" altLang="zh-CN" sz="2000" b="1" dirty="0" smtClean="0"/>
              <a:t>Inference Optimizations   ——  </a:t>
            </a:r>
            <a:r>
              <a:rPr lang="en-US" altLang="zh-CN" sz="2000" b="1" dirty="0"/>
              <a:t>Quantization</a:t>
            </a:r>
            <a:r>
              <a:rPr lang="en-US" altLang="zh-CN" sz="2000" dirty="0"/>
              <a:t> </a:t>
            </a:r>
            <a:endParaRPr lang="zh-CN" altLang="en-US" sz="2000" b="1" dirty="0"/>
          </a:p>
        </p:txBody>
      </p:sp>
      <p:sp>
        <p:nvSpPr>
          <p:cNvPr id="4" name="矩形 3"/>
          <p:cNvSpPr/>
          <p:nvPr/>
        </p:nvSpPr>
        <p:spPr>
          <a:xfrm>
            <a:off x="23622" y="3717032"/>
            <a:ext cx="9120378" cy="923330"/>
          </a:xfrm>
          <a:prstGeom prst="rect">
            <a:avLst/>
          </a:prstGeom>
        </p:spPr>
        <p:txBody>
          <a:bodyPr wrap="square">
            <a:spAutoFit/>
          </a:bodyPr>
          <a:lstStyle/>
          <a:p>
            <a:r>
              <a:rPr lang="en-US" altLang="zh-CN" b="1" i="1" dirty="0" smtClean="0">
                <a:latin typeface="Times New Roman" pitchFamily="18" charset="0"/>
                <a:ea typeface="+mj-ea"/>
              </a:rPr>
              <a:t>[13]:</a:t>
            </a:r>
          </a:p>
          <a:p>
            <a:r>
              <a:rPr lang="en-US" altLang="zh-CN" b="1" i="1" dirty="0" smtClean="0">
                <a:latin typeface="Times New Roman" pitchFamily="18" charset="0"/>
                <a:ea typeface="+mj-ea"/>
              </a:rPr>
              <a:t>Quantization </a:t>
            </a:r>
            <a:r>
              <a:rPr lang="en-US" altLang="zh-CN" b="1" i="1" dirty="0">
                <a:latin typeface="Times New Roman" pitchFamily="18" charset="0"/>
                <a:ea typeface="+mj-ea"/>
              </a:rPr>
              <a:t>and </a:t>
            </a:r>
            <a:r>
              <a:rPr lang="en-US" altLang="zh-CN" b="1" i="1" dirty="0" smtClean="0">
                <a:latin typeface="Times New Roman" pitchFamily="18" charset="0"/>
                <a:ea typeface="+mj-ea"/>
              </a:rPr>
              <a:t>training  of </a:t>
            </a:r>
            <a:r>
              <a:rPr lang="en-US" altLang="zh-CN" b="1" i="1" dirty="0">
                <a:latin typeface="Times New Roman" pitchFamily="18" charset="0"/>
                <a:ea typeface="+mj-ea"/>
              </a:rPr>
              <a:t>neural networks for efficient integer-arithmetic-only inference. In CVPR, 2018</a:t>
            </a:r>
            <a:r>
              <a:rPr lang="en-US" altLang="zh-CN" b="1" i="1" dirty="0">
                <a:latin typeface="Times New Roman" pitchFamily="18" charset="0"/>
                <a:ea typeface="+mj-ea"/>
              </a:rPr>
              <a:t> </a:t>
            </a:r>
            <a:endParaRPr lang="zh-CN" altLang="en-US" b="1" i="1" dirty="0">
              <a:latin typeface="Times New Roman" pitchFamily="18" charset="0"/>
              <a:ea typeface="+mj-ea"/>
            </a:endParaRPr>
          </a:p>
        </p:txBody>
      </p:sp>
      <p:sp>
        <p:nvSpPr>
          <p:cNvPr id="5" name="TextBox 4"/>
          <p:cNvSpPr txBox="1"/>
          <p:nvPr/>
        </p:nvSpPr>
        <p:spPr>
          <a:xfrm>
            <a:off x="395536" y="1772816"/>
            <a:ext cx="8208912" cy="1200329"/>
          </a:xfrm>
          <a:prstGeom prst="rect">
            <a:avLst/>
          </a:prstGeom>
          <a:noFill/>
        </p:spPr>
        <p:txBody>
          <a:bodyPr wrap="square" rtlCol="0">
            <a:spAutoFit/>
          </a:bodyPr>
          <a:lstStyle/>
          <a:p>
            <a:r>
              <a:rPr lang="zh-CN" altLang="en-US" dirty="0"/>
              <a:t>依赖多个特征提取器而不是光流的另一个好处是，标准的推理优化方法可以在最小变化的情况下应用。特别地，我们证明了我们的交织框架可以用</a:t>
            </a:r>
            <a:r>
              <a:rPr lang="en-US" altLang="zh-CN" dirty="0"/>
              <a:t>[13]</a:t>
            </a:r>
            <a:r>
              <a:rPr lang="zh-CN" altLang="en-US" dirty="0"/>
              <a:t>中的模拟量化训练过程来</a:t>
            </a:r>
            <a:r>
              <a:rPr lang="zh-CN" altLang="en-US" dirty="0" smtClean="0"/>
              <a:t>量化。在</a:t>
            </a:r>
            <a:r>
              <a:rPr lang="en-US" altLang="zh-CN" dirty="0"/>
              <a:t>Pixel 3</a:t>
            </a:r>
            <a:r>
              <a:rPr lang="zh-CN" altLang="en-US" dirty="0"/>
              <a:t>手机上，我们的最终量化异步模型运行在</a:t>
            </a:r>
            <a:r>
              <a:rPr lang="en-US" altLang="zh-CN" dirty="0"/>
              <a:t>72.3FPS</a:t>
            </a:r>
            <a:r>
              <a:rPr lang="zh-CN" altLang="en-US" dirty="0"/>
              <a:t>，是未优化模型的三倍以上。</a:t>
            </a:r>
          </a:p>
        </p:txBody>
      </p:sp>
    </p:spTree>
    <p:extLst>
      <p:ext uri="{BB962C8B-B14F-4D97-AF65-F5344CB8AC3E}">
        <p14:creationId xmlns:p14="http://schemas.microsoft.com/office/powerpoint/2010/main" val="491748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2374</TotalTime>
  <Words>410</Words>
  <Application>Microsoft Office PowerPoint</Application>
  <PresentationFormat>全屏显示(4:3)</PresentationFormat>
  <Paragraphs>28</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文献汇报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 Yang</dc:creator>
  <cp:lastModifiedBy>Ming Yang</cp:lastModifiedBy>
  <cp:revision>99</cp:revision>
  <dcterms:created xsi:type="dcterms:W3CDTF">2019-01-07T15:21:41Z</dcterms:created>
  <dcterms:modified xsi:type="dcterms:W3CDTF">2019-12-26T04:02:23Z</dcterms:modified>
</cp:coreProperties>
</file>