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8" r:id="rId2"/>
  </p:sldMasterIdLst>
  <p:notesMasterIdLst>
    <p:notesMasterId r:id="rId11"/>
  </p:notesMasterIdLst>
  <p:sldIdLst>
    <p:sldId id="256" r:id="rId3"/>
    <p:sldId id="322" r:id="rId4"/>
    <p:sldId id="331" r:id="rId5"/>
    <p:sldId id="333" r:id="rId6"/>
    <p:sldId id="272" r:id="rId7"/>
    <p:sldId id="334" r:id="rId8"/>
    <p:sldId id="329" r:id="rId9"/>
    <p:sldId id="33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1CC5F-6ECF-4CDD-B11B-5617F99534B4}">
          <p14:sldIdLst>
            <p14:sldId id="256"/>
            <p14:sldId id="322"/>
            <p14:sldId id="331"/>
            <p14:sldId id="333"/>
            <p14:sldId id="272"/>
            <p14:sldId id="334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o Kuancheng" initials="MK" lastIdx="1" clrIdx="0">
    <p:extLst>
      <p:ext uri="{19B8F6BF-5375-455C-9EA6-DF929625EA0E}">
        <p15:presenceInfo xmlns:p15="http://schemas.microsoft.com/office/powerpoint/2012/main" userId="606f4ec063d87e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7" autoAdjust="0"/>
    <p:restoredTop sz="94648"/>
  </p:normalViewPr>
  <p:slideViewPr>
    <p:cSldViewPr snapToGrid="0" snapToObjects="1">
      <p:cViewPr varScale="1">
        <p:scale>
          <a:sx n="86" d="100"/>
          <a:sy n="86" d="100"/>
        </p:scale>
        <p:origin x="51" y="4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22DA-9CC6-F24F-964E-83D03FBE0603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524-D625-F045-93A7-563D3D83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96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2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0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03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43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73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093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61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194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61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90708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92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6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9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235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1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Calibri Light" panose="020F03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496" y="1970786"/>
            <a:ext cx="5031414" cy="118268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汇报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毛宽诚</a:t>
            </a:r>
            <a:endParaRPr 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01/02</a:t>
            </a:r>
            <a:endParaRPr 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A2D9A-13A1-4096-BE06-E07535C0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6" y="217715"/>
            <a:ext cx="1926617" cy="55544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cs typeface="Calibri Light" panose="020F0302020204030204" pitchFamily="34" charset="0"/>
              </a:rPr>
              <a:t>实验结果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28F843-1334-43FC-88B5-B683BFF14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39"/>
          <a:stretch/>
        </p:blipFill>
        <p:spPr>
          <a:xfrm rot="16200000">
            <a:off x="2218548" y="-102871"/>
            <a:ext cx="2441088" cy="466128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4E1DD39-5CFB-405E-9334-BF8A3E18FBFB}"/>
              </a:ext>
            </a:extLst>
          </p:cNvPr>
          <p:cNvSpPr/>
          <p:nvPr/>
        </p:nvSpPr>
        <p:spPr>
          <a:xfrm>
            <a:off x="1396424" y="3743908"/>
            <a:ext cx="725509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多分支</a:t>
            </a:r>
            <a:r>
              <a:rPr lang="en-US" altLang="zh-CN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roi</a:t>
            </a:r>
            <a:r>
              <a:rPr lang="en-US" altLang="zh-CN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-pooling:</a:t>
            </a:r>
          </a:p>
          <a:p>
            <a:endParaRPr lang="en-US" altLang="zh-CN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zh-CN" alt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Reasonable-all                          log-average miss rate = 38.15% (22.84%) recall = 83.76% (88.25%)</a:t>
            </a:r>
            <a:endParaRPr lang="en-US" altLang="zh-CN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zh-CN" alt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Reasonable-day               </a:t>
            </a:r>
            <a:r>
              <a:rPr lang="en-US" altLang="zh-CN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</a:t>
            </a:r>
            <a:r>
              <a:rPr lang="zh-CN" alt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log-average miss rate = </a:t>
            </a:r>
            <a:r>
              <a:rPr lang="zh-CN" altLang="en-US" sz="14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40.65% (24.12%)</a:t>
            </a:r>
            <a:r>
              <a:rPr lang="zh-CN" alt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recall = 83.23% (87.97%)</a:t>
            </a:r>
            <a:endParaRPr lang="en-US" altLang="zh-CN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zh-CN" alt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Reasonable-night                     log-average miss rate = 33.04% (19.97%) recall = 85.07% (88.84%)</a:t>
            </a:r>
            <a:endParaRPr lang="en-US" altLang="zh-CN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zh-CN" alt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Scale=near                                log-average miss rate = 17.94% (2.46%) recall = 94.96% (99.50%)</a:t>
            </a:r>
            <a:endParaRPr lang="en-US" altLang="zh-CN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zh-CN" alt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Scale=medium                         log-average miss rate = 40.81% (29.21%) recall = 83.29% (85.50%)</a:t>
            </a:r>
            <a:endParaRPr lang="en-US" altLang="zh-CN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zh-CN" alt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Scale=far                      	     log-average miss rate = </a:t>
            </a:r>
            <a:r>
              <a:rPr lang="zh-CN" altLang="en-US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en-US" altLang="zh-CN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zh-CN" altLang="en-US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.75% (6</a:t>
            </a:r>
            <a:r>
              <a:rPr lang="en-US" altLang="zh-CN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zh-CN" altLang="en-US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.75%) recall = </a:t>
            </a:r>
            <a:r>
              <a:rPr lang="en-US" altLang="zh-CN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66</a:t>
            </a:r>
            <a:r>
              <a:rPr lang="zh-CN" altLang="en-US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.38% (5</a:t>
            </a:r>
            <a:r>
              <a:rPr lang="en-US" altLang="zh-CN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zh-CN" altLang="en-US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.15%)</a:t>
            </a:r>
            <a:endParaRPr lang="en-US" altLang="zh-CN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zh-CN" alt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Occ=none                                 log-average miss rate = 42.63% (39.73%) recall = 81.48% (77.30%)</a:t>
            </a:r>
            <a:endParaRPr lang="en-US" altLang="zh-CN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zh-CN" alt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Occ=partial                               log-average miss rate = 64.20% (52.66%) recall = 64.55% (68.49%)</a:t>
            </a:r>
            <a:endParaRPr lang="en-US" altLang="zh-CN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zh-CN" alt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Occ=heavy                                log-average miss rate = 79.24% (69.13%) recall = 40.74% (48.23%)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431126-3761-4950-AB16-99B7A54596A9}"/>
              </a:ext>
            </a:extLst>
          </p:cNvPr>
          <p:cNvSpPr txBox="1"/>
          <p:nvPr/>
        </p:nvSpPr>
        <p:spPr>
          <a:xfrm>
            <a:off x="6096000" y="796610"/>
            <a:ext cx="3430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Ratio: [1, 1.3, 1.7, 2.1,  2.3]</a:t>
            </a:r>
          </a:p>
          <a:p>
            <a:r>
              <a:rPr lang="en-US" altLang="zh-CN" dirty="0"/>
              <a:t>Scale:[8, 16, 24]</a:t>
            </a:r>
          </a:p>
          <a:p>
            <a:endParaRPr lang="en-US" altLang="zh-CN" dirty="0"/>
          </a:p>
          <a:p>
            <a:r>
              <a:rPr lang="en-US" altLang="zh-CN" dirty="0"/>
              <a:t>Resolution: 512 * 640</a:t>
            </a:r>
          </a:p>
          <a:p>
            <a:r>
              <a:rPr lang="en-US" altLang="zh-CN" dirty="0"/>
              <a:t>resize:        600 * 750</a:t>
            </a:r>
          </a:p>
          <a:p>
            <a:endParaRPr lang="en-US" altLang="zh-CN" dirty="0"/>
          </a:p>
          <a:p>
            <a:r>
              <a:rPr lang="en-US" altLang="zh-CN" dirty="0" err="1"/>
              <a:t>Downsample</a:t>
            </a:r>
            <a:r>
              <a:rPr lang="en-US" altLang="zh-CN" dirty="0"/>
              <a:t>: x16</a:t>
            </a:r>
          </a:p>
          <a:p>
            <a:r>
              <a:rPr lang="en-US" altLang="zh-CN" dirty="0"/>
              <a:t>Conv5 feature map: 37 * 46</a:t>
            </a:r>
          </a:p>
          <a:p>
            <a:r>
              <a:rPr lang="en-US" altLang="zh-CN"/>
              <a:t> 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78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73A87E6-B76D-4EE3-94E8-50396284D78E}"/>
              </a:ext>
            </a:extLst>
          </p:cNvPr>
          <p:cNvSpPr/>
          <p:nvPr/>
        </p:nvSpPr>
        <p:spPr>
          <a:xfrm>
            <a:off x="689020" y="532300"/>
            <a:ext cx="765005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多分支</a:t>
            </a:r>
            <a:r>
              <a:rPr lang="en-US" altLang="zh-CN" sz="1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roi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pooling</a:t>
            </a:r>
          </a:p>
          <a:p>
            <a:r>
              <a:rPr lang="zh-CN" altLang="en-US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Reasonable-all                          log-average miss rate = 38.15% (22.84%) recall = 83.76% (88.25%)</a:t>
            </a:r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Reasonable-day               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log-average miss rate = 40.65% (24.12%) recall = 83.23% (87.97%)</a:t>
            </a:r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Reasonable-night                     log-average miss rate = 33.04% (19.97%) recall = 85.07% (88.84%)</a:t>
            </a:r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Scale=near                                log-average miss rate = </a:t>
            </a:r>
            <a:r>
              <a:rPr lang="zh-CN" altLang="en-US" sz="1200" kern="100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17.94% (2.46%) </a:t>
            </a:r>
            <a:r>
              <a:rPr lang="zh-CN" altLang="en-US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recall = 94.96% (99.50%)</a:t>
            </a:r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Scale=medium                         log-average miss rate = 40.81% (29.21%) recall = 83.29% (85.50%)</a:t>
            </a:r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b="1" kern="1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Scale=far                      	     log-average miss rate = 7</a:t>
            </a:r>
            <a:r>
              <a:rPr lang="en-US" altLang="zh-CN" sz="1200" b="1" kern="1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b="1" kern="1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.75% (6</a:t>
            </a:r>
            <a:r>
              <a:rPr lang="en-US" altLang="zh-CN" sz="1200" b="1" kern="1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200" b="1" kern="1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.75%) recall = </a:t>
            </a:r>
            <a:r>
              <a:rPr lang="en-US" altLang="zh-CN" sz="1200" b="1" kern="1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66</a:t>
            </a:r>
            <a:r>
              <a:rPr lang="zh-CN" altLang="en-US" sz="1200" b="1" kern="1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.38% (5</a:t>
            </a:r>
            <a:r>
              <a:rPr lang="en-US" altLang="zh-CN" sz="1200" b="1" kern="1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200" b="1" kern="1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.15%)</a:t>
            </a:r>
            <a:endParaRPr lang="en-US" altLang="zh-CN" sz="1200" b="1" kern="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Occ=none                                 log-average miss rate = 42.63% (39.73%) recall = 81.48% (77.30%)</a:t>
            </a:r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Occ=partial                               log-average miss rate = 64.20% (52.66%) recall = 64.55% (68.49%)</a:t>
            </a:r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Occ=heavy                                log-average miss rate = 79.24% (69.13%) recall = 40.74% (48.23%)</a:t>
            </a:r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Nms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fusion:</a:t>
            </a: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Reasonable-all                 	 log-average miss rate = </a:t>
            </a:r>
            <a:r>
              <a:rPr lang="en-US" altLang="zh-CN" sz="1200" kern="100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36.63% (23.63%) 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recall = 87.99% (92.23%)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Reasonable-day                 	 log-average miss rate = </a:t>
            </a:r>
            <a:r>
              <a:rPr lang="en-US" altLang="zh-CN" sz="1200" kern="100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39.21% (24.71%) 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recall = 87.48% (92.01%)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Reasonable-night               	 log-average miss rate = </a:t>
            </a:r>
            <a:r>
              <a:rPr lang="en-US" altLang="zh-CN" sz="1200" kern="100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30.71% (21.16%) 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recall = 89.30% (92.70%)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Scale=near                     	 log-average miss rate = 14.54% (3.80%) recall = 94.96% (99.00%)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Scale=medium                   	 log-average miss rate = </a:t>
            </a:r>
            <a:r>
              <a:rPr lang="en-US" altLang="zh-CN" sz="1200" kern="100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41.00% (31.39%) 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recall = 85.20% (88.06%)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b="1" kern="1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Scale=far                      	 log-average miss rate = 80.49% (72.11%) recall = 59.91% (62.45%)</a:t>
            </a:r>
            <a:endParaRPr lang="zh-CN" altLang="zh-CN" sz="1200" b="1" kern="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Occ=none                       	 log-average miss rate = 42.90% (42.50%) recall = 83.52% (81.28%)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Occ=partial                    	 log-average miss rate = 63.53% (57.10%) recall = 79.39% (74.89%)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Occ=heavy                      	 log-average miss rate = 78.58% (71.84%) recall = 47.22% (54.87%)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Rpn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fusion:</a:t>
            </a:r>
          </a:p>
          <a:p>
            <a:pPr algn="just"/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Reasonable-all                 	 log-average miss rate = 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34.17% (19.17%) 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recall = 87.85% (91.68%)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Reasonable-day                 	 log-average miss rate = 34.62% (17.49%) recall = 88.07% (92.72%)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Reasonable-night               	 log-average miss rate = 32.32% (22.32%) recall = 87.31% (89.48%)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Scale=near                     	 log-average miss rate = 12.21% (0.00%) recall = 97.06% (100.00%)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Scale=medium                   	 log-average miss rate = 37.77% (25.54%) recall = 85.87% (88.41%)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b="1" kern="1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Scale=far                      	 log-average miss rate = 73.49% (66.47%) recall = 61.29% (56.51%)</a:t>
            </a:r>
            <a:endParaRPr lang="zh-CN" altLang="zh-CN" sz="1200" b="1" kern="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Occ=none                       	 log-average miss rate = 39.53% (37.12%) recall = 84.38% (79.71%)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Occ=partial                    	 log-average miss rate = 59.36% (50.63%) recall = 73.94% (71.00%)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Occ=heavy                      	 log-average miss rate = 76.97% (69.11%) recall = 42.59% (53.98%)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9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354ED-9F73-4FB8-B036-1EBF2770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cs typeface="Calibri Light" panose="020F0302020204030204" pitchFamily="34" charset="0"/>
              </a:rPr>
              <a:t>分析：</a:t>
            </a:r>
            <a:br>
              <a:rPr lang="en-US" altLang="zh-CN" dirty="0">
                <a:cs typeface="Calibri Light" panose="020F0302020204030204" pitchFamily="34" charset="0"/>
              </a:rPr>
            </a:b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D17946-2412-4B38-BCA8-3A0F8DB1D30F}"/>
              </a:ext>
            </a:extLst>
          </p:cNvPr>
          <p:cNvSpPr/>
          <p:nvPr/>
        </p:nvSpPr>
        <p:spPr>
          <a:xfrm>
            <a:off x="1103290" y="2458620"/>
            <a:ext cx="24921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Calibri Light" panose="020F0302020204030204" pitchFamily="34" charset="0"/>
              </a:rPr>
              <a:t>1</a:t>
            </a:r>
            <a:r>
              <a:rPr lang="zh-CN" altLang="en-US" dirty="0">
                <a:cs typeface="Calibri Light" panose="020F0302020204030204" pitchFamily="34" charset="0"/>
              </a:rPr>
              <a:t>，评价方式</a:t>
            </a:r>
            <a:br>
              <a:rPr lang="en-US" altLang="zh-CN" dirty="0">
                <a:cs typeface="Calibri Light" panose="020F0302020204030204" pitchFamily="34" charset="0"/>
              </a:rPr>
            </a:br>
            <a:r>
              <a:rPr lang="en-US" altLang="zh-CN" dirty="0">
                <a:cs typeface="Calibri Light" panose="020F0302020204030204" pitchFamily="34" charset="0"/>
              </a:rPr>
              <a:t>2</a:t>
            </a:r>
            <a:r>
              <a:rPr lang="zh-CN" altLang="en-US" dirty="0">
                <a:cs typeface="Calibri Light" panose="020F0302020204030204" pitchFamily="34" charset="0"/>
              </a:rPr>
              <a:t>，标注</a:t>
            </a:r>
            <a:endParaRPr lang="en-US" altLang="zh-CN" dirty="0">
              <a:cs typeface="Calibri Light" panose="020F0302020204030204" pitchFamily="34" charset="0"/>
            </a:endParaRPr>
          </a:p>
          <a:p>
            <a:r>
              <a:rPr lang="en-US" altLang="zh-CN" dirty="0">
                <a:cs typeface="Calibri Light" panose="020F0302020204030204" pitchFamily="34" charset="0"/>
              </a:rPr>
              <a:t>3,  </a:t>
            </a:r>
            <a:r>
              <a:rPr lang="zh-CN" altLang="en-US" dirty="0">
                <a:cs typeface="Calibri Light" panose="020F0302020204030204" pitchFamily="34" charset="0"/>
              </a:rPr>
              <a:t>训练方法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59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3B604D-6E7B-47AE-981A-799EC6862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118" y="1233519"/>
            <a:ext cx="3846840" cy="3077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AA8486-D2BC-411C-AD29-8A06D4634D9D}"/>
              </a:ext>
            </a:extLst>
          </p:cNvPr>
          <p:cNvSpPr txBox="1"/>
          <p:nvPr/>
        </p:nvSpPr>
        <p:spPr>
          <a:xfrm>
            <a:off x="767204" y="4487727"/>
            <a:ext cx="82742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训练集：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train-all-02(set01-set05)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测试集：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test-all-20(set06-set11)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2252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张图片。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标签：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person/people/people?/cyclist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训练：全部训练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测试：忽略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people/people?/cyclist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     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忽略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occlusion/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小尺寸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	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仅统计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person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F1014D-EB61-42C6-83DA-AA216DBFB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607" y="1233519"/>
            <a:ext cx="3846840" cy="30774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72F9B4-7BBE-481B-8122-7B6340B4C7D3}"/>
              </a:ext>
            </a:extLst>
          </p:cNvPr>
          <p:cNvSpPr/>
          <p:nvPr/>
        </p:nvSpPr>
        <p:spPr>
          <a:xfrm>
            <a:off x="418607" y="507271"/>
            <a:ext cx="2606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color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图像模型，测试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42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7C19016-145C-47F8-98EE-F6C7B86E7F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759460"/>
              </p:ext>
            </p:extLst>
          </p:nvPr>
        </p:nvGraphicFramePr>
        <p:xfrm>
          <a:off x="325819" y="1139249"/>
          <a:ext cx="36336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598">
                  <a:extLst>
                    <a:ext uri="{9D8B030D-6E8A-4147-A177-3AD203B41FA5}">
                      <a16:colId xmlns:a16="http://schemas.microsoft.com/office/drawing/2014/main" val="3909374898"/>
                    </a:ext>
                  </a:extLst>
                </a:gridCol>
                <a:gridCol w="1740024">
                  <a:extLst>
                    <a:ext uri="{9D8B030D-6E8A-4147-A177-3AD203B41FA5}">
                      <a16:colId xmlns:a16="http://schemas.microsoft.com/office/drawing/2014/main" val="2882595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Occlusion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0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 occluded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78.6%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63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Partial occlusion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33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Heavy occlusion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32722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E8943BE-A63B-4DF5-8FC4-51AC56C2D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948" y="3433667"/>
            <a:ext cx="5107316" cy="2285084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C111E59-0C3D-4A69-8E38-005224BC3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60828"/>
              </p:ext>
            </p:extLst>
          </p:nvPr>
        </p:nvGraphicFramePr>
        <p:xfrm>
          <a:off x="4782307" y="1139249"/>
          <a:ext cx="37313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071">
                  <a:extLst>
                    <a:ext uri="{9D8B030D-6E8A-4147-A177-3AD203B41FA5}">
                      <a16:colId xmlns:a16="http://schemas.microsoft.com/office/drawing/2014/main" val="2573354620"/>
                    </a:ext>
                  </a:extLst>
                </a:gridCol>
                <a:gridCol w="1719307">
                  <a:extLst>
                    <a:ext uri="{9D8B030D-6E8A-4147-A177-3AD203B41FA5}">
                      <a16:colId xmlns:a16="http://schemas.microsoft.com/office/drawing/2014/main" val="76311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Scale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5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13.67%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4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medium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75.95%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3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10.33%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411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91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37A46-12EF-4277-8592-E2DD921E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80" y="1691426"/>
            <a:ext cx="8596668" cy="1320800"/>
          </a:xfrm>
        </p:spPr>
        <p:txBody>
          <a:bodyPr/>
          <a:lstStyle/>
          <a:p>
            <a:r>
              <a:rPr lang="zh-CN" altLang="en-US" dirty="0"/>
              <a:t>方法及结果：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BD667CF-8930-4C5F-8531-C13FF8DB2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636736"/>
              </p:ext>
            </p:extLst>
          </p:nvPr>
        </p:nvGraphicFramePr>
        <p:xfrm>
          <a:off x="828451" y="2918026"/>
          <a:ext cx="5480050" cy="2767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085">
                  <a:extLst>
                    <a:ext uri="{9D8B030D-6E8A-4147-A177-3AD203B41FA5}">
                      <a16:colId xmlns:a16="http://schemas.microsoft.com/office/drawing/2014/main" val="154199229"/>
                    </a:ext>
                  </a:extLst>
                </a:gridCol>
                <a:gridCol w="2610485">
                  <a:extLst>
                    <a:ext uri="{9D8B030D-6E8A-4147-A177-3AD203B41FA5}">
                      <a16:colId xmlns:a16="http://schemas.microsoft.com/office/drawing/2014/main" val="299031225"/>
                    </a:ext>
                  </a:extLst>
                </a:gridCol>
                <a:gridCol w="2062480">
                  <a:extLst>
                    <a:ext uri="{9D8B030D-6E8A-4147-A177-3AD203B41FA5}">
                      <a16:colId xmlns:a16="http://schemas.microsoft.com/office/drawing/2014/main" val="27243956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文献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方法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Miss Rate   (Resoonable-All)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4927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[1]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ACF+T+THOG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64.76%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8357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[2]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LateFusion CNN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43.80%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1602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[3]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CMT-CNN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49.55%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2990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[4]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Halfway Fusion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36.22%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29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[5]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FusionRPN + boost decision tree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29.83%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8384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[6]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CIAN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30.74%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68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[7]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CWF+APF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31.36%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8215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[8]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FRPN+TSS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26.67%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488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[9]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IATDNN+IAMSS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26.37%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6374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[10]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IAF-RCNN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16.53%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340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[11]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MSDS-RCNN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11.63%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4446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[12]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HMFFN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0.854(pixel -level ap)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4285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[13]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08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[14]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SMDA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0.8690(pixel-level ap)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0060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[15]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AR-CNN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9.34%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718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[16]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GFD-SSD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28.00%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8998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22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C6A1B4-91E9-4236-80F9-90CF4B254BA6}"/>
              </a:ext>
            </a:extLst>
          </p:cNvPr>
          <p:cNvSpPr/>
          <p:nvPr/>
        </p:nvSpPr>
        <p:spPr>
          <a:xfrm>
            <a:off x="646090" y="1045381"/>
            <a:ext cx="9032384" cy="5574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</a:t>
            </a:r>
            <a:r>
              <a:rPr lang="en-US" altLang="zh-CN" sz="1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Soonmin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Hwang, </a:t>
            </a:r>
            <a:r>
              <a:rPr lang="en-US" altLang="zh-CN" sz="1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Jaesik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Park, </a:t>
            </a:r>
            <a:r>
              <a:rPr lang="en-US" altLang="zh-CN" sz="1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Namil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Kim, </a:t>
            </a:r>
            <a:r>
              <a:rPr lang="en-US" altLang="zh-CN" sz="1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Yukyung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Choi, and In So </a:t>
            </a:r>
            <a:r>
              <a:rPr lang="en-US" altLang="zh-CN" sz="1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Kweon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Multispectral pedestrian detection: Benchmark dataset and baseline. In IEEE Conference on Computer Vision and Pattern Recognition, pages 1037¨C1045. IEEE, 2015.</a:t>
            </a:r>
            <a:endParaRPr lang="zh-CN" altLang="zh-CN" sz="105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[2]Wagner J, Fischer V, Herman M, et al. Multispectral Pedestrian Detection using Deep Fusion Convolutional Neural Networks</a:t>
            </a:r>
            <a:endParaRPr lang="zh-CN" altLang="zh-CN" sz="105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[3]Xu D, Ouyang W, Ricci E, et al. Learning cross-modal deep representations for robust pedestrian detection[C]//Proceedings of the IEEE Conference on Computer Vision and Pattern Recognition. 2017: 5363-5371.</a:t>
            </a:r>
            <a:endParaRPr lang="zh-CN" altLang="zh-CN" sz="105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[4]Liu J, Zhang S, Wang S, et al. Multispectral Deep Neural Networks for Pedestrian Detection[J]. 2016.</a:t>
            </a:r>
            <a:endParaRPr lang="zh-CN" altLang="zh-CN" sz="105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[5] König D, Adam M, </a:t>
            </a:r>
            <a:r>
              <a:rPr lang="en-US" altLang="zh-CN" sz="1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Jarvers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C, et al. Fully Convolutional Region Proposal Networks for Multispectral Person Detection[C]// IEEE Conference on Computer Vision and Pattern Recognition Workshops. IEEE Computer Society, 2017:243-250.</a:t>
            </a:r>
            <a:endParaRPr lang="zh-CN" altLang="zh-CN" sz="105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[6]hang L, Liu Z, Zhang S, et al. Cross-modality interactive attention network for multispectral pedestrian detection[J]. Information Fusion, 2019, 50: 20-29.</a:t>
            </a:r>
            <a:endParaRPr lang="zh-CN" altLang="zh-CN" sz="105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[7]Park K , Kim S , Sohn K . Unified Multi-spectral Pedestrian Detection Based on Probabilistic Fusion Networks[J]. Pattern Recognition, 2018:S0031320318300906.</a:t>
            </a:r>
            <a:endParaRPr lang="zh-CN" altLang="zh-CN" sz="105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[8]Guan D, Cao Y, Yang J, et al. Exploiting fusion architectures for multispectral pedestrian detection and segmentation[J]. Applied optics, 2018, 57(18): D108-D116.</a:t>
            </a:r>
            <a:endParaRPr lang="zh-CN" altLang="zh-CN" sz="105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[9]Guan D, Cao Y, Yang J, et al. Fusion of multispectral data through illumination-aware deep neural networks for pedestrian detection[J]. Information Fusion, 2019, 50: 148-157.</a:t>
            </a:r>
            <a:endParaRPr lang="zh-CN" altLang="zh-CN" sz="105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[10] Li C, Song D, Tong R, et al. Illumination-aware faster R-CNN for robust multispectral pedestrian detection[J]. Pattern Recognition, 2019, 85: 161-171.</a:t>
            </a:r>
            <a:endParaRPr lang="zh-CN" altLang="zh-CN" sz="105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[11]Li C, Song D, Tong R, et al. Multispectral pedestrian detection via simultaneous detection and segmentation[J]. </a:t>
            </a:r>
            <a:r>
              <a:rPr lang="en-US" altLang="zh-CN" sz="1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arXiv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preprint arXiv:1808.04818, 2018. </a:t>
            </a:r>
            <a:r>
              <a:rPr lang="zh-CN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BMVC2018</a:t>
            </a:r>
            <a:r>
              <a:rPr lang="zh-CN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05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[12]Cao Y, Guan D, Wu Y, et al. Box-level segmentation supervised deep neural networks for accurate and real-time multispectral pedestrian detection[J]. ISPRS journal of photogrammetry and remote sensing, 2019, 150: 70-79.</a:t>
            </a:r>
            <a:endParaRPr lang="zh-CN" altLang="zh-CN" sz="105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[13] Cao Y, Guan D, Huang W, et al. Pedestrian detection with unsupervised multispectral feature learning using deep neural networks[J]. Information Fusion, 2019, 46: 206-217.</a:t>
            </a:r>
            <a:endParaRPr lang="zh-CN" altLang="zh-CN" sz="105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[14] Guan D, Luo X, Cao Y, et al. Unsupervised Domain Adaptation for Multispectral Pedestrian Detection[C]//Proceedings of the IEEE Conference on Computer Vision and Pattern Recognition Workshops. 2019: 0-0.</a:t>
            </a:r>
            <a:endParaRPr lang="zh-CN" altLang="zh-CN" sz="105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[15] Zhang L, Zhu X, Chen X, et al. Weakly aligned cross-modal learning for multispectral pedestrian detection[C]//Proceedings of the IEEE International Conference on Computer Vision. 2019: 5127-5137.</a:t>
            </a:r>
            <a:endParaRPr lang="zh-CN" altLang="zh-CN" sz="105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[16] Zheng Y, Izzat I H, </a:t>
            </a:r>
            <a:r>
              <a:rPr lang="en-US" altLang="zh-CN" sz="1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Ziaee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S. GFD-SSD: Gated Fusion Double SSD for Multispectral Pedestrian Detection[J]. </a:t>
            </a:r>
            <a:r>
              <a:rPr lang="en-US" altLang="zh-CN" sz="1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arXiv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preprint arXiv:1903.06999, 2019.</a:t>
            </a:r>
            <a:endParaRPr lang="zh-CN" altLang="zh-CN" sz="105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5153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21007</TotalTime>
  <Words>1781</Words>
  <Application>Microsoft Office PowerPoint</Application>
  <PresentationFormat>宽屏</PresentationFormat>
  <Paragraphs>151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Times New Roman</vt:lpstr>
      <vt:lpstr>Trebuchet MS</vt:lpstr>
      <vt:lpstr>Wingdings 3</vt:lpstr>
      <vt:lpstr>Facet</vt:lpstr>
      <vt:lpstr>1_Facet</vt:lpstr>
      <vt:lpstr>汇报</vt:lpstr>
      <vt:lpstr>实验结果</vt:lpstr>
      <vt:lpstr>PowerPoint 演示文稿</vt:lpstr>
      <vt:lpstr>分析： </vt:lpstr>
      <vt:lpstr>PowerPoint 演示文稿</vt:lpstr>
      <vt:lpstr>PowerPoint 演示文稿</vt:lpstr>
      <vt:lpstr>方法及结果：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an Inference Run with TensorRT</dc:title>
  <dc:creator>Brant Zhao</dc:creator>
  <cp:lastModifiedBy>Mao Kuancheng</cp:lastModifiedBy>
  <cp:revision>685</cp:revision>
  <dcterms:created xsi:type="dcterms:W3CDTF">2017-12-23T03:55:49Z</dcterms:created>
  <dcterms:modified xsi:type="dcterms:W3CDTF">2020-01-02T04:51:54Z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kmao@nvidia.com</vt:lpwstr>
  </property>
  <property fmtid="{D5CDD505-2E9C-101B-9397-08002B2CF9AE}" pid="5" name="MSIP_Label_6b558183-044c-4105-8d9c-cea02a2a3d86_SetDate">
    <vt:lpwstr>2018-10-15T14:09:33.6637402Z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