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8" r:id="rId2"/>
  </p:sldMasterIdLst>
  <p:notesMasterIdLst>
    <p:notesMasterId r:id="rId16"/>
  </p:notesMasterIdLst>
  <p:sldIdLst>
    <p:sldId id="256" r:id="rId3"/>
    <p:sldId id="341" r:id="rId4"/>
    <p:sldId id="336" r:id="rId5"/>
    <p:sldId id="337" r:id="rId6"/>
    <p:sldId id="338" r:id="rId7"/>
    <p:sldId id="335" r:id="rId8"/>
    <p:sldId id="340" r:id="rId9"/>
    <p:sldId id="339" r:id="rId10"/>
    <p:sldId id="342" r:id="rId11"/>
    <p:sldId id="343" r:id="rId12"/>
    <p:sldId id="272" r:id="rId13"/>
    <p:sldId id="334" r:id="rId14"/>
    <p:sldId id="32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51CC5F-6ECF-4CDD-B11B-5617F99534B4}">
          <p14:sldIdLst>
            <p14:sldId id="256"/>
            <p14:sldId id="341"/>
            <p14:sldId id="336"/>
            <p14:sldId id="337"/>
            <p14:sldId id="338"/>
            <p14:sldId id="335"/>
            <p14:sldId id="340"/>
            <p14:sldId id="339"/>
            <p14:sldId id="342"/>
            <p14:sldId id="343"/>
            <p14:sldId id="272"/>
            <p14:sldId id="334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o Kuancheng" initials="MK" lastIdx="1" clrIdx="0">
    <p:extLst>
      <p:ext uri="{19B8F6BF-5375-455C-9EA6-DF929625EA0E}">
        <p15:presenceInfo xmlns:p15="http://schemas.microsoft.com/office/powerpoint/2012/main" userId="606f4ec063d87e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27" autoAdjust="0"/>
    <p:restoredTop sz="94648"/>
  </p:normalViewPr>
  <p:slideViewPr>
    <p:cSldViewPr snapToGrid="0" snapToObjects="1">
      <p:cViewPr>
        <p:scale>
          <a:sx n="99" d="100"/>
          <a:sy n="99" d="100"/>
        </p:scale>
        <p:origin x="4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422DA-9CC6-F24F-964E-83D03FBE0603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30524-D625-F045-93A7-563D3D83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8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2969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22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0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032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43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4732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093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610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194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615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90708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92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069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956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235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1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fld id="{B61BEF0D-F0BB-DE4B-95CE-6DB70DBA9567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Calibri Light" panose="020F03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Calibri Light" panose="020F03020202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6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on-demand.gputechconf.com/gtc/2017/presentation/s7310-8-bit-inference-with-tensorrt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1496" y="1970786"/>
            <a:ext cx="5031414" cy="1182687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汇报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毛宽诚</a:t>
            </a:r>
            <a:endParaRPr lang="en-US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  <a:r>
              <a:rPr 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01/09</a:t>
            </a:r>
            <a:endParaRPr lang="en-US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63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9D8E56A-13FD-4069-85D2-0A2BE8E0B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21" y="19833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B3D9000-0AEC-4608-8F7C-5F5768115B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010088"/>
              </p:ext>
            </p:extLst>
          </p:nvPr>
        </p:nvGraphicFramePr>
        <p:xfrm>
          <a:off x="1883267" y="2033587"/>
          <a:ext cx="5391150" cy="279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3" imgW="3779484" imgH="1958256" progId="Visio.Drawing.15">
                  <p:embed/>
                </p:oleObj>
              </mc:Choice>
              <mc:Fallback>
                <p:oleObj r:id="rId3" imgW="3779484" imgH="195825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267" y="2033587"/>
                        <a:ext cx="5391150" cy="279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513FCC77-742B-4CF9-A92C-2DFB1EB4055B}"/>
              </a:ext>
            </a:extLst>
          </p:cNvPr>
          <p:cNvSpPr/>
          <p:nvPr/>
        </p:nvSpPr>
        <p:spPr>
          <a:xfrm>
            <a:off x="816131" y="401272"/>
            <a:ext cx="35269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90C22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Calibri Light" panose="020F0302020204030204" pitchFamily="34" charset="0"/>
              </a:rPr>
              <a:t>NCNN int8 </a:t>
            </a:r>
            <a:r>
              <a:rPr lang="zh-CN" altLang="en-US" sz="3600" dirty="0">
                <a:solidFill>
                  <a:srgbClr val="90C22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Calibri Light" panose="020F0302020204030204" pitchFamily="34" charset="0"/>
              </a:rPr>
              <a:t>流程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2094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3B604D-6E7B-47AE-981A-799EC6862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118" y="1233519"/>
            <a:ext cx="3846840" cy="30774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AA8486-D2BC-411C-AD29-8A06D4634D9D}"/>
              </a:ext>
            </a:extLst>
          </p:cNvPr>
          <p:cNvSpPr txBox="1"/>
          <p:nvPr/>
        </p:nvSpPr>
        <p:spPr>
          <a:xfrm>
            <a:off x="767204" y="4487727"/>
            <a:ext cx="82742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训练集：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train-all-02(set01-set05)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测试集：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test-all-20(set06-set11)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	2252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张图片。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标签：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person/people/people?/cyclist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 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训练：全部训练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 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测试：忽略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 people/people?/cyclist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	          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 忽略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occlusion/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小尺寸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		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仅统计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person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FF1014D-EB61-42C6-83DA-AA216DBFB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8607" y="1233519"/>
            <a:ext cx="3846840" cy="30774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72F9B4-7BBE-481B-8122-7B6340B4C7D3}"/>
              </a:ext>
            </a:extLst>
          </p:cNvPr>
          <p:cNvSpPr/>
          <p:nvPr/>
        </p:nvSpPr>
        <p:spPr>
          <a:xfrm>
            <a:off x="418607" y="507271"/>
            <a:ext cx="1165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测试集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4427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7C19016-145C-47F8-98EE-F6C7B86E7F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759460"/>
              </p:ext>
            </p:extLst>
          </p:nvPr>
        </p:nvGraphicFramePr>
        <p:xfrm>
          <a:off x="325819" y="1139249"/>
          <a:ext cx="36336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598">
                  <a:extLst>
                    <a:ext uri="{9D8B030D-6E8A-4147-A177-3AD203B41FA5}">
                      <a16:colId xmlns:a16="http://schemas.microsoft.com/office/drawing/2014/main" val="3909374898"/>
                    </a:ext>
                  </a:extLst>
                </a:gridCol>
                <a:gridCol w="1740024">
                  <a:extLst>
                    <a:ext uri="{9D8B030D-6E8A-4147-A177-3AD203B41FA5}">
                      <a16:colId xmlns:a16="http://schemas.microsoft.com/office/drawing/2014/main" val="2882595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Occlusion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0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Not occluded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78.6%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633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Partial occlusion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12.6%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33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Heavy occlusion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8.8%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432722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5E8943BE-A63B-4DF5-8FC4-51AC56C2D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948" y="3433667"/>
            <a:ext cx="5107316" cy="2285084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C111E59-0C3D-4A69-8E38-005224BC3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60828"/>
              </p:ext>
            </p:extLst>
          </p:nvPr>
        </p:nvGraphicFramePr>
        <p:xfrm>
          <a:off x="4782307" y="1139249"/>
          <a:ext cx="37313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071">
                  <a:extLst>
                    <a:ext uri="{9D8B030D-6E8A-4147-A177-3AD203B41FA5}">
                      <a16:colId xmlns:a16="http://schemas.microsoft.com/office/drawing/2014/main" val="2573354620"/>
                    </a:ext>
                  </a:extLst>
                </a:gridCol>
                <a:gridCol w="1719307">
                  <a:extLst>
                    <a:ext uri="{9D8B030D-6E8A-4147-A177-3AD203B41FA5}">
                      <a16:colId xmlns:a16="http://schemas.microsoft.com/office/drawing/2014/main" val="76311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Scale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35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Near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13.67%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54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medium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75.95%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439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10.33%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411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917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A2D9A-13A1-4096-BE06-E07535C04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16" y="217715"/>
            <a:ext cx="1926617" cy="555448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cs typeface="Calibri Light" panose="020F0302020204030204" pitchFamily="34" charset="0"/>
              </a:rPr>
              <a:t>实验结果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A28F843-1334-43FC-88B5-B683BFF14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39"/>
          <a:stretch/>
        </p:blipFill>
        <p:spPr>
          <a:xfrm rot="16200000">
            <a:off x="1735591" y="-336936"/>
            <a:ext cx="2441088" cy="46612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D758DCB-A65A-454F-A743-EBE14EC8C9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21" b="5237"/>
          <a:stretch/>
        </p:blipFill>
        <p:spPr>
          <a:xfrm rot="16200000">
            <a:off x="1626615" y="2427876"/>
            <a:ext cx="2659041" cy="466128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55215DE-C4FF-469F-9BAE-1DB6BB0158A2}"/>
              </a:ext>
            </a:extLst>
          </p:cNvPr>
          <p:cNvSpPr/>
          <p:nvPr/>
        </p:nvSpPr>
        <p:spPr>
          <a:xfrm>
            <a:off x="5286781" y="773163"/>
            <a:ext cx="725509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Calibri Light" panose="020F0302020204030204" pitchFamily="34" charset="0"/>
              </a:rPr>
              <a:t>多尺度双模态</a:t>
            </a: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Calibri Light" panose="020F0302020204030204" pitchFamily="34" charset="0"/>
              </a:rPr>
              <a:t>roi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Calibri Light" panose="020F0302020204030204" pitchFamily="34" charset="0"/>
              </a:rPr>
              <a:t> align</a:t>
            </a:r>
            <a:r>
              <a:rPr lang="en-US" altLang="zh-CN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endParaRPr lang="en-US" altLang="zh-CN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zh-CN" alt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Reasonable-all                          log-average miss rate = 38.15% (22.84%) recall = 83.76% (88.25%)</a:t>
            </a:r>
            <a:endParaRPr lang="en-US" altLang="zh-CN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zh-CN" alt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Reasonable-day               </a:t>
            </a:r>
            <a:r>
              <a:rPr lang="en-US" altLang="zh-CN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  </a:t>
            </a:r>
            <a:r>
              <a:rPr lang="zh-CN" alt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log-average miss rate = </a:t>
            </a:r>
            <a:r>
              <a:rPr lang="zh-CN" altLang="en-US" sz="12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40.65% (24.12%)</a:t>
            </a:r>
            <a:r>
              <a:rPr lang="zh-CN" alt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recall = 83.23% (87.97%)</a:t>
            </a:r>
            <a:endParaRPr lang="en-US" altLang="zh-CN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zh-CN" alt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Reasonable-night                     log-average miss rate = 33.04% (19.97%) recall = 85.07% (88.84%)</a:t>
            </a:r>
            <a:endParaRPr lang="en-US" altLang="zh-CN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zh-CN" alt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Scale=near                                log-average miss rate = 17.94% (2.46%) recall = 94.96% (99.50%)</a:t>
            </a:r>
            <a:endParaRPr lang="en-US" altLang="zh-CN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zh-CN" alt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Scale=medium                         log-average miss rate = 40.81% (29.21%) recall = 83.29% (85.50%)</a:t>
            </a:r>
            <a:endParaRPr lang="en-US" altLang="zh-CN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zh-CN" alt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Scale=far                      	     log-average miss rate = </a:t>
            </a:r>
            <a:r>
              <a:rPr lang="zh-CN" alt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7</a:t>
            </a:r>
            <a:r>
              <a:rPr lang="en-US" altLang="zh-CN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zh-CN" alt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.75% (6</a:t>
            </a:r>
            <a:r>
              <a:rPr lang="en-US" altLang="zh-CN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r>
              <a:rPr lang="zh-CN" alt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.75%) recall = </a:t>
            </a:r>
            <a:r>
              <a:rPr lang="en-US" altLang="zh-CN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66</a:t>
            </a:r>
            <a:r>
              <a:rPr lang="zh-CN" alt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.38% (5</a:t>
            </a:r>
            <a:r>
              <a:rPr lang="en-US" altLang="zh-CN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7</a:t>
            </a:r>
            <a:r>
              <a:rPr lang="zh-CN" alt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.15%)</a:t>
            </a:r>
            <a:endParaRPr lang="en-US" altLang="zh-CN" sz="1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zh-CN" alt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Occ=none                                 log-average miss rate = 42.63% (39.73%) recall = 81.48% (77.30%)</a:t>
            </a:r>
            <a:endParaRPr lang="en-US" altLang="zh-CN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zh-CN" alt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Occ=partial                               log-average miss rate = 64.20% (52.66%) recall = 64.55% (68.49%)</a:t>
            </a:r>
            <a:endParaRPr lang="en-US" altLang="zh-CN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zh-CN" alt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Occ=heavy                                log-average miss rate = 79.24% (69.13%) recall = 40.74% (48.23%)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284495-7939-4E87-B15B-8035AB3A9BEE}"/>
              </a:ext>
            </a:extLst>
          </p:cNvPr>
          <p:cNvSpPr/>
          <p:nvPr/>
        </p:nvSpPr>
        <p:spPr>
          <a:xfrm>
            <a:off x="5346879" y="3950606"/>
            <a:ext cx="6096000" cy="161582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1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Reasonable-all                 	 log-average miss rate = 47.32% (44.42%) recall = 76.49% (7.08%)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Reasonable-day                 	 log-average miss rate = 44.03% (37.07%) recall = 80.67% (83.23%)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Reasonable-night               	 log-average miss rate = 62.09% (59.46%) recall = 62.44% (65.45%)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Scale=near                     	 log-average miss rate = 22.32% (14.09%) recall = 90.76% (97.33%)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Scale=medium                   	 log-average miss rate = 53.41% (53.39%) recall = 72.78% (69.85%)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Scale=far                      	 log-average miss rate = 84.59% (83.32%) recall = 39.32% (35.66%)</a:t>
            </a:r>
            <a:endParaRPr lang="zh-CN" altLang="zh-CN" sz="14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Occ=none                       	 log-average miss rate = 54.50% (61.03%) recall = 70.62% (61.14%)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Occ=partial                    	 log-average miss rate = 79.66% (80.92%) recall = 52.12% (42.01%)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Occ=heavy                      	 log-average miss rate = 88.14% (83.60%) recall = 31.02% (34.07%)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783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27F4E-86A6-401B-83AE-013164F80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472" y="3454301"/>
            <a:ext cx="8596668" cy="664176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D13897-A47A-4DFC-A379-5E6E6FFD1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66" y="4446590"/>
            <a:ext cx="10153798" cy="1355341"/>
          </a:xfrm>
        </p:spPr>
        <p:txBody>
          <a:bodyPr>
            <a:normAutofit/>
          </a:bodyPr>
          <a:lstStyle/>
          <a:p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Krishnamoorthi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R. Quantizing deep convolutional networks for efficient inference: A whitepaper[J]. </a:t>
            </a: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arXiv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preprint arXiv:1806.08342, 2018.</a:t>
            </a:r>
          </a:p>
          <a:p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TensorRT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presentation 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2"/>
              </a:rPr>
              <a:t>http://on-demand.gputechconf.com/gtc/2017/presentation/s7310-8-bit-inference-with-tensorrt.pdf</a:t>
            </a:r>
            <a:endParaRPr lang="en-US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ncnn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开源项目：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https://github.com/Tencent/ncnn</a:t>
            </a:r>
            <a:endParaRPr lang="zh-CN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105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E8EE3AF-79E0-46AA-BE61-64214D461A96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神经网络量化方法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362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7A73D-6102-4114-81C5-F9EB82F3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神经网络量化方法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94405A-71A7-4D87-9538-5790E468E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00" y="1735587"/>
            <a:ext cx="4414114" cy="382164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二值网络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三值网络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Int8</a:t>
            </a:r>
          </a:p>
          <a:p>
            <a:pPr lvl="1"/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Tensorflow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Ncnn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tensorrt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Ristretto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（一个框架）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定点法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动态定点法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迷你浮点法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乘法移位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06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3F974-4D66-4E3D-B35A-78B1F0730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9408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Calibri Light" panose="020F0302020204030204" pitchFamily="34" charset="0"/>
              </a:rPr>
              <a:t>Int8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Calibri Light" panose="020F0302020204030204" pitchFamily="34" charset="0"/>
              </a:rPr>
              <a:t>量化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7D47A8-37F2-4C46-AAA0-EEFC364FB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379" y="1273378"/>
            <a:ext cx="9909100" cy="3880773"/>
          </a:xfrm>
        </p:spPr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Calibri Light" panose="020F0302020204030204" pitchFamily="34" charset="0"/>
              </a:rPr>
              <a:t>将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Calibri Light" panose="020F0302020204030204" pitchFamily="34" charset="0"/>
              </a:rPr>
              <a:t>fp32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Calibri Light" panose="020F0302020204030204" pitchFamily="34" charset="0"/>
              </a:rPr>
              <a:t>的数据用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Calibri Light" panose="020F0302020204030204" pitchFamily="34" charset="0"/>
              </a:rPr>
              <a:t>int8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Calibri Light" panose="020F0302020204030204" pitchFamily="34" charset="0"/>
              </a:rPr>
              <a:t>来表示，用离散低精度整数表示连续高精度浮点数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  <a:cs typeface="Calibri Light" panose="020F0302020204030204" pitchFamily="34" charset="0"/>
            </a:endParaRPr>
          </a:p>
          <a:p>
            <a:pPr lvl="1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Calibri Light" panose="020F0302020204030204" pitchFamily="34" charset="0"/>
              </a:rPr>
              <a:t>优点：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  <a:cs typeface="Calibri Light" panose="020F0302020204030204" pitchFamily="34" charset="0"/>
            </a:endParaRPr>
          </a:p>
          <a:p>
            <a:pPr lvl="2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Calibri Light" panose="020F0302020204030204" pitchFamily="34" charset="0"/>
              </a:rPr>
              <a:t>占用更少的存储空间，理论上减少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Calibri Light" panose="020F0302020204030204" pitchFamily="34" charset="0"/>
              </a:rPr>
              <a:t>4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Calibri Light" panose="020F0302020204030204" pitchFamily="34" charset="0"/>
              </a:rPr>
              <a:t>倍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  <a:cs typeface="Calibri Light" panose="020F0302020204030204" pitchFamily="34" charset="0"/>
            </a:endParaRPr>
          </a:p>
          <a:p>
            <a:pPr lvl="2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Calibri Light" panose="020F0302020204030204" pitchFamily="34" charset="0"/>
              </a:rPr>
              <a:t>计算速度更快，利用硬件特性使用更加底层的优化手段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  <a:cs typeface="Calibri Light" panose="020F0302020204030204" pitchFamily="34" charset="0"/>
            </a:endParaRPr>
          </a:p>
          <a:p>
            <a:pPr lvl="1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Calibri Light" panose="020F0302020204030204" pitchFamily="34" charset="0"/>
              </a:rPr>
              <a:t>缺点：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  <a:cs typeface="Calibri Light" panose="020F0302020204030204" pitchFamily="34" charset="0"/>
            </a:endParaRPr>
          </a:p>
          <a:p>
            <a:pPr lvl="2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Calibri Light" panose="020F0302020204030204" pitchFamily="34" charset="0"/>
              </a:rPr>
              <a:t>精度丢失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  <a:cs typeface="Calibri Light" panose="020F0302020204030204" pitchFamily="34" charset="0"/>
            </a:endParaRPr>
          </a:p>
          <a:p>
            <a:pPr lvl="2"/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  <a:cs typeface="Calibri Light" panose="020F0302020204030204" pitchFamily="34" charset="0"/>
            </a:endParaRPr>
          </a:p>
          <a:p>
            <a:pPr lvl="2"/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  <a:cs typeface="Calibri Light" panose="020F0302020204030204" pitchFamily="34" charset="0"/>
            </a:endParaRPr>
          </a:p>
          <a:p>
            <a:pPr lvl="1"/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cs typeface="Calibri Light" panose="020F03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07EC81-FE94-4B7A-BA5E-0E971D50282D}"/>
              </a:ext>
            </a:extLst>
          </p:cNvPr>
          <p:cNvSpPr/>
          <p:nvPr/>
        </p:nvSpPr>
        <p:spPr>
          <a:xfrm>
            <a:off x="826394" y="4250894"/>
            <a:ext cx="27474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Int8(-127 - +127)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Uint8(0 - 255)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94F42C-FE63-4380-B095-570DF642C5A9}"/>
              </a:ext>
            </a:extLst>
          </p:cNvPr>
          <p:cNvSpPr/>
          <p:nvPr/>
        </p:nvSpPr>
        <p:spPr>
          <a:xfrm>
            <a:off x="4132999" y="3993970"/>
            <a:ext cx="330090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Calibri Light" panose="020F0302020204030204" pitchFamily="34" charset="0"/>
              </a:rPr>
              <a:t>训练后量化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  <a:cs typeface="Calibri Light" panose="020F030202020403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Calibri Light" panose="020F0302020204030204" pitchFamily="34" charset="0"/>
              </a:rPr>
              <a:t>只对权重量化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  <a:cs typeface="Calibri Light" panose="020F030202020403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Calibri Light" panose="020F0302020204030204" pitchFamily="34" charset="0"/>
              </a:rPr>
              <a:t>对权重和激活输出量化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Calibri Light" panose="020F0302020204030204" pitchFamily="34" charset="0"/>
              </a:rPr>
              <a:t>训练时量化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  <a:cs typeface="Calibri Light" panose="020F030202020403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Calibri Light" panose="020F0302020204030204" pitchFamily="34" charset="0"/>
              </a:rPr>
              <a:t>逐层量化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  <a:cs typeface="Calibri Light" panose="020F030202020403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Calibri Light" panose="020F0302020204030204" pitchFamily="34" charset="0"/>
              </a:rPr>
              <a:t>量化后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Calibri Light" panose="020F0302020204030204" pitchFamily="34" charset="0"/>
              </a:rPr>
              <a:t>finetune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1E7B73F-B23F-4AEC-8FC1-F80FFEADD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9" y="6534884"/>
            <a:ext cx="9766638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3F974-4D66-4E3D-B35A-78B1F0730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940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Calibri Light" panose="020F0302020204030204" pitchFamily="34" charset="0"/>
              </a:rPr>
              <a:t>计算机数据表示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07EC81-FE94-4B7A-BA5E-0E971D50282D}"/>
              </a:ext>
            </a:extLst>
          </p:cNvPr>
          <p:cNvSpPr/>
          <p:nvPr/>
        </p:nvSpPr>
        <p:spPr>
          <a:xfrm>
            <a:off x="768439" y="4933912"/>
            <a:ext cx="2747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华文新魏" panose="02010800040101010101" pitchFamily="2" charset="-122"/>
              <a:cs typeface="Calibri Light" panose="020F030202020403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华文新魏" panose="02010800040101010101" pitchFamily="2" charset="-122"/>
              <a:cs typeface="Calibri Light" panose="020F03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75A919-3D99-4086-ABAF-28D5619A1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39" y="1212795"/>
            <a:ext cx="4727370" cy="361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CC40C183-7FE5-4B13-AC4B-D9B798ADD1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9814293"/>
                  </p:ext>
                </p:extLst>
              </p:nvPr>
            </p:nvGraphicFramePr>
            <p:xfrm>
              <a:off x="1796889" y="5076689"/>
              <a:ext cx="5753100" cy="113703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67130">
                      <a:extLst>
                        <a:ext uri="{9D8B030D-6E8A-4147-A177-3AD203B41FA5}">
                          <a16:colId xmlns:a16="http://schemas.microsoft.com/office/drawing/2014/main" val="3947353952"/>
                        </a:ext>
                      </a:extLst>
                    </a:gridCol>
                    <a:gridCol w="2250440">
                      <a:extLst>
                        <a:ext uri="{9D8B030D-6E8A-4147-A177-3AD203B41FA5}">
                          <a16:colId xmlns:a16="http://schemas.microsoft.com/office/drawing/2014/main" val="692058662"/>
                        </a:ext>
                      </a:extLst>
                    </a:gridCol>
                    <a:gridCol w="2335530">
                      <a:extLst>
                        <a:ext uri="{9D8B030D-6E8A-4147-A177-3AD203B41FA5}">
                          <a16:colId xmlns:a16="http://schemas.microsoft.com/office/drawing/2014/main" val="425541720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indent="127000" algn="just">
                            <a:lnSpc>
                              <a:spcPct val="12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 Light" panose="020B0502040204020203" pitchFamily="34" charset="-122"/>
                              <a:ea typeface="微软雅黑 Light" panose="020B0502040204020203" pitchFamily="34" charset="-122"/>
                            </a:rPr>
                            <a:t> </a:t>
                          </a:r>
                          <a:endParaRPr lang="zh-CN" sz="1200" kern="100">
                            <a:effectLst/>
                            <a:latin typeface="微软雅黑 Light" panose="020B0502040204020203" pitchFamily="34" charset="-122"/>
                            <a:ea typeface="微软雅黑 Light" panose="020B0502040204020203" pitchFamily="34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2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200" kern="100" dirty="0">
                              <a:effectLst/>
                              <a:latin typeface="微软雅黑 Light" panose="020B0502040204020203" pitchFamily="34" charset="-122"/>
                              <a:ea typeface="微软雅黑 Light" panose="020B0502040204020203" pitchFamily="34" charset="-122"/>
                            </a:rPr>
                            <a:t>动态范围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2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200" kern="100">
                              <a:effectLst/>
                              <a:latin typeface="微软雅黑 Light" panose="020B0502040204020203" pitchFamily="34" charset="-122"/>
                              <a:ea typeface="微软雅黑 Light" panose="020B0502040204020203" pitchFamily="34" charset="-122"/>
                            </a:rPr>
                            <a:t>最小正数值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8703418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27000" algn="just">
                            <a:lnSpc>
                              <a:spcPct val="12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 Light" panose="020B0502040204020203" pitchFamily="34" charset="-122"/>
                              <a:ea typeface="微软雅黑 Light" panose="020B0502040204020203" pitchFamily="34" charset="-122"/>
                            </a:rPr>
                            <a:t>FP32</a:t>
                          </a:r>
                          <a:endParaRPr lang="zh-CN" sz="1200" kern="100">
                            <a:effectLst/>
                            <a:latin typeface="微软雅黑 Light" panose="020B0502040204020203" pitchFamily="34" charset="-122"/>
                            <a:ea typeface="微软雅黑 Light" panose="020B0502040204020203" pitchFamily="34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27000" algn="just">
                            <a:lnSpc>
                              <a:spcPct val="12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 Light" panose="020B0502040204020203" pitchFamily="34" charset="-122"/>
                              <a:ea typeface="微软雅黑 Light" panose="020B0502040204020203" pitchFamily="34" charset="-12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200" kern="100">
                                  <a:effectLst/>
                                </a:rPr>
                                <m:t>−</m:t>
                              </m:r>
                              <m:r>
                                <a:rPr lang="en-US" sz="1200" kern="100">
                                  <a:effectLst/>
                                </a:rPr>
                                <m:t>3.4×</m:t>
                              </m:r>
                              <m:sSup>
                                <m:sSupPr>
                                  <m:ctrlPr>
                                    <a:rPr lang="zh-CN" sz="1200" kern="10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kern="100">
                                      <a:effectLst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200" kern="100">
                                      <a:effectLst/>
                                    </a:rPr>
                                    <m:t>38</m:t>
                                  </m:r>
                                </m:sup>
                              </m:sSup>
                              <m:r>
                                <a:rPr lang="en-US" sz="1200" kern="100">
                                  <a:effectLst/>
                                </a:rPr>
                                <m:t> ~+3.4×</m:t>
                              </m:r>
                              <m:sSup>
                                <m:sSupPr>
                                  <m:ctrlPr>
                                    <a:rPr lang="zh-CN" sz="1200" kern="10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kern="100">
                                      <a:effectLst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200" kern="100">
                                      <a:effectLst/>
                                    </a:rPr>
                                    <m:t>38</m:t>
                                  </m:r>
                                </m:sup>
                              </m:sSup>
                            </m:oMath>
                          </a14:m>
                          <a:endParaRPr lang="zh-CN" sz="1200" kern="100">
                            <a:effectLst/>
                            <a:latin typeface="微软雅黑 Light" panose="020B0502040204020203" pitchFamily="34" charset="-122"/>
                            <a:ea typeface="微软雅黑 Light" panose="020B0502040204020203" pitchFamily="34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27000" algn="just">
                            <a:lnSpc>
                              <a:spcPct val="12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100">
                                    <a:effectLst/>
                                  </a:rPr>
                                  <m:t>1.4×</m:t>
                                </m:r>
                                <m:sSup>
                                  <m:sSupPr>
                                    <m:ctrlPr>
                                      <a:rPr lang="zh-CN" sz="1200" kern="1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kern="100">
                                        <a:effectLst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200" kern="100">
                                        <a:effectLst/>
                                      </a:rPr>
                                      <m:t>−45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sz="1200" kern="100">
                            <a:effectLst/>
                            <a:latin typeface="微软雅黑 Light" panose="020B0502040204020203" pitchFamily="34" charset="-122"/>
                            <a:ea typeface="微软雅黑 Light" panose="020B0502040204020203" pitchFamily="34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06657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27000" algn="just">
                            <a:lnSpc>
                              <a:spcPct val="12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 Light" panose="020B0502040204020203" pitchFamily="34" charset="-122"/>
                              <a:ea typeface="微软雅黑 Light" panose="020B0502040204020203" pitchFamily="34" charset="-122"/>
                            </a:rPr>
                            <a:t>FP16</a:t>
                          </a:r>
                          <a:endParaRPr lang="zh-CN" sz="1200" kern="100">
                            <a:effectLst/>
                            <a:latin typeface="微软雅黑 Light" panose="020B0502040204020203" pitchFamily="34" charset="-122"/>
                            <a:ea typeface="微软雅黑 Light" panose="020B0502040204020203" pitchFamily="34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27000" algn="just">
                            <a:lnSpc>
                              <a:spcPct val="12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100">
                                    <a:effectLst/>
                                  </a:rPr>
                                  <m:t>−65504 ~+65504</m:t>
                                </m:r>
                              </m:oMath>
                            </m:oMathPara>
                          </a14:m>
                          <a:endParaRPr lang="zh-CN" sz="1200" kern="100">
                            <a:effectLst/>
                            <a:latin typeface="微软雅黑 Light" panose="020B0502040204020203" pitchFamily="34" charset="-122"/>
                            <a:ea typeface="微软雅黑 Light" panose="020B0502040204020203" pitchFamily="34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27000" algn="just">
                            <a:lnSpc>
                              <a:spcPct val="12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100">
                                    <a:effectLst/>
                                  </a:rPr>
                                  <m:t>5.96×</m:t>
                                </m:r>
                                <m:sSup>
                                  <m:sSupPr>
                                    <m:ctrlPr>
                                      <a:rPr lang="zh-CN" sz="1200" kern="1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kern="100">
                                        <a:effectLst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200" kern="100">
                                        <a:effectLst/>
                                      </a:rPr>
                                      <m:t>−8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sz="1200" kern="100">
                            <a:effectLst/>
                            <a:latin typeface="微软雅黑 Light" panose="020B0502040204020203" pitchFamily="34" charset="-122"/>
                            <a:ea typeface="微软雅黑 Light" panose="020B0502040204020203" pitchFamily="34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109746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27000" algn="just">
                            <a:lnSpc>
                              <a:spcPct val="12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 Light" panose="020B0502040204020203" pitchFamily="34" charset="-122"/>
                              <a:ea typeface="微软雅黑 Light" panose="020B0502040204020203" pitchFamily="34" charset="-122"/>
                            </a:rPr>
                            <a:t>INT8</a:t>
                          </a:r>
                          <a:endParaRPr lang="zh-CN" sz="1200" kern="100">
                            <a:effectLst/>
                            <a:latin typeface="微软雅黑 Light" panose="020B0502040204020203" pitchFamily="34" charset="-122"/>
                            <a:ea typeface="微软雅黑 Light" panose="020B0502040204020203" pitchFamily="34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27000" algn="just">
                            <a:lnSpc>
                              <a:spcPct val="12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100">
                                    <a:effectLst/>
                                  </a:rPr>
                                  <m:t>−128 ~+127</m:t>
                                </m:r>
                              </m:oMath>
                            </m:oMathPara>
                          </a14:m>
                          <a:endParaRPr lang="zh-CN" sz="1200" kern="100">
                            <a:effectLst/>
                            <a:latin typeface="微软雅黑 Light" panose="020B0502040204020203" pitchFamily="34" charset="-122"/>
                            <a:ea typeface="微软雅黑 Light" panose="020B0502040204020203" pitchFamily="34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2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微软雅黑 Light" panose="020B0502040204020203" pitchFamily="34" charset="-122"/>
                              <a:ea typeface="微软雅黑 Light" panose="020B0502040204020203" pitchFamily="34" charset="-122"/>
                            </a:rPr>
                            <a:t>1</a:t>
                          </a:r>
                          <a:endParaRPr lang="zh-CN" sz="1200" kern="100" dirty="0">
                            <a:effectLst/>
                            <a:latin typeface="微软雅黑 Light" panose="020B0502040204020203" pitchFamily="34" charset="-122"/>
                            <a:ea typeface="微软雅黑 Light" panose="020B0502040204020203" pitchFamily="34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323326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CC40C183-7FE5-4B13-AC4B-D9B798ADD1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9814293"/>
                  </p:ext>
                </p:extLst>
              </p:nvPr>
            </p:nvGraphicFramePr>
            <p:xfrm>
              <a:off x="1796889" y="5076689"/>
              <a:ext cx="5753100" cy="113703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67130">
                      <a:extLst>
                        <a:ext uri="{9D8B030D-6E8A-4147-A177-3AD203B41FA5}">
                          <a16:colId xmlns:a16="http://schemas.microsoft.com/office/drawing/2014/main" val="3947353952"/>
                        </a:ext>
                      </a:extLst>
                    </a:gridCol>
                    <a:gridCol w="2250440">
                      <a:extLst>
                        <a:ext uri="{9D8B030D-6E8A-4147-A177-3AD203B41FA5}">
                          <a16:colId xmlns:a16="http://schemas.microsoft.com/office/drawing/2014/main" val="692058662"/>
                        </a:ext>
                      </a:extLst>
                    </a:gridCol>
                    <a:gridCol w="2335530">
                      <a:extLst>
                        <a:ext uri="{9D8B030D-6E8A-4147-A177-3AD203B41FA5}">
                          <a16:colId xmlns:a16="http://schemas.microsoft.com/office/drawing/2014/main" val="4255417204"/>
                        </a:ext>
                      </a:extLst>
                    </a:gridCol>
                  </a:tblGrid>
                  <a:tr h="208915">
                    <a:tc>
                      <a:txBody>
                        <a:bodyPr/>
                        <a:lstStyle/>
                        <a:p>
                          <a:pPr indent="127000" algn="just">
                            <a:lnSpc>
                              <a:spcPct val="12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 Light" panose="020B0502040204020203" pitchFamily="34" charset="-122"/>
                              <a:ea typeface="微软雅黑 Light" panose="020B0502040204020203" pitchFamily="34" charset="-122"/>
                            </a:rPr>
                            <a:t> </a:t>
                          </a:r>
                          <a:endParaRPr lang="zh-CN" sz="1200" kern="100">
                            <a:effectLst/>
                            <a:latin typeface="微软雅黑 Light" panose="020B0502040204020203" pitchFamily="34" charset="-122"/>
                            <a:ea typeface="微软雅黑 Light" panose="020B0502040204020203" pitchFamily="34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2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200" kern="100" dirty="0">
                              <a:effectLst/>
                              <a:latin typeface="微软雅黑 Light" panose="020B0502040204020203" pitchFamily="34" charset="-122"/>
                              <a:ea typeface="微软雅黑 Light" panose="020B0502040204020203" pitchFamily="34" charset="-122"/>
                            </a:rPr>
                            <a:t>动态范围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2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200" kern="100">
                              <a:effectLst/>
                              <a:latin typeface="微软雅黑 Light" panose="020B0502040204020203" pitchFamily="34" charset="-122"/>
                              <a:ea typeface="微软雅黑 Light" panose="020B0502040204020203" pitchFamily="34" charset="-122"/>
                            </a:rPr>
                            <a:t>最小正数值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87034183"/>
                      </a:ext>
                    </a:extLst>
                  </a:tr>
                  <a:tr h="313373">
                    <a:tc>
                      <a:txBody>
                        <a:bodyPr/>
                        <a:lstStyle/>
                        <a:p>
                          <a:pPr indent="127000" algn="just">
                            <a:lnSpc>
                              <a:spcPct val="12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 Light" panose="020B0502040204020203" pitchFamily="34" charset="-122"/>
                              <a:ea typeface="微软雅黑 Light" panose="020B0502040204020203" pitchFamily="34" charset="-122"/>
                            </a:rPr>
                            <a:t>FP32</a:t>
                          </a:r>
                          <a:endParaRPr lang="zh-CN" sz="1200" kern="100">
                            <a:effectLst/>
                            <a:latin typeface="微软雅黑 Light" panose="020B0502040204020203" pitchFamily="34" charset="-122"/>
                            <a:ea typeface="微软雅黑 Light" panose="020B0502040204020203" pitchFamily="34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04" t="-72549" r="-105149" b="-2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6354" t="-72549" r="-1042" b="-20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6657890"/>
                      </a:ext>
                    </a:extLst>
                  </a:tr>
                  <a:tr h="309944">
                    <a:tc>
                      <a:txBody>
                        <a:bodyPr/>
                        <a:lstStyle/>
                        <a:p>
                          <a:pPr indent="127000" algn="just">
                            <a:lnSpc>
                              <a:spcPct val="12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 Light" panose="020B0502040204020203" pitchFamily="34" charset="-122"/>
                              <a:ea typeface="微软雅黑 Light" panose="020B0502040204020203" pitchFamily="34" charset="-122"/>
                            </a:rPr>
                            <a:t>FP16</a:t>
                          </a:r>
                          <a:endParaRPr lang="zh-CN" sz="1200" kern="100">
                            <a:effectLst/>
                            <a:latin typeface="微软雅黑 Light" panose="020B0502040204020203" pitchFamily="34" charset="-122"/>
                            <a:ea typeface="微软雅黑 Light" panose="020B0502040204020203" pitchFamily="34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04" t="-169231" r="-10514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6354" t="-169231" r="-1042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097461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indent="127000" algn="just">
                            <a:lnSpc>
                              <a:spcPct val="12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 Light" panose="020B0502040204020203" pitchFamily="34" charset="-122"/>
                              <a:ea typeface="微软雅黑 Light" panose="020B0502040204020203" pitchFamily="34" charset="-122"/>
                            </a:rPr>
                            <a:t>INT8</a:t>
                          </a:r>
                          <a:endParaRPr lang="zh-CN" sz="1200" kern="100">
                            <a:effectLst/>
                            <a:latin typeface="微软雅黑 Light" panose="020B0502040204020203" pitchFamily="34" charset="-122"/>
                            <a:ea typeface="微软雅黑 Light" panose="020B0502040204020203" pitchFamily="34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04" t="-280000" r="-105149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ctr">
                            <a:lnSpc>
                              <a:spcPct val="12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微软雅黑 Light" panose="020B0502040204020203" pitchFamily="34" charset="-122"/>
                              <a:ea typeface="微软雅黑 Light" panose="020B0502040204020203" pitchFamily="34" charset="-122"/>
                            </a:rPr>
                            <a:t>1</a:t>
                          </a:r>
                          <a:endParaRPr lang="zh-CN" sz="1200" kern="100" dirty="0">
                            <a:effectLst/>
                            <a:latin typeface="微软雅黑 Light" panose="020B0502040204020203" pitchFamily="34" charset="-122"/>
                            <a:ea typeface="微软雅黑 Light" panose="020B0502040204020203" pitchFamily="34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3233264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28" name="Picture 4" descr="“fp32”的图片搜索结果">
            <a:extLst>
              <a:ext uri="{FF2B5EF4-FFF2-40B4-BE49-F238E27FC236}">
                <a16:creationId xmlns:a16="http://schemas.microsoft.com/office/drawing/2014/main" id="{3BEACF3E-8072-4432-8475-0F8034801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630" y="1026956"/>
            <a:ext cx="404812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5EC5CFE-E109-40C4-8EC7-D3CD9B01BF00}"/>
                  </a:ext>
                </a:extLst>
              </p:cNvPr>
              <p:cNvSpPr txBox="1"/>
              <p:nvPr/>
            </p:nvSpPr>
            <p:spPr>
              <a:xfrm>
                <a:off x="6508827" y="2674619"/>
                <a:ext cx="1761508" cy="277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dirty="0"/>
                  <a:t>FP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5EC5CFE-E109-40C4-8EC7-D3CD9B01B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827" y="2674619"/>
                <a:ext cx="1761508" cy="277897"/>
              </a:xfrm>
              <a:prstGeom prst="rect">
                <a:avLst/>
              </a:prstGeom>
              <a:blipFill>
                <a:blip r:embed="rId5"/>
                <a:stretch>
                  <a:fillRect l="-8304" t="-28889" r="-1384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B5EB543-4124-49CA-8601-7A95EB01EE20}"/>
                  </a:ext>
                </a:extLst>
              </p:cNvPr>
              <p:cNvSpPr txBox="1"/>
              <p:nvPr/>
            </p:nvSpPr>
            <p:spPr>
              <a:xfrm>
                <a:off x="6454024" y="3286689"/>
                <a:ext cx="1397177" cy="277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dirty="0"/>
                  <a:t>INT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B5EB543-4124-49CA-8601-7A95EB01E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024" y="3286689"/>
                <a:ext cx="1397177" cy="277897"/>
              </a:xfrm>
              <a:prstGeom prst="rect">
                <a:avLst/>
              </a:prstGeom>
              <a:blipFill>
                <a:blip r:embed="rId6"/>
                <a:stretch>
                  <a:fillRect l="-10480" t="-28261" r="-305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698EC32-19AE-4756-B07C-C8582838F878}"/>
                  </a:ext>
                </a:extLst>
              </p:cNvPr>
              <p:cNvSpPr txBox="1"/>
              <p:nvPr/>
            </p:nvSpPr>
            <p:spPr>
              <a:xfrm>
                <a:off x="8743082" y="3341560"/>
                <a:ext cx="8783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dirty="0"/>
                  <a:t>int8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698EC32-19AE-4756-B07C-C8582838F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082" y="3341560"/>
                <a:ext cx="878382" cy="276999"/>
              </a:xfrm>
              <a:prstGeom prst="rect">
                <a:avLst/>
              </a:prstGeom>
              <a:blipFill>
                <a:blip r:embed="rId7"/>
                <a:stretch>
                  <a:fillRect l="-15972" t="-30435" r="-5556" b="-47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0DD2B4B-DA88-4C5B-8403-54CCF38079AF}"/>
                  </a:ext>
                </a:extLst>
              </p:cNvPr>
              <p:cNvSpPr txBox="1"/>
              <p:nvPr/>
            </p:nvSpPr>
            <p:spPr>
              <a:xfrm>
                <a:off x="8657452" y="2669038"/>
                <a:ext cx="2502545" cy="277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dirty="0"/>
                  <a:t>FP32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)∗2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0DD2B4B-DA88-4C5B-8403-54CCF3807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452" y="2669038"/>
                <a:ext cx="2502545" cy="277897"/>
              </a:xfrm>
              <a:prstGeom prst="rect">
                <a:avLst/>
              </a:prstGeom>
              <a:blipFill>
                <a:blip r:embed="rId8"/>
                <a:stretch>
                  <a:fillRect l="-5596" t="-28889" r="-1217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92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412B9-4DDA-4184-909D-C6563E6B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5796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Int8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量化原理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D15F2-C16A-43DC-A49F-67A87AF35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2969"/>
            <a:ext cx="8596668" cy="3880773"/>
          </a:xfrm>
        </p:spPr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对权值和激活值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(feature map)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进行低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int8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C7CFFC-8190-4C22-8B05-5712D398B8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27280" y="2886231"/>
            <a:ext cx="6613300" cy="220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6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54E85-7466-403A-8681-3AD607435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469" y="240468"/>
            <a:ext cx="8596668" cy="1320800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Int8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量化原理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38B198-21F6-4A45-8539-7D4BFBEF4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759" y="2604910"/>
            <a:ext cx="8596668" cy="3880773"/>
          </a:xfrm>
        </p:spPr>
        <p:txBody>
          <a:bodyPr/>
          <a:lstStyle/>
          <a:p>
            <a:r>
              <a:rPr lang="en-US" altLang="zh-CN" b="1" dirty="0"/>
              <a:t>Uniform Affine Quantizer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Uniform symmetric quantizer</a:t>
            </a:r>
          </a:p>
          <a:p>
            <a:endParaRPr lang="en-US" altLang="zh-CN" b="1" dirty="0"/>
          </a:p>
          <a:p>
            <a:endParaRPr lang="zh-CN" altLang="zh-CN" b="1" dirty="0"/>
          </a:p>
          <a:p>
            <a:r>
              <a:rPr lang="en-US" altLang="zh-CN" b="1" dirty="0"/>
              <a:t>Stochastic quantizer</a:t>
            </a:r>
            <a:endParaRPr lang="zh-CN" altLang="zh-CN" b="1" dirty="0"/>
          </a:p>
          <a:p>
            <a:endParaRPr lang="en-US" altLang="zh-CN" b="1" dirty="0"/>
          </a:p>
          <a:p>
            <a:pPr lvl="1"/>
            <a:endParaRPr lang="zh-CN" altLang="zh-CN" b="1" dirty="0"/>
          </a:p>
          <a:p>
            <a:endParaRPr lang="zh-CN" altLang="en-US" dirty="0"/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ACDFDCAF-ACED-4E85-B1B8-ED1E677C2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115" y="3050617"/>
            <a:ext cx="21590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">
            <a:extLst>
              <a:ext uri="{FF2B5EF4-FFF2-40B4-BE49-F238E27FC236}">
                <a16:creationId xmlns:a16="http://schemas.microsoft.com/office/drawing/2014/main" id="{7EBD400E-A230-458B-9A63-E24F292E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115" y="4325202"/>
            <a:ext cx="357187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图片 1">
            <a:extLst>
              <a:ext uri="{FF2B5EF4-FFF2-40B4-BE49-F238E27FC236}">
                <a16:creationId xmlns:a16="http://schemas.microsoft.com/office/drawing/2014/main" id="{310AAF6D-7964-481F-8CF2-36253BD56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115" y="5524884"/>
            <a:ext cx="30734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图片 1">
            <a:extLst>
              <a:ext uri="{FF2B5EF4-FFF2-40B4-BE49-F238E27FC236}">
                <a16:creationId xmlns:a16="http://schemas.microsoft.com/office/drawing/2014/main" id="{EA768EA8-E59D-4711-9053-2CCE65512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868" y="2966392"/>
            <a:ext cx="3027362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图片 1">
            <a:extLst>
              <a:ext uri="{FF2B5EF4-FFF2-40B4-BE49-F238E27FC236}">
                <a16:creationId xmlns:a16="http://schemas.microsoft.com/office/drawing/2014/main" id="{0D8A2F9B-65F4-44BA-B890-762742209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477" y="4533165"/>
            <a:ext cx="392112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59DB7B3-F01C-4626-ADEF-F99F95E2AD7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75" t="1474" r="75" b="79267"/>
          <a:stretch/>
        </p:blipFill>
        <p:spPr>
          <a:xfrm>
            <a:off x="916415" y="990508"/>
            <a:ext cx="5310652" cy="1320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9564A22-549F-4537-8CD8-468791CA52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49" y="6534884"/>
            <a:ext cx="9766638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101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3F974-4D66-4E3D-B35A-78B1F0730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94085"/>
          </a:xfrm>
        </p:spPr>
        <p:txBody>
          <a:bodyPr>
            <a:normAutofit fontScale="90000"/>
          </a:bodyPr>
          <a:lstStyle/>
          <a:p>
            <a:r>
              <a:rPr lang="en-US" altLang="zh-CN" dirty="0" err="1">
                <a:cs typeface="Calibri Light" panose="020F0302020204030204" pitchFamily="34" charset="0"/>
              </a:rPr>
              <a:t>TensorRT</a:t>
            </a:r>
            <a:r>
              <a:rPr lang="en-US" altLang="zh-CN" dirty="0">
                <a:cs typeface="Calibri Light" panose="020F0302020204030204" pitchFamily="34" charset="0"/>
              </a:rPr>
              <a:t> int8</a:t>
            </a:r>
            <a:endParaRPr lang="zh-CN" altLang="en-US" dirty="0">
              <a:cs typeface="Calibri Light" panose="020F030202020403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947A793-7877-43EA-A51C-76415DE386D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14" y="1423268"/>
            <a:ext cx="5268595" cy="166751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398C3F2-56EB-4123-9F0B-5C65E4ACC15C}"/>
              </a:ext>
            </a:extLst>
          </p:cNvPr>
          <p:cNvSpPr/>
          <p:nvPr/>
        </p:nvSpPr>
        <p:spPr>
          <a:xfrm>
            <a:off x="677334" y="3305558"/>
            <a:ext cx="63158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简单的将一个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Tensor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-|max|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|max| FP32 value 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映射为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-127 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127 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，中间值按照线性关系进行映射。称这种映射关系为不饱和映射，是对称的映射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6D8D03-B6FF-4F6A-92E4-6B6CD3D56C5B}"/>
              </a:ext>
            </a:extLst>
          </p:cNvPr>
          <p:cNvSpPr/>
          <p:nvPr/>
        </p:nvSpPr>
        <p:spPr>
          <a:xfrm>
            <a:off x="677334" y="464802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存在一个阈值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|T|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，将±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|T|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映射为±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127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，这里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|T|&lt;|max|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。超出阈值±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|T| 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外的直接映射为阈值±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127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。称这种映射关系为饱和映射，是不对称的映射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F973D8E-17E5-4AE8-97A0-B157C69C0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4" y="6403448"/>
            <a:ext cx="8815580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7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382A64-7184-4F72-85A7-0957AB97B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353932"/>
            <a:ext cx="2040108" cy="1110644"/>
          </a:xfrm>
        </p:spPr>
        <p:txBody>
          <a:bodyPr/>
          <a:lstStyle/>
          <a:p>
            <a:r>
              <a:rPr lang="zh-CN" altLang="zh-CN" kern="1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缩放参数Δ</a:t>
            </a:r>
            <a:endParaRPr lang="en-US" altLang="zh-CN" kern="10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饱和阈值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1952EFF-74AB-4B84-A86D-F9C102509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446" y="260153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4626F3C-11E5-4B3A-88D4-470908AF12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93243"/>
              </p:ext>
            </p:extLst>
          </p:nvPr>
        </p:nvGraphicFramePr>
        <p:xfrm>
          <a:off x="535667" y="1866439"/>
          <a:ext cx="4805363" cy="182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r:id="rId3" imgW="2750818" imgH="868752" progId="Visio.Drawing.15">
                  <p:embed/>
                </p:oleObj>
              </mc:Choice>
              <mc:Fallback>
                <p:oleObj r:id="rId3" imgW="2750818" imgH="86875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6093"/>
                      <a:stretch>
                        <a:fillRect/>
                      </a:stretch>
                    </p:blipFill>
                    <p:spPr bwMode="auto">
                      <a:xfrm>
                        <a:off x="535667" y="1866439"/>
                        <a:ext cx="4805363" cy="182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>
            <a:extLst>
              <a:ext uri="{FF2B5EF4-FFF2-40B4-BE49-F238E27FC236}">
                <a16:creationId xmlns:a16="http://schemas.microsoft.com/office/drawing/2014/main" id="{36281826-53CB-415C-B9FB-BB5676927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94085"/>
          </a:xfrm>
        </p:spPr>
        <p:txBody>
          <a:bodyPr>
            <a:normAutofit fontScale="90000"/>
          </a:bodyPr>
          <a:lstStyle/>
          <a:p>
            <a:r>
              <a:rPr lang="en-US" altLang="zh-CN" dirty="0" err="1">
                <a:cs typeface="Calibri Light" panose="020F0302020204030204" pitchFamily="34" charset="0"/>
              </a:rPr>
              <a:t>TensorRT</a:t>
            </a:r>
            <a:r>
              <a:rPr lang="en-US" altLang="zh-CN" dirty="0">
                <a:cs typeface="Calibri Light" panose="020F0302020204030204" pitchFamily="34" charset="0"/>
              </a:rPr>
              <a:t> int8</a:t>
            </a:r>
            <a:endParaRPr lang="zh-CN" altLang="en-US" dirty="0">
              <a:cs typeface="Calibri Light" panose="020F03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BDC9907-F199-4E65-A269-39009C6B84EE}"/>
              </a:ext>
            </a:extLst>
          </p:cNvPr>
          <p:cNvSpPr/>
          <p:nvPr/>
        </p:nvSpPr>
        <p:spPr>
          <a:xfrm>
            <a:off x="798491" y="405623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kern="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KL</a:t>
            </a:r>
            <a:r>
              <a:rPr lang="zh-CN" altLang="zh-CN" kern="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散度</a:t>
            </a:r>
            <a:r>
              <a:rPr lang="zh-CN" altLang="en-US" kern="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来计算</a:t>
            </a:r>
            <a:r>
              <a:rPr lang="en-US" altLang="zh-CN" kern="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T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F392DE3-8074-441F-9C99-83FDB553F1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54" y="6403448"/>
            <a:ext cx="8815580" cy="323116"/>
          </a:xfrm>
          <a:prstGeom prst="rect">
            <a:avLst/>
          </a:prstGeom>
        </p:spPr>
      </p:pic>
      <p:pic>
        <p:nvPicPr>
          <p:cNvPr id="3076" name="图片 1">
            <a:extLst>
              <a:ext uri="{FF2B5EF4-FFF2-40B4-BE49-F238E27FC236}">
                <a16:creationId xmlns:a16="http://schemas.microsoft.com/office/drawing/2014/main" id="{D47B19BB-6317-472A-BEAC-DDD92E90C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978" y="4484239"/>
            <a:ext cx="31400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E667124-9F05-4431-970A-ED8348FC1E3A}"/>
              </a:ext>
            </a:extLst>
          </p:cNvPr>
          <p:cNvSpPr/>
          <p:nvPr/>
        </p:nvSpPr>
        <p:spPr>
          <a:xfrm>
            <a:off x="763596" y="5406768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求出</a:t>
            </a:r>
            <a:r>
              <a:rPr lang="en-US" altLang="zh-CN" kern="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kern="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，缩放参数就很好求了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1025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21820</TotalTime>
  <Words>919</Words>
  <Application>Microsoft Office PowerPoint</Application>
  <PresentationFormat>宽屏</PresentationFormat>
  <Paragraphs>118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等线</vt:lpstr>
      <vt:lpstr>微软雅黑 Light</vt:lpstr>
      <vt:lpstr>Arial</vt:lpstr>
      <vt:lpstr>Calibri</vt:lpstr>
      <vt:lpstr>Calibri Light</vt:lpstr>
      <vt:lpstr>Cambria Math</vt:lpstr>
      <vt:lpstr>Times New Roman</vt:lpstr>
      <vt:lpstr>Trebuchet MS</vt:lpstr>
      <vt:lpstr>Wingdings 3</vt:lpstr>
      <vt:lpstr>Facet</vt:lpstr>
      <vt:lpstr>1_Facet</vt:lpstr>
      <vt:lpstr>Microsoft Visio 绘图</vt:lpstr>
      <vt:lpstr>汇报</vt:lpstr>
      <vt:lpstr>参考文献</vt:lpstr>
      <vt:lpstr>神经网络量化方法</vt:lpstr>
      <vt:lpstr>Int8量化</vt:lpstr>
      <vt:lpstr>计算机数据表示</vt:lpstr>
      <vt:lpstr>Int8量化原理</vt:lpstr>
      <vt:lpstr>Int8量化原理</vt:lpstr>
      <vt:lpstr>TensorRT int8</vt:lpstr>
      <vt:lpstr>TensorRT int8</vt:lpstr>
      <vt:lpstr>PowerPoint 演示文稿</vt:lpstr>
      <vt:lpstr>PowerPoint 演示文稿</vt:lpstr>
      <vt:lpstr>PowerPoint 演示文稿</vt:lpstr>
      <vt:lpstr>实验结果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of an Inference Run with TensorRT</dc:title>
  <dc:creator>Brant Zhao</dc:creator>
  <cp:lastModifiedBy>Mao Kuancheng</cp:lastModifiedBy>
  <cp:revision>704</cp:revision>
  <dcterms:created xsi:type="dcterms:W3CDTF">2017-12-23T03:55:49Z</dcterms:created>
  <dcterms:modified xsi:type="dcterms:W3CDTF">2020-01-09T03:04:34Z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kmao@nvidia.com</vt:lpwstr>
  </property>
  <property fmtid="{D5CDD505-2E9C-101B-9397-08002B2CF9AE}" pid="5" name="MSIP_Label_6b558183-044c-4105-8d9c-cea02a2a3d86_SetDate">
    <vt:lpwstr>2018-10-15T14:09:33.6637402Z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</Properties>
</file>