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5" r:id="rId3"/>
    <p:sldId id="306" r:id="rId4"/>
    <p:sldId id="311" r:id="rId5"/>
    <p:sldId id="308" r:id="rId6"/>
    <p:sldId id="307" r:id="rId7"/>
    <p:sldId id="309" r:id="rId8"/>
    <p:sldId id="310" r:id="rId9"/>
    <p:sldId id="312" r:id="rId10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106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2020/1/9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2020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9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7" y="221638"/>
            <a:ext cx="1493386" cy="23984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2801" y="2558561"/>
            <a:ext cx="96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1 modal 1 stage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41656"/>
              </p:ext>
            </p:extLst>
          </p:nvPr>
        </p:nvGraphicFramePr>
        <p:xfrm>
          <a:off x="2425110" y="3407084"/>
          <a:ext cx="6589347" cy="32963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8431">
                  <a:extLst>
                    <a:ext uri="{9D8B030D-6E8A-4147-A177-3AD203B41FA5}">
                      <a16:colId xmlns:a16="http://schemas.microsoft.com/office/drawing/2014/main" val="3746805681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2299516608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2413496719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022219847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654067123"/>
                    </a:ext>
                  </a:extLst>
                </a:gridCol>
              </a:tblGrid>
              <a:tr h="446517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mIoU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params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582445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(1) RGB-1stage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46.67%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1.35G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4.5M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174.81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7714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(1) IR-1stage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41.13%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1.35G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4.5M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174.81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080183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(2) RGB-2stage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47.94%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4.77G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7.8M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77.84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96915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(2) IR-2stage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42.06%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4.77G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7.8M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77.84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3692401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(3) RGB-IR-2stage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50.50%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5.94G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12.4M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51.42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18161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RGB-IR-encoder-add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48.74%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3872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65588" y="2558560"/>
            <a:ext cx="96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</a:p>
          <a:p>
            <a:r>
              <a:rPr lang="en-US" altLang="zh-CN" dirty="0" smtClean="0"/>
              <a:t>1 modal</a:t>
            </a:r>
          </a:p>
          <a:p>
            <a:r>
              <a:rPr lang="en-US" altLang="zh-CN" dirty="0" smtClean="0"/>
              <a:t>2 stage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87" y="189523"/>
            <a:ext cx="2808521" cy="23866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41" y="245361"/>
            <a:ext cx="2564875" cy="23747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14119" y="2558559"/>
            <a:ext cx="96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</a:p>
          <a:p>
            <a:r>
              <a:rPr lang="en-US" altLang="zh-CN" dirty="0" smtClean="0"/>
              <a:t>2 modal</a:t>
            </a:r>
          </a:p>
          <a:p>
            <a:r>
              <a:rPr lang="en-US" altLang="zh-CN" dirty="0" smtClean="0"/>
              <a:t>2 stage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434" y="245361"/>
            <a:ext cx="2118536" cy="24908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63843" y="2620107"/>
            <a:ext cx="96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 </a:t>
            </a:r>
          </a:p>
          <a:p>
            <a:r>
              <a:rPr lang="en-US" altLang="zh-CN" dirty="0" smtClean="0"/>
              <a:t>2 modal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ncoder add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20108" y="189523"/>
            <a:ext cx="1485900" cy="236903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3859823" y="189523"/>
            <a:ext cx="2066192" cy="276469"/>
          </a:xfrm>
          <a:prstGeom prst="bentConnector3">
            <a:avLst>
              <a:gd name="adj1" fmla="val 891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>
            <a:off x="5719783" y="189523"/>
            <a:ext cx="894336" cy="276469"/>
          </a:xfrm>
          <a:prstGeom prst="bentConnector3">
            <a:avLst>
              <a:gd name="adj1" fmla="val 7654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8934" y="3820436"/>
            <a:ext cx="17477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单阶段多阶段模型对比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509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73961"/>
              </p:ext>
            </p:extLst>
          </p:nvPr>
        </p:nvGraphicFramePr>
        <p:xfrm>
          <a:off x="2693433" y="4668712"/>
          <a:ext cx="6589347" cy="13395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8431">
                  <a:extLst>
                    <a:ext uri="{9D8B030D-6E8A-4147-A177-3AD203B41FA5}">
                      <a16:colId xmlns:a16="http://schemas.microsoft.com/office/drawing/2014/main" val="3746805681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2299516608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2413496719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022219847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654067123"/>
                    </a:ext>
                  </a:extLst>
                </a:gridCol>
              </a:tblGrid>
              <a:tr h="446517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mIoU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params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582445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err="1" smtClean="0">
                          <a:effectLst/>
                        </a:rPr>
                        <a:t>ShuffleNet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50.50%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5.94G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12.4M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51.42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18161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25.70G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37.4M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70.71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38728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92" y="1049950"/>
            <a:ext cx="3408392" cy="31557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9757" y="303513"/>
            <a:ext cx="24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ResNet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0331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756" y="277136"/>
            <a:ext cx="3208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标准卷积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分组卷积速度对比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分辨率：</a:t>
            </a:r>
            <a:r>
              <a:rPr lang="en-US" altLang="zh-CN" dirty="0" smtClean="0">
                <a:latin typeface="+mj-ea"/>
                <a:ea typeface="+mj-ea"/>
              </a:rPr>
              <a:t>160x160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输入输出通道数：</a:t>
            </a:r>
            <a:r>
              <a:rPr lang="en-US" altLang="zh-CN" dirty="0" smtClean="0">
                <a:latin typeface="+mj-ea"/>
                <a:ea typeface="+mj-ea"/>
              </a:rPr>
              <a:t>128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卷积</a:t>
            </a:r>
            <a:r>
              <a:rPr lang="zh-CN" altLang="en-US" dirty="0" smtClean="0">
                <a:latin typeface="+mj-ea"/>
                <a:ea typeface="+mj-ea"/>
              </a:rPr>
              <a:t>核大小：</a:t>
            </a:r>
            <a:r>
              <a:rPr lang="en-US" altLang="zh-CN" dirty="0" smtClean="0">
                <a:latin typeface="+mj-ea"/>
                <a:ea typeface="+mj-ea"/>
              </a:rPr>
              <a:t>3x3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Padding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分组数：</a:t>
            </a:r>
            <a:r>
              <a:rPr lang="en-US" altLang="zh-CN" dirty="0" smtClean="0">
                <a:latin typeface="+mj-ea"/>
                <a:ea typeface="+mj-ea"/>
              </a:rPr>
              <a:t>128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450" y="434340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2.80 </a:t>
            </a:r>
            <a:r>
              <a:rPr lang="en-US" altLang="zh-CN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0" y="3003137"/>
            <a:ext cx="2372694" cy="1340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70189" y="43434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906 µs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25" y="2767379"/>
            <a:ext cx="2475201" cy="21299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15381" y="48973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3.05 </a:t>
            </a:r>
            <a:r>
              <a:rPr lang="en-US" altLang="zh-CN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8027" y="48973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 </a:t>
            </a:r>
            <a:r>
              <a:rPr lang="en-US" altLang="zh-CN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707" y="2452504"/>
            <a:ext cx="2349270" cy="27596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07997" y="608649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3.26 </a:t>
            </a:r>
            <a:r>
              <a:rPr lang="en-US" altLang="zh-CN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altLang="zh-CN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（标准卷积）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7219" y="526664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1.38 </a:t>
            </a:r>
            <a:r>
              <a:rPr lang="en-US" altLang="zh-CN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524" y="1281113"/>
            <a:ext cx="2427841" cy="46449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54865" y="526664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3.26 </a:t>
            </a:r>
            <a:r>
              <a:rPr lang="en-US" altLang="zh-CN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98034" y="608649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2.72 </a:t>
            </a:r>
            <a:r>
              <a:rPr lang="en-US" altLang="zh-CN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altLang="zh-CN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（深度可分卷积）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141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4461" y="12483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           |                |           |  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/>
              <a:t>Module            | Self CPU total | CPU total | CUDA total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conv1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135.050us | 484.396us |  597.632us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  |      121.027us | 315.992us |  332.352us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|       38.848us |  38.848us |   47.104us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maxpool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|       46.492us |  84.526us |  111.616us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11098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ShuffleNetV2      |                |           |      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/>
              <a:t>Module            | Self CPU total | CPU total | CUDA total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first_conv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 |       52.523us | 183.606us |  229.408us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 |       70.091us | 180.799us |  501.472us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  |       20.688us |  20.688us |   23.552us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maxpool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|       33.920us |  61.126us |   77.824us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7231" y="3002724"/>
            <a:ext cx="6362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layer1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126.328us | 458.756us |  513.664us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84.169us | 220.167us |  222.464us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43.282us |  43.282us |   44.064us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 92.777us | 335.400us |  374.528us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67.555us | 176.783us |  179.488us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 75.349us | 266.916us |  308.832us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67.826us | 176.655us |  179.328us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39.301us |  39.301us |   40.544us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 73.588us | 260.192us |  297.376us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67.743us | 176.382us |  176.800us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121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15099" y="0"/>
            <a:ext cx="4006535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ShuffleNetV2      |                |           | </a:t>
            </a:r>
          </a:p>
          <a:p>
            <a:pPr algn="just">
              <a:spcAft>
                <a:spcPts val="0"/>
              </a:spcAft>
            </a:pPr>
            <a:r>
              <a:rPr lang="en-US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Module            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Self CPU total | CPU total | CUDA total</a:t>
            </a:r>
          </a:p>
          <a:p>
            <a:pPr algn="just">
              <a:spcAft>
                <a:spcPts val="0"/>
              </a:spcAft>
            </a:pPr>
            <a:r>
              <a:rPr lang="zh-CN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features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119.583us | 428.071us |  478.816us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67.885us | 180.051us |  178.816us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24.199us |  24.199us |   25.216us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84.311us | 328.567us |  337.792us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57.689us | 153.368us |  151.328us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65.665us | 235.382us |  297.888us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49.794us | 131.034us |  133.856us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19.622us |  19.622us |   20.480us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branch_proj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48.634us | 188.733us |  198.656us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66.183us | 176.839us |  172.032us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105.965us | 379.328us |  394.560us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84.899us | 224.235us |  224.000us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46.602us |  46.602us |   47.680us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73.203us | 281.364us |  345.344us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49.048us | 128.748us |  128.832us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15.993us |  15.993us |   16.352us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39.496us | 153.207us |  177.056us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48.755us | 128.353us |  131.840us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49.260us | 173.431us |  201.664us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47.147us | 123.476us |  124.704us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16.085us |  16.085us |   16.448us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63.905us | 243.137us |  314.176us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48.014us | 126.389us |  127.136us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15.166us |  15.166us |   16.160us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36.091us | 139.024us |  161.760us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46.865us | 123.260us |  123.456us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44.423us | 154.731us |  190.368us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46.587us | 122.335us |  121.952us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15.185us |  15.185us |   16.032us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62.484us | 236.506us |  265.696us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47.679us | 125.600us |  124.544us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15.297us |  15.297us |   15.360us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35.093us | 134.662us |  153.440us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46.946us | 123.070us |  124.256us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44.443us | 154.669us |  186.016us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47.033us | 123.194us |  122.688us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15.183us |  15.183us |   15.712us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45" y="1226129"/>
            <a:ext cx="63421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           |                |           |  </a:t>
            </a:r>
          </a:p>
          <a:p>
            <a:pPr algn="just">
              <a:spcAft>
                <a:spcPts val="0"/>
              </a:spcAft>
            </a:pPr>
            <a:r>
              <a:rPr lang="en-US" altLang="zh-CN" dirty="0"/>
              <a:t>Module            | Self CPU total | CPU total | CUDA total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layer2  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 67.428us | 235.348us |  484.608us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67.952us | 177.933us |  179.488us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40.800us |  40.800us |   41.152us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 91.120us | 328.421us |  438.496us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71.543us | 187.340us |  188.768us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downsample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|       70.638us | 248.625us |  300.704us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|       68.345us | 178.711us |  179.680us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 80.635us | 284.366us |  383.488us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66.524us | 173.563us |  172.000us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42.037us |  42.037us |   41.952us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 73.842us | 260.602us |    1.284ms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67.562us | 176.519us |  228.928us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8738" y="272534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176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61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577" y="1197794"/>
            <a:ext cx="6359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           |                |           |  </a:t>
            </a:r>
            <a:endParaRPr lang="en-US" altLang="zh-CN" dirty="0" smtClean="0"/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Module            </a:t>
            </a:r>
            <a:r>
              <a:rPr lang="en-US" altLang="zh-CN" dirty="0"/>
              <a:t>| Self CPU total | CPU total | CUDA </a:t>
            </a:r>
            <a:r>
              <a:rPr lang="en-US" altLang="zh-CN" dirty="0" smtClean="0"/>
              <a:t>total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layer3 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117.643us | 429.544us |  720.896us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89.569us | 239.420us |  240.480us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60.205us |  60.205us |   61.440us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161.626us | 599.300us |    1.325ms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110.137us | 295.986us |  293.792us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downsample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|      128.985us | 467.316us |  528.992us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|       82.960us | 219.030us |  217.824us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114.332us | 417.287us |  624.544us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bn1        |       86.562us | 228.795us |  228.672us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50.176us |  50.176us |   51.200us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110.860us | 402.476us |  555.680us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79.537us | 209.272us |  210.432us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4424" y="903036"/>
            <a:ext cx="2845776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ShuffleNetV2      |                |           | </a:t>
            </a:r>
          </a:p>
          <a:p>
            <a:pPr algn="just">
              <a:spcAft>
                <a:spcPts val="0"/>
              </a:spcAft>
            </a:pP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Module            | Self CPU total | CPU total | CUDA </a:t>
            </a:r>
            <a:r>
              <a:rPr lang="en-US" altLang="zh-CN" sz="7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total</a:t>
            </a:r>
          </a:p>
          <a:p>
            <a:pPr algn="just">
              <a:spcAft>
                <a:spcPts val="0"/>
              </a:spcAft>
            </a:pPr>
            <a:r>
              <a:rPr lang="zh-CN" altLang="zh-CN" sz="7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7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          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44.423us | 154.301us |  251.808us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47.506us | 124.685us |  124.736us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14.899us |  14.899us |   15.360us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35.079us | 133.992us |  142.048us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48.074us | 126.147us |  125.472us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93.742us | 337.262us |  419.840us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65.747us | 174.831us |  172.832us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29.161us |  29.161us |   29.824us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branch_proj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34.889us | 133.110us |  139.680us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46.895us | 123.051us |  122.048us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44.046us | 152.927us |  225.088us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46.192us | 121.193us |  119.456us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15.136us |  15.136us |   14.688us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 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108.600us | 418.171us |  484.928us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59.358us | 158.959us |  158.944us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26.644us |  26.644us |   27.136us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51.712us | 202.654us |  203.840us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69.761us | 187.702us |  186.400us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66.858us | 241.202us |  307.360us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58.649us | 153.903us |  154.304us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26.397us |  26.397us |   26.624us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 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75.045us | 289.509us |  358.208us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48.727us | 128.016us |  125.568us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15.787us |  15.787us |   16.384us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40.784us | 160.437us |  162.080us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47.590us | 125.295us |  124.288us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45.473us | 157.987us |  226.688us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46.736us | 122.837us |  122.464us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15.409us |  15.409us |   16.160us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 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61.858us | 234.347us |  302.720us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47.516us | 124.888us |  124.672us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15.146us |  15.146us |   15.360us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34.777us | 132.495us |  132.992us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45.922us | 120.564us |  120.160us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45.435us | 157.548us |  228.224us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46.481us | 121.720us |  119.968us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15.446us |  15.446us |   </a:t>
            </a:r>
            <a:r>
              <a:rPr lang="en-US" altLang="zh-CN" sz="7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15.680us</a:t>
            </a:r>
            <a:endParaRPr lang="zh-CN" altLang="zh-CN" sz="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20200" y="990959"/>
            <a:ext cx="34143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8           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62.010us | 234.955us |  302.624us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46.802us | 122.798us |  122.528us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15.150us |  15.150us |   15.552us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35.041us | 134.046us |  136.544us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46.542us | 121.815us |  120.672us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43.844us | 152.195us |  221.184us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46.281us | 121.236us |  121.440us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15.212us |  15.212us |   15.360us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9           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61.351us | 232.060us |  309.600us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46.770us | 122.841us |  119.936us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15.094us |  15.094us |   15.584us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34.483us | 132.053us |  138.112us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46.894us | 122.874us |  122.624us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44.274us | 153.915us |  226.048us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50.837us | 134.814us |  133.248us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20.170us |  20.170us |   21.216us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10          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81.371us | 305.355us |  358.496us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48.690us | 128.469us |  126.944us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15.853us |  15.853us |   16.384us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35.738us | 136.436us |  137.440us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47.954us | 126.085us |  125.824us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45.182us | 156.775us |  227.168us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53.048us | 141.139us |  138.848us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16.032us |  16.032us |   15.808us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11          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64.007us | 241.765us |  309.472us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48.937us | 129.058us |  128.544us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17.431us |  17.431us |   17.536us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35.688us | 136.884us |  139.616us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48.019us | 126.527us |  125.184us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50.088us | 171.052us |  227.520us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61.239us | 161.907us |  161.984us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15.525us |  15.525us |   16.032us</a:t>
            </a:r>
            <a:endParaRPr lang="zh-CN" altLang="zh-CN" sz="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0130" y="465965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352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10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70130" y="465965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704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407" y="680511"/>
            <a:ext cx="62894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           |                |           |  </a:t>
            </a:r>
            <a:endParaRPr lang="en-US" altLang="zh-CN" dirty="0"/>
          </a:p>
          <a:p>
            <a:pPr algn="just">
              <a:spcAft>
                <a:spcPts val="0"/>
              </a:spcAft>
            </a:pPr>
            <a:r>
              <a:rPr lang="en-US" altLang="zh-CN" dirty="0"/>
              <a:t>Module            | Self CPU total | CPU total | CUDA </a:t>
            </a:r>
            <a:r>
              <a:rPr lang="en-US" altLang="zh-CN" dirty="0" smtClean="0"/>
              <a:t>total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layer4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512 </a:t>
            </a:r>
            <a:r>
              <a:rPr lang="zh-CN" altLang="en-US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conv1      |      104.273us | 377.853us |  983.424us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bn1        |       79.124us | 209.451us |  210.624us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49.296us |  49.296us |   50.304us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conv2      |      106.907us | 388.712us |  945.280us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bn2        |       77.956us | 204.047us |  203.232us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downsample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|       79.728us | 280.312us |  392.192us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        |       76.670us | 202.647us |  203.424us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|                |           |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conv1      |       94.650us | 342.830us |  922.080us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bn1        |       68.074us | 177.947us |  178.336us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|       41.165us |  41.165us |   41.920us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conv2      |       83.390us | 298.837us |  839.584us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└── bn2        |       67.886us | 176.792us |  175.488us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avgpool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|       67.743us | 118.954us |  119.264us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fc           |       62.391us |  62.391us |   65.216us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3070" y="984768"/>
            <a:ext cx="6400799" cy="53544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ShuffleNetV2      |                |           | </a:t>
            </a:r>
          </a:p>
          <a:p>
            <a:pPr algn="just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Module            | Self CPU total | CPU total | CUDA </a:t>
            </a:r>
            <a:r>
              <a:rPr lang="en-US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total</a:t>
            </a:r>
          </a:p>
          <a:p>
            <a:pPr algn="just">
              <a:spcAft>
                <a:spcPts val="0"/>
              </a:spcAft>
            </a:pPr>
            <a:r>
              <a:rPr lang="zh-CN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51.267us | 180.120us |  371.584us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50.199us | 132.408us |  132.256us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16.066us |  16.066us |   16.512us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37.451us | 144.702us |  148.448us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46.683us | 122.562us |  121.792us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44.961us | 156.485us |  270.336us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46.950us | 123.290us |  123.456us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15.647us |  15.647us |   15.776us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branch_proj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35.158us | 133.906us |  135.648us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48.115us | 126.307us |  124.928us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44.743us | 155.972us |  296.160us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570.403us |   1.689ms |    1.693ms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21.826us |  21.826us |   22.752us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13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65.898us | 251.396us |  362.816us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47.439us | 124.622us |  124.480us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15.233us |  15.233us |   15.648us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35.246us | 134.659us |  137.184us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47.089us | 123.849us |  122.752us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44.838us | 156.350us |  268.096us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46.765us | 122.071us |  122.464us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14.967us |  14.967us |   15.360us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|       61.584us | 233.372us |  345.344us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|       47.361us | 124.774us |  123.712us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|       20.947us |  20.947us |   21.504us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          |       34.905us | 133.620us |  134.656us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         |       46.890us | 122.802us |  121.664us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5          |       44.462us | 154.928us |  270.400us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          |       46.363us | 121.831us |  122.112us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          |       15.083us |  15.083us |   15.424us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15      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branch_main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0          |       62.078us | 234.882us |  349.376us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1          |       46.816us | 122.793us |  122.080us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2          |       15.230us |  15.230us |   15.648us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3          |       34.726us | 132.919us |  131.360us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4          |       46.391us | 122.016us |  120.416us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5          |       44.082us | 153.417us |  266.240us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├── 6          |       46.585us | 122.320us |  122.944us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││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└── 7          |       15.233us |  15.233us |   15.712us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conv_last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           |       48.670us | 171.548us |  536.480us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           |       52.686us | 139.895us |  141.664us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│└──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           |       15.469us |  15.469us |   15.680us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globalpool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|       18.220us |  18.220us |   33.792us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classifier    |                |           |           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└── 0            |       35.081us |  56.613us |   82.560us</a:t>
            </a:r>
            <a:endParaRPr lang="zh-CN" altLang="zh-CN" sz="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76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43390"/>
              </p:ext>
            </p:extLst>
          </p:nvPr>
        </p:nvGraphicFramePr>
        <p:xfrm>
          <a:off x="3256141" y="2250827"/>
          <a:ext cx="5451618" cy="31256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8431">
                  <a:extLst>
                    <a:ext uri="{9D8B030D-6E8A-4147-A177-3AD203B41FA5}">
                      <a16:colId xmlns:a16="http://schemas.microsoft.com/office/drawing/2014/main" val="3746805681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2413496719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022219847"/>
                    </a:ext>
                  </a:extLst>
                </a:gridCol>
                <a:gridCol w="1137729">
                  <a:extLst>
                    <a:ext uri="{9D8B030D-6E8A-4147-A177-3AD203B41FA5}">
                      <a16:colId xmlns:a16="http://schemas.microsoft.com/office/drawing/2014/main" val="3654067123"/>
                    </a:ext>
                  </a:extLst>
                </a:gridCol>
              </a:tblGrid>
              <a:tr h="446517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Flops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params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582445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1.8G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11.7M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492.48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3872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ResNet34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279.37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621123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202.68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9312588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ResNet101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44.5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111.80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8729136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ShuffleNet1.5x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0.3G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3.5M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217.22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124639"/>
                  </a:ext>
                </a:extLst>
              </a:tr>
              <a:tr h="44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295.44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047772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9757" y="303513"/>
            <a:ext cx="29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单独分类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Backbone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输入分辨率：</a:t>
            </a:r>
            <a:r>
              <a:rPr lang="en-US" altLang="zh-CN" dirty="0" smtClean="0">
                <a:latin typeface="+mn-ea"/>
                <a:ea typeface="+mn-ea"/>
              </a:rPr>
              <a:t>224x224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0926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2268</Words>
  <Application>Microsoft Office PowerPoint</Application>
  <PresentationFormat>宽屏</PresentationFormat>
  <Paragraphs>384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Times New Roman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xin lan</cp:lastModifiedBy>
  <cp:revision>249</cp:revision>
  <dcterms:created xsi:type="dcterms:W3CDTF">2017-03-07T08:54:00Z</dcterms:created>
  <dcterms:modified xsi:type="dcterms:W3CDTF">2020-01-09T04:07:57Z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