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handoutMasterIdLst>
    <p:handoutMasterId r:id="rId16"/>
  </p:handoutMasterIdLst>
  <p:sldIdLst>
    <p:sldId id="303" r:id="rId2"/>
    <p:sldId id="367" r:id="rId3"/>
    <p:sldId id="374" r:id="rId4"/>
    <p:sldId id="434" r:id="rId5"/>
    <p:sldId id="435" r:id="rId6"/>
    <p:sldId id="419" r:id="rId7"/>
    <p:sldId id="418" r:id="rId8"/>
    <p:sldId id="431" r:id="rId9"/>
    <p:sldId id="428" r:id="rId10"/>
    <p:sldId id="437" r:id="rId11"/>
    <p:sldId id="429" r:id="rId12"/>
    <p:sldId id="436" r:id="rId13"/>
    <p:sldId id="353" r:id="rId14"/>
  </p:sldIdLst>
  <p:sldSz cx="12192000" cy="6858000"/>
  <p:notesSz cx="6858000" cy="9144000"/>
  <p:embeddedFontLst>
    <p:embeddedFont>
      <p:font typeface="Rockwell" panose="02060603020205020403" pitchFamily="18" charset="0"/>
      <p:regular r:id="rId17"/>
      <p:bold r:id="rId18"/>
      <p:italic r:id="rId19"/>
      <p:boldItalic r:id="rId20"/>
    </p:embeddedFont>
    <p:embeddedFont>
      <p:font typeface="Segoe UI" panose="020B0502040204020203" pitchFamily="34" charset="0"/>
      <p:regular r:id="rId21"/>
      <p:bold r:id="rId22"/>
      <p:italic r:id="rId23"/>
      <p:boldItalic r:id="rId24"/>
    </p:embeddedFont>
    <p:embeddedFont>
      <p:font typeface="微软雅黑" panose="020B0503020204020204" pitchFamily="34" charset="-122"/>
      <p:regular r:id="rId25"/>
      <p:bold r:id="rId26"/>
    </p:embeddedFont>
    <p:embeddedFont>
      <p:font typeface="等线" panose="02010600030101010101" pitchFamily="2" charset="-122"/>
      <p:regular r:id="rId27"/>
      <p:bold r:id="rId2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23">
          <p15:clr>
            <a:srgbClr val="A4A3A4"/>
          </p15:clr>
        </p15:guide>
        <p15:guide id="2" orient="horz" pos="2160">
          <p15:clr>
            <a:srgbClr val="A4A3A4"/>
          </p15:clr>
        </p15:guide>
        <p15:guide id="3" orient="horz" pos="232">
          <p15:clr>
            <a:srgbClr val="A4A3A4"/>
          </p15:clr>
        </p15:guide>
        <p15:guide id="4" orient="horz" pos="4088">
          <p15:clr>
            <a:srgbClr val="A4A3A4"/>
          </p15:clr>
        </p15:guide>
        <p15:guide id="5" pos="57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 initials="C" lastIdx="1" clrIdx="0"/>
  <p:cmAuthor id="2" name="zh" initials="z" lastIdx="1" clrIdx="1">
    <p:extLst>
      <p:ext uri="{19B8F6BF-5375-455C-9EA6-DF929625EA0E}">
        <p15:presenceInfo xmlns:p15="http://schemas.microsoft.com/office/powerpoint/2012/main" userId="z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600"/>
    <a:srgbClr val="0000FF"/>
    <a:srgbClr val="3333FF"/>
    <a:srgbClr val="009900"/>
    <a:srgbClr val="660066"/>
    <a:srgbClr val="CC00FF"/>
    <a:srgbClr val="6600FF"/>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1" autoAdjust="0"/>
    <p:restoredTop sz="76355" autoAdjust="0"/>
  </p:normalViewPr>
  <p:slideViewPr>
    <p:cSldViewPr snapToGrid="0" snapToObjects="1">
      <p:cViewPr varScale="1">
        <p:scale>
          <a:sx n="67" d="100"/>
          <a:sy n="67" d="100"/>
        </p:scale>
        <p:origin x="883" y="48"/>
      </p:cViewPr>
      <p:guideLst>
        <p:guide pos="3823"/>
        <p:guide orient="horz" pos="2160"/>
        <p:guide orient="horz" pos="232"/>
        <p:guide orient="horz" pos="4088"/>
        <p:guide pos="574"/>
      </p:guideLst>
    </p:cSldViewPr>
  </p:slid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66" d="100"/>
          <a:sy n="66" d="100"/>
        </p:scale>
        <p:origin x="3330"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2E08C6-A8D6-4426-B0F6-8365D5E90C3D}" type="datetimeFigureOut">
              <a:rPr lang="zh-CN" altLang="en-US" smtClean="0"/>
              <a:t>2020/1/9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35310C-31F2-4F7E-95AC-1A51EFB82AFE}"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CA7BF-183C-46C8-9282-AFD276260CB2}" type="datetimeFigureOut">
              <a:rPr lang="zh-CN" altLang="en-US" smtClean="0"/>
              <a:t>2020/1/9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2F600-D6BF-48F3-BE94-005CF5FB96E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2F600-D6BF-48F3-BE94-005CF5FB96EE}" type="slidenum">
              <a:rPr lang="zh-CN" altLang="en-US" smtClean="0"/>
              <a:t>10</a:t>
            </a:fld>
            <a:endParaRPr lang="zh-CN" altLang="en-US"/>
          </a:p>
        </p:txBody>
      </p:sp>
    </p:spTree>
    <p:extLst>
      <p:ext uri="{BB962C8B-B14F-4D97-AF65-F5344CB8AC3E}">
        <p14:creationId xmlns:p14="http://schemas.microsoft.com/office/powerpoint/2010/main" val="2167449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最后，我们通过引入级联操作来融合利用上述两个深子网络提取的特征来构造</a:t>
            </a:r>
            <a:r>
              <a:rPr lang="en-US" altLang="zh-CN" dirty="0" smtClean="0"/>
              <a:t>DCNN</a:t>
            </a:r>
            <a:r>
              <a:rPr lang="zh-CN" altLang="en-US" dirty="0" smtClean="0"/>
              <a:t>。</a:t>
            </a:r>
            <a:endParaRPr lang="en-US" altLang="zh-CN" dirty="0" smtClean="0"/>
          </a:p>
          <a:p>
            <a:r>
              <a:rPr lang="en-US" altLang="zh-CN" sz="1200" b="0" i="0" kern="1200" dirty="0" smtClean="0">
                <a:solidFill>
                  <a:schemeClr val="tx1"/>
                </a:solidFill>
                <a:effectLst/>
                <a:latin typeface="+mn-lt"/>
                <a:ea typeface="+mn-ea"/>
                <a:cs typeface="+mn-cs"/>
              </a:rPr>
              <a:t>DCNN</a:t>
            </a:r>
            <a:r>
              <a:rPr lang="zh-CN" altLang="en-US" sz="1200" b="0" i="0" kern="1200" dirty="0" smtClean="0">
                <a:solidFill>
                  <a:schemeClr val="tx1"/>
                </a:solidFill>
                <a:effectLst/>
                <a:latin typeface="+mn-lt"/>
                <a:ea typeface="+mn-ea"/>
                <a:cs typeface="+mn-cs"/>
              </a:rPr>
              <a:t>的基本体系结构，包括用于特征提取的深层子网的双通道，用于特征融合的串联操作，以及用于分类的卷积层和全局池层。 “ </a:t>
            </a:r>
            <a:r>
              <a:rPr lang="en-US" altLang="zh-CN" sz="1200" b="0" i="0" kern="1200" dirty="0" smtClean="0">
                <a:solidFill>
                  <a:schemeClr val="tx1"/>
                </a:solidFill>
                <a:effectLst/>
                <a:latin typeface="+mn-lt"/>
                <a:ea typeface="+mn-ea"/>
                <a:cs typeface="+mn-cs"/>
              </a:rPr>
              <a:t>GAP”</a:t>
            </a:r>
            <a:r>
              <a:rPr lang="zh-CN" altLang="en-US" sz="1200" b="0" i="0" kern="1200" dirty="0" smtClean="0">
                <a:solidFill>
                  <a:schemeClr val="tx1"/>
                </a:solidFill>
                <a:effectLst/>
                <a:latin typeface="+mn-lt"/>
                <a:ea typeface="+mn-ea"/>
                <a:cs typeface="+mn-cs"/>
              </a:rPr>
              <a:t>代表全球平均池化操作。 为了清楚起见，我们从原始子网中删除了操作符号，只保留了功能块。 顶部通道是</a:t>
            </a:r>
            <a:r>
              <a:rPr lang="en-US" altLang="zh-CN" sz="1200" b="0" i="0" kern="1200" dirty="0" smtClean="0">
                <a:solidFill>
                  <a:schemeClr val="tx1"/>
                </a:solidFill>
                <a:effectLst/>
                <a:latin typeface="+mn-lt"/>
                <a:ea typeface="+mn-ea"/>
                <a:cs typeface="+mn-cs"/>
              </a:rPr>
              <a:t>SBNN0</a:t>
            </a:r>
            <a:r>
              <a:rPr lang="zh-CN" altLang="en-US" sz="1200" b="0" i="0" kern="1200" dirty="0" smtClean="0">
                <a:solidFill>
                  <a:schemeClr val="tx1"/>
                </a:solidFill>
                <a:effectLst/>
                <a:latin typeface="+mn-lt"/>
                <a:ea typeface="+mn-ea"/>
                <a:cs typeface="+mn-cs"/>
              </a:rPr>
              <a:t>，底部通道是</a:t>
            </a:r>
            <a:r>
              <a:rPr lang="en-US" altLang="zh-CN" sz="1200" b="0" i="0" kern="1200" dirty="0" smtClean="0">
                <a:solidFill>
                  <a:schemeClr val="tx1"/>
                </a:solidFill>
                <a:effectLst/>
                <a:latin typeface="+mn-lt"/>
                <a:ea typeface="+mn-ea"/>
                <a:cs typeface="+mn-cs"/>
              </a:rPr>
              <a:t>SCNN0</a:t>
            </a:r>
            <a:endParaRPr lang="zh-CN" altLang="en-US" dirty="0"/>
          </a:p>
        </p:txBody>
      </p:sp>
      <p:sp>
        <p:nvSpPr>
          <p:cNvPr id="4" name="灯片编号占位符 3"/>
          <p:cNvSpPr>
            <a:spLocks noGrp="1"/>
          </p:cNvSpPr>
          <p:nvPr>
            <p:ph type="sldNum" sz="quarter" idx="10"/>
          </p:nvPr>
        </p:nvSpPr>
        <p:spPr/>
        <p:txBody>
          <a:bodyPr/>
          <a:lstStyle/>
          <a:p>
            <a:fld id="{76E2F600-D6BF-48F3-BE94-005CF5FB96EE}" type="slidenum">
              <a:rPr lang="zh-CN" altLang="en-US" smtClean="0"/>
              <a:t>11</a:t>
            </a:fld>
            <a:endParaRPr lang="zh-CN" altLang="en-US"/>
          </a:p>
        </p:txBody>
      </p:sp>
    </p:spTree>
    <p:extLst>
      <p:ext uri="{BB962C8B-B14F-4D97-AF65-F5344CB8AC3E}">
        <p14:creationId xmlns:p14="http://schemas.microsoft.com/office/powerpoint/2010/main" val="3903500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DCNN</a:t>
            </a:r>
            <a:r>
              <a:rPr lang="zh-CN" altLang="en-US" dirty="0" smtClean="0"/>
              <a:t>不擅长检测纹理较少的烟雾</a:t>
            </a:r>
            <a:endParaRPr lang="zh-CN" altLang="en-US" dirty="0"/>
          </a:p>
        </p:txBody>
      </p:sp>
      <p:sp>
        <p:nvSpPr>
          <p:cNvPr id="4" name="灯片编号占位符 3"/>
          <p:cNvSpPr>
            <a:spLocks noGrp="1"/>
          </p:cNvSpPr>
          <p:nvPr>
            <p:ph type="sldNum" sz="quarter" idx="10"/>
          </p:nvPr>
        </p:nvSpPr>
        <p:spPr/>
        <p:txBody>
          <a:bodyPr/>
          <a:lstStyle/>
          <a:p>
            <a:fld id="{76E2F600-D6BF-48F3-BE94-005CF5FB96EE}" type="slidenum">
              <a:rPr lang="zh-CN" altLang="en-US" smtClean="0"/>
              <a:t>12</a:t>
            </a:fld>
            <a:endParaRPr lang="zh-CN" altLang="en-US"/>
          </a:p>
        </p:txBody>
      </p:sp>
    </p:spTree>
    <p:extLst>
      <p:ext uri="{BB962C8B-B14F-4D97-AF65-F5344CB8AC3E}">
        <p14:creationId xmlns:p14="http://schemas.microsoft.com/office/powerpoint/2010/main" val="177023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多媒体交易</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石油化工产品加工过程中产生一些气态的易燃物质，这些产品万一在加工过程中泄漏出去，就会在大气中弥漫开来，蔓延时会沉积在地面上，达到很高的浓度。一旦碰到火种，极易酿成火灾，甚至爆炸。为了消除这些恶果的产生，人们索性把它们集中起来烧掉，以防后患。火炬的诞生，就是为了完成这个使命。</a:t>
            </a:r>
          </a:p>
          <a:p>
            <a:endParaRPr lang="zh-CN" altLang="en-US" dirty="0"/>
          </a:p>
        </p:txBody>
      </p:sp>
      <p:sp>
        <p:nvSpPr>
          <p:cNvPr id="4" name="灯片编号占位符 3"/>
          <p:cNvSpPr>
            <a:spLocks noGrp="1"/>
          </p:cNvSpPr>
          <p:nvPr>
            <p:ph type="sldNum" sz="quarter" idx="10"/>
          </p:nvPr>
        </p:nvSpPr>
        <p:spPr/>
        <p:txBody>
          <a:bodyPr/>
          <a:lstStyle/>
          <a:p>
            <a:fld id="{76E2F600-D6BF-48F3-BE94-005CF5FB96EE}" type="slidenum">
              <a:rPr lang="zh-CN" altLang="en-US" smtClean="0"/>
              <a:t>4</a:t>
            </a:fld>
            <a:endParaRPr lang="zh-CN" altLang="en-US"/>
          </a:p>
        </p:txBody>
      </p:sp>
    </p:spTree>
    <p:extLst>
      <p:ext uri="{BB962C8B-B14F-4D97-AF65-F5344CB8AC3E}">
        <p14:creationId xmlns:p14="http://schemas.microsoft.com/office/powerpoint/2010/main" val="417690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用于烟雾检测的深度归一化和卷积神经网络分类系统的体系结构。 每个以虚线绘制的长方体表示一堆特征图。 在第</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层中表示一堆要素地图。 沿深度方向的红色数字表示要素图的数量。 所有要素图的形状均为正方形。 长方体下的绿色数字表示特征图的宽度和高度。归一化和卷积层缩写为</a:t>
            </a:r>
            <a:r>
              <a:rPr lang="en-US" altLang="zh-CN" sz="1200" b="0" i="0" kern="1200" dirty="0" err="1" smtClean="0">
                <a:solidFill>
                  <a:schemeClr val="tx1"/>
                </a:solidFill>
                <a:effectLst/>
                <a:latin typeface="+mn-lt"/>
                <a:ea typeface="+mn-ea"/>
                <a:cs typeface="+mn-cs"/>
              </a:rPr>
              <a:t>NCi</a:t>
            </a:r>
            <a:r>
              <a:rPr lang="zh-CN" altLang="en-US" sz="1200" b="0" i="0" kern="1200" dirty="0" smtClean="0">
                <a:solidFill>
                  <a:schemeClr val="tx1"/>
                </a:solidFill>
                <a:effectLst/>
                <a:latin typeface="+mn-lt"/>
                <a:ea typeface="+mn-ea"/>
                <a:cs typeface="+mn-cs"/>
              </a:rPr>
              <a:t>，同样，最大池化层缩写为</a:t>
            </a:r>
            <a:r>
              <a:rPr lang="en-US" altLang="zh-CN" sz="1200" b="0" i="0" kern="1200" dirty="0" smtClean="0">
                <a:solidFill>
                  <a:schemeClr val="tx1"/>
                </a:solidFill>
                <a:effectLst/>
                <a:latin typeface="+mn-lt"/>
                <a:ea typeface="+mn-ea"/>
                <a:cs typeface="+mn-cs"/>
              </a:rPr>
              <a:t>Pi</a:t>
            </a:r>
            <a:r>
              <a:rPr lang="zh-CN" altLang="en-US" sz="1200" b="0" i="0" kern="1200" dirty="0" smtClean="0">
                <a:solidFill>
                  <a:schemeClr val="tx1"/>
                </a:solidFill>
                <a:effectLst/>
                <a:latin typeface="+mn-lt"/>
                <a:ea typeface="+mn-ea"/>
                <a:cs typeface="+mn-cs"/>
              </a:rPr>
              <a:t>。 例如，</a:t>
            </a:r>
            <a:r>
              <a:rPr lang="en-US" altLang="zh-CN" sz="1200" b="0" i="0" kern="1200" dirty="0" smtClean="0">
                <a:solidFill>
                  <a:schemeClr val="tx1"/>
                </a:solidFill>
                <a:effectLst/>
                <a:latin typeface="+mn-lt"/>
                <a:ea typeface="+mn-ea"/>
                <a:cs typeface="+mn-cs"/>
              </a:rPr>
              <a:t>NC8</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384 @ 3×3×64</a:t>
            </a:r>
            <a:r>
              <a:rPr lang="zh-CN" altLang="en-US" sz="1200" b="0" i="0" kern="1200" dirty="0" smtClean="0">
                <a:solidFill>
                  <a:schemeClr val="tx1"/>
                </a:solidFill>
                <a:effectLst/>
                <a:latin typeface="+mn-lt"/>
                <a:ea typeface="+mn-ea"/>
                <a:cs typeface="+mn-cs"/>
              </a:rPr>
              <a:t>表示这是第</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个规范化和卷积层，其中</a:t>
            </a:r>
            <a:r>
              <a:rPr lang="en-US" altLang="zh-CN" sz="1200" b="0" i="0" kern="1200" dirty="0" smtClean="0">
                <a:solidFill>
                  <a:schemeClr val="tx1"/>
                </a:solidFill>
                <a:effectLst/>
                <a:latin typeface="+mn-lt"/>
                <a:ea typeface="+mn-ea"/>
                <a:cs typeface="+mn-cs"/>
              </a:rPr>
              <a:t>384</a:t>
            </a:r>
            <a:r>
              <a:rPr lang="zh-CN" altLang="en-US" sz="1200" b="0" i="0" kern="1200" dirty="0" smtClean="0">
                <a:solidFill>
                  <a:schemeClr val="tx1"/>
                </a:solidFill>
                <a:effectLst/>
                <a:latin typeface="+mn-lt"/>
                <a:ea typeface="+mn-ea"/>
                <a:cs typeface="+mn-cs"/>
              </a:rPr>
              <a:t>个大小为</a:t>
            </a:r>
            <a:r>
              <a:rPr lang="en-US" altLang="zh-CN" sz="1200" b="0" i="0" kern="1200" dirty="0" smtClean="0">
                <a:solidFill>
                  <a:schemeClr val="tx1"/>
                </a:solidFill>
                <a:effectLst/>
                <a:latin typeface="+mn-lt"/>
                <a:ea typeface="+mn-ea"/>
                <a:cs typeface="+mn-cs"/>
              </a:rPr>
              <a:t>3×3×64</a:t>
            </a:r>
            <a:r>
              <a:rPr lang="zh-CN" altLang="en-US" sz="1200" b="0" i="0" kern="1200" dirty="0" smtClean="0">
                <a:solidFill>
                  <a:schemeClr val="tx1"/>
                </a:solidFill>
                <a:effectLst/>
                <a:latin typeface="+mn-lt"/>
                <a:ea typeface="+mn-ea"/>
                <a:cs typeface="+mn-cs"/>
              </a:rPr>
              <a:t>的滤波器，</a:t>
            </a:r>
            <a:r>
              <a:rPr lang="en-US" altLang="zh-CN" sz="1200" b="0" i="0" kern="1200" dirty="0" smtClean="0">
                <a:solidFill>
                  <a:schemeClr val="tx1"/>
                </a:solidFill>
                <a:effectLst/>
                <a:latin typeface="+mn-lt"/>
                <a:ea typeface="+mn-ea"/>
                <a:cs typeface="+mn-cs"/>
              </a:rPr>
              <a:t>P4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3×3</a:t>
            </a:r>
            <a:r>
              <a:rPr lang="zh-CN" altLang="en-US" sz="1200" b="0" i="0" kern="1200" dirty="0" smtClean="0">
                <a:solidFill>
                  <a:schemeClr val="tx1"/>
                </a:solidFill>
                <a:effectLst/>
                <a:latin typeface="+mn-lt"/>
                <a:ea typeface="+mn-ea"/>
                <a:cs typeface="+mn-cs"/>
              </a:rPr>
              <a:t>表示这是第</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个最大池化层，内核大小为</a:t>
            </a:r>
            <a:r>
              <a:rPr lang="en-US" altLang="zh-CN" sz="1200" b="0" i="0" kern="1200" dirty="0" smtClean="0">
                <a:solidFill>
                  <a:schemeClr val="tx1"/>
                </a:solidFill>
                <a:effectLst/>
                <a:latin typeface="+mn-lt"/>
                <a:ea typeface="+mn-ea"/>
                <a:cs typeface="+mn-cs"/>
              </a:rPr>
              <a:t>3× 3</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FL11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2048</a:t>
            </a:r>
            <a:r>
              <a:rPr lang="zh-CN" altLang="en-US" sz="1200" b="0" i="0" kern="1200" dirty="0" smtClean="0">
                <a:solidFill>
                  <a:schemeClr val="tx1"/>
                </a:solidFill>
                <a:effectLst/>
                <a:latin typeface="+mn-lt"/>
                <a:ea typeface="+mn-ea"/>
                <a:cs typeface="+mn-cs"/>
              </a:rPr>
              <a:t>表示这是具有</a:t>
            </a:r>
            <a:r>
              <a:rPr lang="en-US" altLang="zh-CN" sz="1200" b="0" i="0" kern="1200" dirty="0" smtClean="0">
                <a:solidFill>
                  <a:schemeClr val="tx1"/>
                </a:solidFill>
                <a:effectLst/>
                <a:latin typeface="+mn-lt"/>
                <a:ea typeface="+mn-ea"/>
                <a:cs typeface="+mn-cs"/>
              </a:rPr>
              <a:t>2048</a:t>
            </a:r>
            <a:r>
              <a:rPr lang="zh-CN" altLang="en-US" sz="1200" b="0" i="0" kern="1200" dirty="0" smtClean="0">
                <a:solidFill>
                  <a:schemeClr val="tx1"/>
                </a:solidFill>
                <a:effectLst/>
                <a:latin typeface="+mn-lt"/>
                <a:ea typeface="+mn-ea"/>
                <a:cs typeface="+mn-cs"/>
              </a:rPr>
              <a:t>个神经元的第</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个完全连接层</a:t>
            </a:r>
            <a:endParaRPr lang="zh-CN" altLang="en-US" dirty="0"/>
          </a:p>
        </p:txBody>
      </p:sp>
      <p:sp>
        <p:nvSpPr>
          <p:cNvPr id="4" name="灯片编号占位符 3"/>
          <p:cNvSpPr>
            <a:spLocks noGrp="1"/>
          </p:cNvSpPr>
          <p:nvPr>
            <p:ph type="sldNum" sz="quarter" idx="10"/>
          </p:nvPr>
        </p:nvSpPr>
        <p:spPr/>
        <p:txBody>
          <a:bodyPr/>
          <a:lstStyle/>
          <a:p>
            <a:fld id="{76E2F600-D6BF-48F3-BE94-005CF5FB96EE}" type="slidenum">
              <a:rPr lang="zh-CN" altLang="en-US" smtClean="0"/>
              <a:t>5</a:t>
            </a:fld>
            <a:endParaRPr lang="zh-CN" altLang="en-US"/>
          </a:p>
        </p:txBody>
      </p:sp>
    </p:spTree>
    <p:extLst>
      <p:ext uri="{BB962C8B-B14F-4D97-AF65-F5344CB8AC3E}">
        <p14:creationId xmlns:p14="http://schemas.microsoft.com/office/powerpoint/2010/main" val="1872600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dirty="0" smtClean="0">
                <a:solidFill>
                  <a:schemeClr val="tx1"/>
                </a:solidFill>
                <a:effectLst/>
                <a:latin typeface="+mn-lt"/>
                <a:ea typeface="+mn-ea"/>
                <a:cs typeface="+mn-cs"/>
              </a:rPr>
              <a:t>与流行的深度卷积网络和专门用于烟雾检测的</a:t>
            </a:r>
            <a:r>
              <a:rPr lang="en-US" altLang="zh-CN" sz="1200" b="0" i="0" kern="1200" dirty="0" err="1" smtClean="0">
                <a:solidFill>
                  <a:schemeClr val="tx1"/>
                </a:solidFill>
                <a:effectLst/>
                <a:latin typeface="+mn-lt"/>
                <a:ea typeface="+mn-ea"/>
                <a:cs typeface="+mn-cs"/>
              </a:rPr>
              <a:t>dncnn</a:t>
            </a:r>
            <a:r>
              <a:rPr lang="zh-CN" altLang="en-US" sz="1200" b="0" i="0" kern="1200" dirty="0" smtClean="0">
                <a:solidFill>
                  <a:schemeClr val="tx1"/>
                </a:solidFill>
                <a:effectLst/>
                <a:latin typeface="+mn-lt"/>
                <a:ea typeface="+mn-ea"/>
                <a:cs typeface="+mn-cs"/>
              </a:rPr>
              <a:t>比，我们提出的端到端网络主要由深子网络的双通道组成（前后图的对比）</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依次连接多个卷积层和最大池化层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我们选择性地将批处理归一化层</a:t>
            </a:r>
            <a:r>
              <a:rPr lang="en-US" altLang="zh-CN" sz="1200" b="0" i="0" kern="1200" dirty="0" err="1" smtClean="0">
                <a:solidFill>
                  <a:schemeClr val="tx1"/>
                </a:solidFill>
                <a:effectLst/>
                <a:latin typeface="+mn-lt"/>
                <a:ea typeface="+mn-ea"/>
                <a:cs typeface="+mn-cs"/>
              </a:rPr>
              <a:t>bn</a:t>
            </a:r>
            <a:r>
              <a:rPr lang="zh-CN" altLang="en-US" sz="1200" b="0" i="0" kern="1200" dirty="0" smtClean="0">
                <a:solidFill>
                  <a:schemeClr val="tx1"/>
                </a:solidFill>
                <a:effectLst/>
                <a:latin typeface="+mn-lt"/>
                <a:ea typeface="+mn-ea"/>
                <a:cs typeface="+mn-cs"/>
              </a:rPr>
              <a:t>附加到每个卷积层，以减少过度拟合和加快训练速度。</a:t>
            </a:r>
            <a:endParaRPr lang="en-US" altLang="zh-CN" sz="1200" b="0" i="0" kern="1200" dirty="0" smtClean="0">
              <a:solidFill>
                <a:schemeClr val="tx1"/>
              </a:solidFill>
              <a:effectLst/>
              <a:latin typeface="+mn-lt"/>
              <a:ea typeface="+mn-ea"/>
              <a:cs typeface="+mn-cs"/>
            </a:endParaRPr>
          </a:p>
          <a:p>
            <a:r>
              <a:rPr lang="zh-CN" altLang="en-US" dirty="0" smtClean="0"/>
              <a:t>他的第一个子网显示出擅长提取烟雾的详细信息（例如纹理）。 在第二个子网中，</a:t>
            </a:r>
            <a:r>
              <a:rPr lang="zh-CN" altLang="en-US" b="0" dirty="0" smtClean="0"/>
              <a:t>除了卷积，批归一化和最大池化层之外，我们还引入了两个重要的组件。 一种是跳过连接，用于避免梯度消失和改善特征传播；另一种是全局平均池，用于减少参数数量并减轻过度拟合的问题。 第二子网可以捕获烟雾的基本信息，例如轮廓。 最后，我们部署了一个串联操作来组合上述两个</a:t>
            </a:r>
            <a:r>
              <a:rPr lang="zh-CN" altLang="en-US" dirty="0" smtClean="0"/>
              <a:t>深层子网，以相互补充。 基于通过旋转训练图像获得的增强数据，我们提出的</a:t>
            </a:r>
            <a:r>
              <a:rPr lang="en-US" altLang="zh-CN" dirty="0" smtClean="0"/>
              <a:t>DCNN</a:t>
            </a:r>
            <a:r>
              <a:rPr lang="zh-CN" altLang="en-US" dirty="0" smtClean="0"/>
              <a:t>可以迅速，稳定地收敛到理想性能。</a:t>
            </a:r>
            <a:endParaRPr lang="en-US" altLang="zh-CN" dirty="0" smtClean="0"/>
          </a:p>
          <a:p>
            <a:r>
              <a:rPr lang="zh-CN" altLang="en-US" dirty="0" smtClean="0"/>
              <a:t>此外，我们的 </a:t>
            </a:r>
            <a:r>
              <a:rPr lang="en-US" altLang="zh-CN" dirty="0" err="1" smtClean="0"/>
              <a:t>dcnn</a:t>
            </a:r>
            <a:r>
              <a:rPr lang="en-US" altLang="zh-CN" dirty="0" smtClean="0"/>
              <a:t> </a:t>
            </a:r>
            <a:r>
              <a:rPr lang="zh-CN" altLang="en-US" dirty="0" smtClean="0"/>
              <a:t>只使用了相对测试较深的神经网络所需参数的大约三分之一。</a:t>
            </a: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通过三组卷积卷积最大池化，来提取特征。为了减轻过度拟合的问题并加快训练过程，我们引用</a:t>
            </a:r>
            <a:r>
              <a:rPr lang="en-US" altLang="zh-CN" dirty="0" smtClean="0"/>
              <a:t>BN</a:t>
            </a:r>
            <a:r>
              <a:rPr lang="zh-CN" altLang="en-US" dirty="0" smtClean="0"/>
              <a:t>操作。 因为发现</a:t>
            </a:r>
            <a:r>
              <a:rPr lang="en-US" altLang="zh-CN" dirty="0" smtClean="0"/>
              <a:t>BN</a:t>
            </a:r>
            <a:r>
              <a:rPr lang="zh-CN" altLang="en-US" dirty="0" smtClean="0"/>
              <a:t>层很可能会限制提取特征的自由度，所以我们有选择地将</a:t>
            </a:r>
            <a:r>
              <a:rPr lang="en-US" altLang="zh-CN" dirty="0" smtClean="0"/>
              <a:t>BN</a:t>
            </a:r>
            <a:r>
              <a:rPr lang="zh-CN" altLang="en-US" dirty="0" smtClean="0"/>
              <a:t>层附加到最后四个卷积层中的每一个上。</a:t>
            </a:r>
            <a:endParaRPr lang="zh-CN" altLang="en-US" dirty="0"/>
          </a:p>
        </p:txBody>
      </p:sp>
      <p:sp>
        <p:nvSpPr>
          <p:cNvPr id="4" name="灯片编号占位符 3"/>
          <p:cNvSpPr>
            <a:spLocks noGrp="1"/>
          </p:cNvSpPr>
          <p:nvPr>
            <p:ph type="sldNum" sz="quarter" idx="10"/>
          </p:nvPr>
        </p:nvSpPr>
        <p:spPr/>
        <p:txBody>
          <a:bodyPr/>
          <a:lstStyle/>
          <a:p>
            <a:fld id="{76E2F600-D6BF-48F3-BE94-005CF5FB96EE}" type="slidenum">
              <a:rPr lang="zh-CN" altLang="en-US" smtClean="0"/>
              <a:t>7</a:t>
            </a:fld>
            <a:endParaRPr lang="zh-CN" altLang="en-US"/>
          </a:p>
        </p:txBody>
      </p:sp>
    </p:spTree>
    <p:extLst>
      <p:ext uri="{BB962C8B-B14F-4D97-AF65-F5344CB8AC3E}">
        <p14:creationId xmlns:p14="http://schemas.microsoft.com/office/powerpoint/2010/main" val="1414692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试错法</a:t>
            </a:r>
            <a:endParaRPr lang="zh-CN" altLang="en-US" dirty="0"/>
          </a:p>
        </p:txBody>
      </p:sp>
      <p:sp>
        <p:nvSpPr>
          <p:cNvPr id="4" name="灯片编号占位符 3"/>
          <p:cNvSpPr>
            <a:spLocks noGrp="1"/>
          </p:cNvSpPr>
          <p:nvPr>
            <p:ph type="sldNum" sz="quarter" idx="10"/>
          </p:nvPr>
        </p:nvSpPr>
        <p:spPr/>
        <p:txBody>
          <a:bodyPr/>
          <a:lstStyle/>
          <a:p>
            <a:fld id="{76E2F600-D6BF-48F3-BE94-005CF5FB96EE}" type="slidenum">
              <a:rPr lang="zh-CN" altLang="en-US" smtClean="0"/>
              <a:t>8</a:t>
            </a:fld>
            <a:endParaRPr lang="zh-CN" altLang="en-US"/>
          </a:p>
        </p:txBody>
      </p:sp>
    </p:spTree>
    <p:extLst>
      <p:ext uri="{BB962C8B-B14F-4D97-AF65-F5344CB8AC3E}">
        <p14:creationId xmlns:p14="http://schemas.microsoft.com/office/powerpoint/2010/main" val="1828618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一种是跳跃连接，它有助于防止梯度消失和增强特征的传播；另一种是全局平均池化，它有利于减少参数数量，减轻过拟合问题</a:t>
            </a:r>
            <a:endParaRPr lang="zh-CN" altLang="en-US" dirty="0"/>
          </a:p>
        </p:txBody>
      </p:sp>
      <p:sp>
        <p:nvSpPr>
          <p:cNvPr id="4" name="灯片编号占位符 3"/>
          <p:cNvSpPr>
            <a:spLocks noGrp="1"/>
          </p:cNvSpPr>
          <p:nvPr>
            <p:ph type="sldNum" sz="quarter" idx="10"/>
          </p:nvPr>
        </p:nvSpPr>
        <p:spPr/>
        <p:txBody>
          <a:bodyPr/>
          <a:lstStyle/>
          <a:p>
            <a:fld id="{76E2F600-D6BF-48F3-BE94-005CF5FB96EE}" type="slidenum">
              <a:rPr lang="zh-CN" altLang="en-US" smtClean="0"/>
              <a:t>9</a:t>
            </a:fld>
            <a:endParaRPr lang="zh-CN" altLang="en-US"/>
          </a:p>
        </p:txBody>
      </p:sp>
    </p:spTree>
    <p:extLst>
      <p:ext uri="{BB962C8B-B14F-4D97-AF65-F5344CB8AC3E}">
        <p14:creationId xmlns:p14="http://schemas.microsoft.com/office/powerpoint/2010/main" val="2708247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cxnSp>
        <p:nvCxnSpPr>
          <p:cNvPr id="3" name="直接连接符 2"/>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cxnSp>
        <p:nvCxnSpPr>
          <p:cNvPr id="6" name="直接连接符 5"/>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cxnSp>
        <p:nvCxnSpPr>
          <p:cNvPr id="4" name="直接连接符 3"/>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cxnSp>
        <p:nvCxnSpPr>
          <p:cNvPr id="3" name="直接连接符 2"/>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4813"/>
            <a:ext cx="4452788" cy="6862813"/>
          </a:xfrm>
          <a:prstGeom prst="rect">
            <a:avLst/>
          </a:prstGeom>
        </p:spPr>
      </p:pic>
      <p:cxnSp>
        <p:nvCxnSpPr>
          <p:cNvPr id="4" name="直接连接符 3"/>
          <p:cNvCxnSpPr/>
          <p:nvPr userDrawn="1"/>
        </p:nvCxnSpPr>
        <p:spPr>
          <a:xfrm flipV="1">
            <a:off x="1325217" y="927652"/>
            <a:ext cx="9342783" cy="132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ieeexplore.ieee.org/xpl/RecentIssue.jsp?punumber=604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1415" y="1254308"/>
            <a:ext cx="8469199" cy="923330"/>
          </a:xfrm>
          <a:prstGeom prst="rect">
            <a:avLst/>
          </a:prstGeom>
          <a:noFill/>
        </p:spPr>
        <p:txBody>
          <a:bodyPr wrap="square" rtlCol="0">
            <a:spAutoFit/>
          </a:bodyPr>
          <a:lstStyle/>
          <a:p>
            <a:r>
              <a:rPr lang="zh-CN" altLang="en-US" sz="5400" b="1" dirty="0" smtClean="0">
                <a:solidFill>
                  <a:srgbClr val="00B050"/>
                </a:solidFill>
                <a:latin typeface="Rockwell" panose="02060603020205020403" pitchFamily="18" charset="0"/>
              </a:rPr>
              <a:t>文献</a:t>
            </a:r>
            <a:r>
              <a:rPr lang="zh-CN" altLang="en-US" sz="5400" b="1" dirty="0">
                <a:solidFill>
                  <a:srgbClr val="00B050"/>
                </a:solidFill>
                <a:latin typeface="Rockwell" panose="02060603020205020403" pitchFamily="18" charset="0"/>
              </a:rPr>
              <a:t>汇报</a:t>
            </a:r>
            <a:endParaRPr lang="en-US" altLang="zh-CN" sz="5400" b="1" dirty="0">
              <a:solidFill>
                <a:srgbClr val="00B050"/>
              </a:solidFill>
              <a:latin typeface="Rockwell" panose="02060603020205020403" pitchFamily="18" charset="0"/>
            </a:endParaRPr>
          </a:p>
        </p:txBody>
      </p:sp>
      <p:sp>
        <p:nvSpPr>
          <p:cNvPr id="3" name="文本框 2"/>
          <p:cNvSpPr txBox="1"/>
          <p:nvPr/>
        </p:nvSpPr>
        <p:spPr>
          <a:xfrm>
            <a:off x="9617710" y="4754245"/>
            <a:ext cx="2574290" cy="1076325"/>
          </a:xfrm>
          <a:prstGeom prst="rect">
            <a:avLst/>
          </a:prstGeom>
          <a:noFill/>
        </p:spPr>
        <p:txBody>
          <a:bodyPr wrap="square" rtlCol="0">
            <a:spAutoFit/>
          </a:bodyPr>
          <a:lstStyle/>
          <a:p>
            <a:r>
              <a:rPr lang="zh-CN" altLang="en-US" sz="3200" b="1" dirty="0" smtClean="0"/>
              <a:t>    </a:t>
            </a:r>
            <a:r>
              <a:rPr lang="zh-CN" altLang="en-US" sz="3200" b="1" dirty="0" smtClean="0">
                <a:latin typeface="+mn-ea"/>
              </a:rPr>
              <a:t>张鹤</a:t>
            </a:r>
            <a:endParaRPr lang="en-US" altLang="zh-CN" sz="3200" b="1" dirty="0" smtClean="0">
              <a:latin typeface="+mn-ea"/>
            </a:endParaRPr>
          </a:p>
          <a:p>
            <a:r>
              <a:rPr lang="en-US" altLang="zh-CN" sz="3200" b="1" dirty="0" smtClean="0">
                <a:latin typeface="+mn-ea"/>
              </a:rPr>
              <a:t>2020.1.9</a:t>
            </a:r>
            <a:endParaRPr lang="zh-CN" altLang="en-US" sz="3200" b="1" dirty="0">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81597" y="1497965"/>
            <a:ext cx="12018963" cy="3178492"/>
          </a:xfrm>
          <a:prstGeom prst="rect">
            <a:avLst/>
          </a:prstGeom>
        </p:spPr>
      </p:pic>
    </p:spTree>
    <p:extLst>
      <p:ext uri="{BB962C8B-B14F-4D97-AF65-F5344CB8AC3E}">
        <p14:creationId xmlns:p14="http://schemas.microsoft.com/office/powerpoint/2010/main" val="2948266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7195" y="1074269"/>
            <a:ext cx="11184255" cy="5568465"/>
          </a:xfrm>
          <a:prstGeom prst="rect">
            <a:avLst/>
          </a:prstGeom>
        </p:spPr>
      </p:pic>
      <p:sp>
        <p:nvSpPr>
          <p:cNvPr id="3" name="文本框 2"/>
          <p:cNvSpPr txBox="1"/>
          <p:nvPr/>
        </p:nvSpPr>
        <p:spPr>
          <a:xfrm>
            <a:off x="1456298" y="275515"/>
            <a:ext cx="7356232" cy="523220"/>
          </a:xfrm>
          <a:prstGeom prst="rect">
            <a:avLst/>
          </a:prstGeom>
          <a:noFill/>
        </p:spPr>
        <p:txBody>
          <a:bodyPr wrap="square" rtlCol="0">
            <a:spAutoFit/>
          </a:bodyPr>
          <a:lstStyle/>
          <a:p>
            <a:r>
              <a:rPr lang="zh-CN" altLang="en-US" sz="2800" dirty="0" smtClean="0">
                <a:solidFill>
                  <a:srgbClr val="4B11BF"/>
                </a:solidFill>
              </a:rPr>
              <a:t>网络结构</a:t>
            </a:r>
            <a:endParaRPr lang="en-US" altLang="zh-CN" sz="2800" dirty="0" smtClean="0">
              <a:solidFill>
                <a:srgbClr val="4B11BF"/>
              </a:solidFill>
            </a:endParaRPr>
          </a:p>
        </p:txBody>
      </p:sp>
      <p:sp>
        <p:nvSpPr>
          <p:cNvPr id="6" name="文本框 5"/>
          <p:cNvSpPr txBox="1"/>
          <p:nvPr/>
        </p:nvSpPr>
        <p:spPr>
          <a:xfrm>
            <a:off x="6309360" y="2948940"/>
            <a:ext cx="1554480" cy="369332"/>
          </a:xfrm>
          <a:prstGeom prst="rect">
            <a:avLst/>
          </a:prstGeom>
          <a:noFill/>
        </p:spPr>
        <p:txBody>
          <a:bodyPr wrap="square" rtlCol="0">
            <a:spAutoFit/>
          </a:bodyPr>
          <a:lstStyle/>
          <a:p>
            <a:r>
              <a:rPr lang="zh-CN" altLang="en-US" dirty="0" smtClean="0">
                <a:hlinkClick r:id="rId4" action="ppaction://hlinksldjump"/>
              </a:rPr>
              <a:t>没有完全连接</a:t>
            </a:r>
            <a:endParaRPr lang="zh-CN" altLang="en-US" dirty="0"/>
          </a:p>
        </p:txBody>
      </p:sp>
    </p:spTree>
    <p:extLst>
      <p:ext uri="{BB962C8B-B14F-4D97-AF65-F5344CB8AC3E}">
        <p14:creationId xmlns:p14="http://schemas.microsoft.com/office/powerpoint/2010/main" val="2600963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14300" y="968010"/>
            <a:ext cx="12077700" cy="3143250"/>
          </a:xfrm>
          <a:prstGeom prst="rect">
            <a:avLst/>
          </a:prstGeom>
        </p:spPr>
      </p:pic>
      <p:sp>
        <p:nvSpPr>
          <p:cNvPr id="3" name="文本框 2"/>
          <p:cNvSpPr txBox="1"/>
          <p:nvPr/>
        </p:nvSpPr>
        <p:spPr>
          <a:xfrm>
            <a:off x="1456298" y="275515"/>
            <a:ext cx="7356232" cy="523220"/>
          </a:xfrm>
          <a:prstGeom prst="rect">
            <a:avLst/>
          </a:prstGeom>
          <a:noFill/>
        </p:spPr>
        <p:txBody>
          <a:bodyPr wrap="square" rtlCol="0">
            <a:spAutoFit/>
          </a:bodyPr>
          <a:lstStyle/>
          <a:p>
            <a:r>
              <a:rPr lang="zh-CN" altLang="en-US" sz="2800" dirty="0" smtClean="0">
                <a:solidFill>
                  <a:srgbClr val="4B11BF"/>
                </a:solidFill>
              </a:rPr>
              <a:t>实验结果对比</a:t>
            </a:r>
            <a:endParaRPr lang="en-US" altLang="zh-CN" sz="2800" dirty="0" smtClean="0">
              <a:solidFill>
                <a:srgbClr val="4B11BF"/>
              </a:solidFill>
            </a:endParaRPr>
          </a:p>
        </p:txBody>
      </p:sp>
      <p:pic>
        <p:nvPicPr>
          <p:cNvPr id="4" name="图片 3"/>
          <p:cNvPicPr>
            <a:picLocks noChangeAspect="1"/>
          </p:cNvPicPr>
          <p:nvPr/>
        </p:nvPicPr>
        <p:blipFill>
          <a:blip r:embed="rId4"/>
          <a:stretch>
            <a:fillRect/>
          </a:stretch>
        </p:blipFill>
        <p:spPr>
          <a:xfrm>
            <a:off x="0" y="4280535"/>
            <a:ext cx="12035790" cy="1756744"/>
          </a:xfrm>
          <a:prstGeom prst="rect">
            <a:avLst/>
          </a:prstGeom>
        </p:spPr>
      </p:pic>
      <p:sp>
        <p:nvSpPr>
          <p:cNvPr id="5" name="矩形 4"/>
          <p:cNvSpPr/>
          <p:nvPr/>
        </p:nvSpPr>
        <p:spPr>
          <a:xfrm>
            <a:off x="114300" y="4024569"/>
            <a:ext cx="12085360" cy="369332"/>
          </a:xfrm>
          <a:prstGeom prst="rect">
            <a:avLst/>
          </a:prstGeom>
        </p:spPr>
        <p:txBody>
          <a:bodyPr wrap="none">
            <a:spAutoFit/>
          </a:bodyPr>
          <a:lstStyle/>
          <a:p>
            <a:r>
              <a:rPr lang="zh-CN" altLang="en-US" dirty="0" smtClean="0">
                <a:solidFill>
                  <a:srgbClr val="333333"/>
                </a:solidFill>
                <a:latin typeface="Arial" panose="020B0604020202020204" pitchFamily="34" charset="0"/>
                <a:cs typeface="Arial" panose="020B0604020202020204" pitchFamily="34" charset="0"/>
              </a:rPr>
              <a:t>准确性：</a:t>
            </a:r>
            <a:r>
              <a:rPr lang="en-US" altLang="zh-CN" dirty="0" smtClean="0">
                <a:solidFill>
                  <a:srgbClr val="FF0000"/>
                </a:solidFill>
                <a:latin typeface="Arial" panose="020B0604020202020204" pitchFamily="34" charset="0"/>
                <a:cs typeface="Arial" panose="020B0604020202020204" pitchFamily="34" charset="0"/>
              </a:rPr>
              <a:t>DCNN</a:t>
            </a:r>
            <a:r>
              <a:rPr lang="en-US" altLang="zh-CN" dirty="0">
                <a:solidFill>
                  <a:srgbClr val="333333"/>
                </a:solidFill>
                <a:latin typeface="Arial" panose="020B0604020202020204" pitchFamily="34" charset="0"/>
                <a:cs typeface="Arial" panose="020B0604020202020204" pitchFamily="34" charset="0"/>
              </a:rPr>
              <a:t>&gt; </a:t>
            </a:r>
            <a:r>
              <a:rPr lang="en-US" altLang="zh-CN" dirty="0" smtClean="0">
                <a:solidFill>
                  <a:srgbClr val="333333"/>
                </a:solidFill>
                <a:latin typeface="Arial" panose="020B0604020202020204" pitchFamily="34" charset="0"/>
                <a:cs typeface="Arial" panose="020B0604020202020204" pitchFamily="34" charset="0"/>
              </a:rPr>
              <a:t>Dense-Net&gt;DNCNN&gt; </a:t>
            </a:r>
            <a:r>
              <a:rPr lang="en-US" altLang="zh-CN" dirty="0" err="1">
                <a:solidFill>
                  <a:srgbClr val="333333"/>
                </a:solidFill>
                <a:latin typeface="Arial" panose="020B0604020202020204" pitchFamily="34" charset="0"/>
                <a:cs typeface="Arial" panose="020B0604020202020204" pitchFamily="34" charset="0"/>
              </a:rPr>
              <a:t>Xception</a:t>
            </a:r>
            <a:r>
              <a:rPr lang="en-US" altLang="zh-CN" dirty="0">
                <a:solidFill>
                  <a:srgbClr val="333333"/>
                </a:solidFill>
                <a:latin typeface="Arial" panose="020B0604020202020204" pitchFamily="34" charset="0"/>
                <a:cs typeface="Arial" panose="020B0604020202020204" pitchFamily="34" charset="0"/>
              </a:rPr>
              <a:t>&gt; </a:t>
            </a:r>
            <a:r>
              <a:rPr lang="en-US" altLang="zh-CN" dirty="0" smtClean="0">
                <a:solidFill>
                  <a:srgbClr val="333333"/>
                </a:solidFill>
                <a:latin typeface="Arial" panose="020B0604020202020204" pitchFamily="34" charset="0"/>
                <a:cs typeface="Arial" panose="020B0604020202020204" pitchFamily="34" charset="0"/>
              </a:rPr>
              <a:t>Res-Net</a:t>
            </a:r>
            <a:r>
              <a:rPr lang="zh-CN" altLang="en-US" dirty="0" smtClean="0">
                <a:solidFill>
                  <a:srgbClr val="333333"/>
                </a:solidFill>
                <a:latin typeface="Arial" panose="020B0604020202020204" pitchFamily="34" charset="0"/>
                <a:cs typeface="Arial" panose="020B0604020202020204" pitchFamily="34" charset="0"/>
              </a:rPr>
              <a:t>，速度：</a:t>
            </a:r>
            <a:r>
              <a:rPr lang="en-US" altLang="zh-CN" dirty="0" smtClean="0">
                <a:solidFill>
                  <a:srgbClr val="333333"/>
                </a:solidFill>
                <a:latin typeface="Arial" panose="020B0604020202020204" pitchFamily="34" charset="0"/>
                <a:cs typeface="Arial" panose="020B0604020202020204" pitchFamily="34" charset="0"/>
              </a:rPr>
              <a:t>VGG-Net&gt;Alex-Net&gt;DNCNN&gt;</a:t>
            </a:r>
            <a:r>
              <a:rPr lang="en-US" altLang="zh-CN" dirty="0" smtClean="0">
                <a:solidFill>
                  <a:srgbClr val="FF0000"/>
                </a:solidFill>
                <a:latin typeface="Arial" panose="020B0604020202020204" pitchFamily="34" charset="0"/>
                <a:cs typeface="Arial" panose="020B0604020202020204" pitchFamily="34" charset="0"/>
              </a:rPr>
              <a:t>DCNN</a:t>
            </a:r>
            <a:r>
              <a:rPr lang="en-US" altLang="zh-CN" dirty="0" smtClean="0">
                <a:latin typeface="Arial" panose="020B0604020202020204" pitchFamily="34" charset="0"/>
                <a:cs typeface="Arial" panose="020B0604020202020204" pitchFamily="34" charset="0"/>
              </a:rPr>
              <a:t>&gt;Dense-Net</a:t>
            </a:r>
            <a:endParaRPr lang="zh-CN" altLang="en-US" dirty="0">
              <a:latin typeface="Arial" panose="020B0604020202020204" pitchFamily="34" charset="0"/>
              <a:cs typeface="Arial" panose="020B0604020202020204" pitchFamily="34" charset="0"/>
            </a:endParaRPr>
          </a:p>
        </p:txBody>
      </p:sp>
      <p:sp>
        <p:nvSpPr>
          <p:cNvPr id="6" name="文本框 5"/>
          <p:cNvSpPr txBox="1"/>
          <p:nvPr/>
        </p:nvSpPr>
        <p:spPr>
          <a:xfrm>
            <a:off x="1727200" y="2113332"/>
            <a:ext cx="995680" cy="338554"/>
          </a:xfrm>
          <a:prstGeom prst="rect">
            <a:avLst/>
          </a:prstGeom>
          <a:noFill/>
        </p:spPr>
        <p:txBody>
          <a:bodyPr wrap="square" rtlCol="0">
            <a:spAutoFit/>
          </a:bodyPr>
          <a:lstStyle/>
          <a:p>
            <a:r>
              <a:rPr lang="zh-CN" altLang="en-US" sz="1600" dirty="0" smtClean="0">
                <a:solidFill>
                  <a:srgbClr val="FF0000"/>
                </a:solidFill>
              </a:rPr>
              <a:t>准确率</a:t>
            </a:r>
            <a:endParaRPr lang="zh-CN" altLang="en-US" sz="1600" dirty="0">
              <a:solidFill>
                <a:srgbClr val="FF0000"/>
              </a:solidFill>
            </a:endParaRPr>
          </a:p>
        </p:txBody>
      </p:sp>
      <p:sp>
        <p:nvSpPr>
          <p:cNvPr id="7" name="文本框 6"/>
          <p:cNvSpPr txBox="1"/>
          <p:nvPr/>
        </p:nvSpPr>
        <p:spPr>
          <a:xfrm>
            <a:off x="1727200" y="2353663"/>
            <a:ext cx="995680" cy="338554"/>
          </a:xfrm>
          <a:prstGeom prst="rect">
            <a:avLst/>
          </a:prstGeom>
          <a:noFill/>
        </p:spPr>
        <p:txBody>
          <a:bodyPr wrap="square" rtlCol="0">
            <a:spAutoFit/>
          </a:bodyPr>
          <a:lstStyle/>
          <a:p>
            <a:r>
              <a:rPr lang="zh-CN" altLang="en-US" sz="1600" dirty="0" smtClean="0">
                <a:solidFill>
                  <a:srgbClr val="FF0000"/>
                </a:solidFill>
              </a:rPr>
              <a:t>识别率</a:t>
            </a:r>
            <a:endParaRPr lang="zh-CN" altLang="en-US" sz="1600" dirty="0">
              <a:solidFill>
                <a:srgbClr val="FF0000"/>
              </a:solidFill>
            </a:endParaRPr>
          </a:p>
        </p:txBody>
      </p:sp>
      <p:sp>
        <p:nvSpPr>
          <p:cNvPr id="8" name="文本框 7"/>
          <p:cNvSpPr txBox="1"/>
          <p:nvPr/>
        </p:nvSpPr>
        <p:spPr>
          <a:xfrm>
            <a:off x="1727200" y="2600697"/>
            <a:ext cx="995680" cy="338554"/>
          </a:xfrm>
          <a:prstGeom prst="rect">
            <a:avLst/>
          </a:prstGeom>
          <a:noFill/>
        </p:spPr>
        <p:txBody>
          <a:bodyPr wrap="square" rtlCol="0">
            <a:spAutoFit/>
          </a:bodyPr>
          <a:lstStyle/>
          <a:p>
            <a:r>
              <a:rPr lang="zh-CN" altLang="en-US" sz="1600" dirty="0" smtClean="0">
                <a:solidFill>
                  <a:srgbClr val="FF0000"/>
                </a:solidFill>
              </a:rPr>
              <a:t>误报率</a:t>
            </a:r>
            <a:endParaRPr lang="zh-CN" altLang="en-US" sz="1600" dirty="0">
              <a:solidFill>
                <a:srgbClr val="FF0000"/>
              </a:solidFill>
            </a:endParaRPr>
          </a:p>
        </p:txBody>
      </p:sp>
    </p:spTree>
    <p:extLst>
      <p:ext uri="{BB962C8B-B14F-4D97-AF65-F5344CB8AC3E}">
        <p14:creationId xmlns:p14="http://schemas.microsoft.com/office/powerpoint/2010/main" val="3632248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4109" y="2570521"/>
            <a:ext cx="3801362"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accent1"/>
                  </a:solidFill>
                  <a:prstDash val="solid"/>
                </a:ln>
                <a:solidFill>
                  <a:srgbClr val="92D050"/>
                </a:solidFill>
                <a:effectLst>
                  <a:outerShdw dist="38100" dir="2640000" algn="bl" rotWithShape="0">
                    <a:schemeClr val="accent1"/>
                  </a:outerShdw>
                </a:effectLst>
              </a:rPr>
              <a:t>Thank You!</a:t>
            </a:r>
            <a:endParaRPr lang="zh-CN" altLang="en-US" sz="5400" b="1" cap="none" spc="0" dirty="0">
              <a:ln w="12700">
                <a:solidFill>
                  <a:schemeClr val="accent1"/>
                </a:solidFill>
                <a:prstDash val="solid"/>
              </a:ln>
              <a:solidFill>
                <a:srgbClr val="92D050"/>
              </a:solidFill>
              <a:effectLst>
                <a:outerShdw dist="38100" dir="2640000" algn="bl" rotWithShape="0">
                  <a:schemeClr val="accent1"/>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ieeexplore.ieee.org/mediastore_new/IEEE/content/media/8359997/8363198/8363717/8363717-fig-2-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文本框 11"/>
          <p:cNvSpPr txBox="1"/>
          <p:nvPr/>
        </p:nvSpPr>
        <p:spPr>
          <a:xfrm>
            <a:off x="1473444" y="258370"/>
            <a:ext cx="4797960" cy="523220"/>
          </a:xfrm>
          <a:prstGeom prst="rect">
            <a:avLst/>
          </a:prstGeom>
          <a:noFill/>
        </p:spPr>
        <p:txBody>
          <a:bodyPr wrap="square" rtlCol="0">
            <a:spAutoFit/>
          </a:bodyPr>
          <a:lstStyle/>
          <a:p>
            <a:r>
              <a:rPr lang="zh-CN" altLang="en-US" sz="2800" dirty="0" smtClean="0">
                <a:solidFill>
                  <a:srgbClr val="4B11BF"/>
                </a:solidFill>
              </a:rPr>
              <a:t>文献</a:t>
            </a:r>
            <a:endParaRPr lang="zh-CN" altLang="en-US" sz="2800" dirty="0">
              <a:solidFill>
                <a:srgbClr val="4B11BF"/>
              </a:solidFill>
            </a:endParaRPr>
          </a:p>
        </p:txBody>
      </p:sp>
      <p:sp>
        <p:nvSpPr>
          <p:cNvPr id="4" name="Rectangle 1"/>
          <p:cNvSpPr>
            <a:spLocks noChangeArrowheads="1"/>
          </p:cNvSpPr>
          <p:nvPr/>
        </p:nvSpPr>
        <p:spPr bwMode="auto">
          <a:xfrm>
            <a:off x="4010025" y="2157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矩形 4"/>
          <p:cNvSpPr/>
          <p:nvPr/>
        </p:nvSpPr>
        <p:spPr>
          <a:xfrm>
            <a:off x="1249112" y="1027366"/>
            <a:ext cx="9509525" cy="2646878"/>
          </a:xfrm>
          <a:prstGeom prst="rect">
            <a:avLst/>
          </a:prstGeom>
        </p:spPr>
        <p:txBody>
          <a:bodyPr wrap="square">
            <a:spAutoFit/>
          </a:bodyPr>
          <a:lstStyle/>
          <a:p>
            <a:r>
              <a:rPr lang="en-US" altLang="zh-CN" sz="3200" b="1" dirty="0">
                <a:latin typeface="Arial" panose="020B0604020202020204" pitchFamily="34" charset="0"/>
                <a:cs typeface="Arial" panose="020B0604020202020204" pitchFamily="34" charset="0"/>
              </a:rPr>
              <a:t>Deep </a:t>
            </a:r>
            <a:r>
              <a:rPr lang="en-US" altLang="zh-CN" sz="3200" b="1" u="sng" dirty="0">
                <a:latin typeface="Arial" panose="020B0604020202020204" pitchFamily="34" charset="0"/>
                <a:cs typeface="Arial" panose="020B0604020202020204" pitchFamily="34" charset="0"/>
              </a:rPr>
              <a:t>Dual-Channel Neural Network</a:t>
            </a:r>
            <a:r>
              <a:rPr lang="en-US" altLang="zh-CN" sz="3200" b="1" dirty="0">
                <a:latin typeface="Arial" panose="020B0604020202020204" pitchFamily="34" charset="0"/>
                <a:cs typeface="Arial" panose="020B0604020202020204" pitchFamily="34" charset="0"/>
              </a:rPr>
              <a:t> for Image-Based Smoke Detection</a:t>
            </a:r>
          </a:p>
          <a:p>
            <a:endParaRPr lang="en-US" altLang="zh-CN" sz="2800" dirty="0"/>
          </a:p>
          <a:p>
            <a:pPr algn="just"/>
            <a:endParaRPr lang="en-US" altLang="zh-CN" dirty="0" smtClean="0"/>
          </a:p>
          <a:p>
            <a:pPr algn="just"/>
            <a:r>
              <a:rPr lang="en-US" altLang="zh-CN" sz="2800" b="1" dirty="0">
                <a:latin typeface="Arial" panose="020B0604020202020204" pitchFamily="34" charset="0"/>
                <a:cs typeface="Arial" panose="020B0604020202020204" pitchFamily="34" charset="0"/>
              </a:rPr>
              <a:t>Published in: </a:t>
            </a:r>
            <a:r>
              <a:rPr lang="en-US" altLang="zh-CN" sz="2800" dirty="0">
                <a:latin typeface="Arial" panose="020B0604020202020204" pitchFamily="34" charset="0"/>
                <a:cs typeface="Arial" panose="020B0604020202020204" pitchFamily="34" charset="0"/>
                <a:hlinkClick r:id="rId3"/>
              </a:rPr>
              <a:t>IEEE Transactions on </a:t>
            </a:r>
            <a:r>
              <a:rPr lang="en-US" altLang="zh-CN" sz="2800" dirty="0" err="1" smtClean="0">
                <a:latin typeface="Arial" panose="020B0604020202020204" pitchFamily="34" charset="0"/>
                <a:cs typeface="Arial" panose="020B0604020202020204" pitchFamily="34" charset="0"/>
                <a:hlinkClick r:id="rId3"/>
              </a:rPr>
              <a:t>Multimedia</a:t>
            </a:r>
            <a:r>
              <a:rPr lang="en-US" altLang="zh-CN" sz="2800" dirty="0" err="1" smtClean="0">
                <a:latin typeface="Arial" panose="020B0604020202020204" pitchFamily="34" charset="0"/>
                <a:cs typeface="Arial" panose="020B0604020202020204" pitchFamily="34" charset="0"/>
              </a:rPr>
              <a:t>,</a:t>
            </a:r>
            <a:r>
              <a:rPr lang="en-US" altLang="zh-CN" sz="2800" b="1" dirty="0" err="1" smtClean="0">
                <a:latin typeface="Arial" panose="020B0604020202020204" pitchFamily="34" charset="0"/>
                <a:cs typeface="Arial" panose="020B0604020202020204" pitchFamily="34" charset="0"/>
              </a:rPr>
              <a:t>July</a:t>
            </a:r>
            <a:r>
              <a:rPr lang="en-US" altLang="zh-CN" sz="2800" b="1" dirty="0" smtClean="0">
                <a:latin typeface="Arial" panose="020B0604020202020204" pitchFamily="34" charset="0"/>
                <a:cs typeface="Arial" panose="020B0604020202020204" pitchFamily="34" charset="0"/>
              </a:rPr>
              <a:t> </a:t>
            </a:r>
            <a:r>
              <a:rPr lang="en-US" altLang="zh-CN" sz="2800" b="1" dirty="0">
                <a:latin typeface="Arial" panose="020B0604020202020204" pitchFamily="34" charset="0"/>
                <a:cs typeface="Arial" panose="020B0604020202020204" pitchFamily="34" charset="0"/>
              </a:rPr>
              <a:t>2019</a:t>
            </a:r>
          </a:p>
          <a:p>
            <a:pPr algn="just"/>
            <a:endParaRPr lang="en-US" altLang="zh-CN" sz="2800"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4"/>
          <a:stretch>
            <a:fillRect/>
          </a:stretch>
        </p:blipFill>
        <p:spPr>
          <a:xfrm>
            <a:off x="307975" y="3647228"/>
            <a:ext cx="11786091" cy="270963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56299" y="275515"/>
            <a:ext cx="4797960" cy="523220"/>
          </a:xfrm>
          <a:prstGeom prst="rect">
            <a:avLst/>
          </a:prstGeom>
          <a:noFill/>
        </p:spPr>
        <p:txBody>
          <a:bodyPr wrap="square" rtlCol="0">
            <a:spAutoFit/>
          </a:bodyPr>
          <a:lstStyle/>
          <a:p>
            <a:r>
              <a:rPr lang="zh-CN" altLang="en-US" sz="2800" dirty="0">
                <a:solidFill>
                  <a:srgbClr val="4B11BF"/>
                </a:solidFill>
              </a:rPr>
              <a:t>背景</a:t>
            </a:r>
          </a:p>
        </p:txBody>
      </p:sp>
      <p:pic>
        <p:nvPicPr>
          <p:cNvPr id="1026" name="Picture 2" descr="https://timgsa.baidu.com/timg?image&amp;quality=80&amp;size=b9999_10000&amp;sec=1579072825&amp;di=2972005ae53b13f6087d9c7a31bf70f2&amp;imgtype=jpg&amp;er=1&amp;src=http%3A%2F%2Fwww.elgzx.com%2Ff%2F90298%2Ft014f281a622a01ecc1.jpg"/>
          <p:cNvPicPr>
            <a:picLocks noChangeAspect="1" noChangeArrowheads="1"/>
          </p:cNvPicPr>
          <p:nvPr/>
        </p:nvPicPr>
        <p:blipFill rotWithShape="1">
          <a:blip r:embed="rId3">
            <a:extLst>
              <a:ext uri="{28A0092B-C50C-407E-A947-70E740481C1C}">
                <a14:useLocalDpi xmlns:a14="http://schemas.microsoft.com/office/drawing/2010/main" val="0"/>
              </a:ext>
            </a:extLst>
          </a:blip>
          <a:srcRect l="13033" r="12773"/>
          <a:stretch/>
        </p:blipFill>
        <p:spPr bwMode="auto">
          <a:xfrm>
            <a:off x="6903694" y="2340430"/>
            <a:ext cx="4017278" cy="261996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127630" y="1788671"/>
            <a:ext cx="5776064" cy="3970318"/>
          </a:xfrm>
          <a:prstGeom prst="rect">
            <a:avLst/>
          </a:prstGeom>
          <a:noFill/>
        </p:spPr>
        <p:txBody>
          <a:bodyPr wrap="square" rtlCol="0">
            <a:spAutoFit/>
          </a:bodyPr>
          <a:lstStyle/>
          <a:p>
            <a:pPr>
              <a:lnSpc>
                <a:spcPct val="150000"/>
              </a:lnSpc>
            </a:pPr>
            <a:r>
              <a:rPr lang="zh-CN" altLang="en-US" sz="2400" dirty="0" smtClean="0">
                <a:latin typeface="+mn-ea"/>
              </a:rPr>
              <a:t>比如，针对石油化工</a:t>
            </a:r>
            <a:r>
              <a:rPr lang="zh-CN" altLang="en-US" sz="2400" u="sng" dirty="0" smtClean="0">
                <a:latin typeface="+mn-ea"/>
                <a:hlinkClick r:id="rId4" action="ppaction://hlinksldjump"/>
              </a:rPr>
              <a:t>火炬</a:t>
            </a:r>
            <a:r>
              <a:rPr lang="zh-CN" altLang="en-US" sz="2400" dirty="0" smtClean="0">
                <a:latin typeface="+mn-ea"/>
              </a:rPr>
              <a:t>黑烟检测：</a:t>
            </a:r>
            <a:endParaRPr lang="en-US" altLang="zh-CN" sz="2400" dirty="0" smtClean="0">
              <a:latin typeface="+mn-ea"/>
            </a:endParaRPr>
          </a:p>
          <a:p>
            <a:pPr marL="342900" indent="-342900">
              <a:lnSpc>
                <a:spcPct val="150000"/>
              </a:lnSpc>
              <a:buFont typeface="Arial" panose="020B0604020202020204" pitchFamily="34" charset="0"/>
              <a:buChar char="•"/>
            </a:pPr>
            <a:r>
              <a:rPr lang="zh-CN" altLang="en-US" sz="2400" dirty="0" smtClean="0">
                <a:latin typeface="+mn-ea"/>
              </a:rPr>
              <a:t>现有方法：人工观察和传感器</a:t>
            </a:r>
            <a:endParaRPr lang="en-US" altLang="zh-CN" sz="2400" dirty="0" smtClean="0">
              <a:latin typeface="+mn-ea"/>
            </a:endParaRPr>
          </a:p>
          <a:p>
            <a:pPr marL="342900" indent="-342900">
              <a:lnSpc>
                <a:spcPct val="150000"/>
              </a:lnSpc>
              <a:buFont typeface="Arial" panose="020B0604020202020204" pitchFamily="34" charset="0"/>
              <a:buChar char="•"/>
            </a:pPr>
            <a:r>
              <a:rPr lang="zh-CN" altLang="en-US" sz="2400" dirty="0" smtClean="0">
                <a:latin typeface="+mn-ea"/>
              </a:rPr>
              <a:t>出现问题：</a:t>
            </a:r>
            <a:endParaRPr lang="en-US" altLang="zh-CN" sz="2400" dirty="0" smtClean="0">
              <a:latin typeface="+mn-ea"/>
            </a:endParaRPr>
          </a:p>
          <a:p>
            <a:pPr>
              <a:lnSpc>
                <a:spcPct val="150000"/>
              </a:lnSpc>
            </a:pPr>
            <a:r>
              <a:rPr lang="en-US" altLang="zh-CN" sz="2400" dirty="0">
                <a:latin typeface="+mn-ea"/>
              </a:rPr>
              <a:t>	</a:t>
            </a:r>
            <a:r>
              <a:rPr lang="en-US" altLang="zh-CN" sz="2400" dirty="0" smtClean="0">
                <a:latin typeface="+mn-ea"/>
              </a:rPr>
              <a:t>1.</a:t>
            </a:r>
            <a:r>
              <a:rPr lang="zh-CN" altLang="en-US" sz="2400" dirty="0" smtClean="0">
                <a:latin typeface="+mn-ea"/>
              </a:rPr>
              <a:t>人力资源</a:t>
            </a:r>
            <a:r>
              <a:rPr lang="zh-CN" altLang="en-US" sz="2400" dirty="0">
                <a:latin typeface="+mn-ea"/>
              </a:rPr>
              <a:t>有限</a:t>
            </a:r>
            <a:r>
              <a:rPr lang="zh-CN" altLang="en-US" dirty="0" smtClean="0"/>
              <a:t>，</a:t>
            </a:r>
            <a:r>
              <a:rPr lang="zh-CN" altLang="en-US" sz="2400" dirty="0">
                <a:latin typeface="+mn-ea"/>
              </a:rPr>
              <a:t>不能快速有效</a:t>
            </a:r>
            <a:r>
              <a:rPr lang="zh-CN" altLang="en-US" sz="2400" dirty="0" smtClean="0">
                <a:latin typeface="+mn-ea"/>
              </a:rPr>
              <a:t>地</a:t>
            </a:r>
            <a:r>
              <a:rPr lang="en-US" altLang="zh-CN" sz="2400" dirty="0" smtClean="0">
                <a:latin typeface="+mn-ea"/>
              </a:rPr>
              <a:t>	</a:t>
            </a:r>
            <a:r>
              <a:rPr lang="zh-CN" altLang="en-US" sz="2400" dirty="0" smtClean="0">
                <a:latin typeface="+mn-ea"/>
              </a:rPr>
              <a:t>监视烟雾。</a:t>
            </a:r>
            <a:endParaRPr lang="en-US" altLang="zh-CN" sz="2400" dirty="0" smtClean="0">
              <a:latin typeface="+mn-ea"/>
            </a:endParaRPr>
          </a:p>
          <a:p>
            <a:pPr>
              <a:lnSpc>
                <a:spcPct val="150000"/>
              </a:lnSpc>
            </a:pPr>
            <a:r>
              <a:rPr lang="en-US" altLang="zh-CN" sz="2400" dirty="0">
                <a:latin typeface="+mn-ea"/>
              </a:rPr>
              <a:t>	</a:t>
            </a:r>
            <a:r>
              <a:rPr lang="en-US" altLang="zh-CN" sz="2400" dirty="0" smtClean="0">
                <a:latin typeface="+mn-ea"/>
              </a:rPr>
              <a:t>2.</a:t>
            </a:r>
            <a:r>
              <a:rPr lang="zh-CN" altLang="en-US" sz="2400" dirty="0" smtClean="0">
                <a:latin typeface="+mn-ea"/>
              </a:rPr>
              <a:t>时间延迟，范围不一定完全覆盖</a:t>
            </a:r>
            <a:endParaRPr lang="en-US" altLang="zh-CN" sz="2400" dirty="0" smtClean="0">
              <a:latin typeface="+mn-ea"/>
            </a:endParaRPr>
          </a:p>
          <a:p>
            <a:pPr marL="342900" indent="-342900">
              <a:lnSpc>
                <a:spcPct val="150000"/>
              </a:lnSpc>
              <a:buFont typeface="Arial" panose="020B0604020202020204" pitchFamily="34" charset="0"/>
              <a:buChar char="•"/>
            </a:pPr>
            <a:r>
              <a:rPr lang="zh-CN" altLang="en-US" sz="2400" dirty="0" smtClean="0">
                <a:latin typeface="+mn-ea"/>
              </a:rPr>
              <a:t>期望：实现</a:t>
            </a:r>
            <a:r>
              <a:rPr lang="en-US" altLang="zh-CN" sz="2400" dirty="0" smtClean="0">
                <a:latin typeface="+mn-ea"/>
              </a:rPr>
              <a:t>100%</a:t>
            </a:r>
            <a:r>
              <a:rPr lang="zh-CN" altLang="en-US" sz="2400" dirty="0" smtClean="0">
                <a:latin typeface="+mn-ea"/>
              </a:rPr>
              <a:t>准确检测烟雾</a:t>
            </a:r>
            <a:endParaRPr lang="zh-CN" altLang="en-US" sz="2400" dirty="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1456299" y="275515"/>
            <a:ext cx="4797960" cy="523220"/>
          </a:xfrm>
          <a:prstGeom prst="rect">
            <a:avLst/>
          </a:prstGeom>
          <a:noFill/>
        </p:spPr>
        <p:txBody>
          <a:bodyPr wrap="square" rtlCol="0">
            <a:spAutoFit/>
          </a:bodyPr>
          <a:lstStyle/>
          <a:p>
            <a:r>
              <a:rPr lang="zh-CN" altLang="en-US" sz="2800" dirty="0" smtClean="0">
                <a:solidFill>
                  <a:srgbClr val="4B11BF"/>
                </a:solidFill>
              </a:rPr>
              <a:t>化工厂的烟种类</a:t>
            </a:r>
            <a:endParaRPr lang="zh-CN" altLang="en-US" sz="2800" dirty="0">
              <a:solidFill>
                <a:srgbClr val="4B11BF"/>
              </a:solidFill>
            </a:endParaRPr>
          </a:p>
        </p:txBody>
      </p:sp>
      <p:pic>
        <p:nvPicPr>
          <p:cNvPr id="2050" name="Picture 2" descr="http://5b0988e595225.cdn.sohucs.com/images/20171011/a07b776712cf4a008b0e6308b7aa9c5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541" y="974412"/>
            <a:ext cx="3528631" cy="22014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5b0988e595225.cdn.sohucs.com/images/20171011/76ae927a4df341c5bffdb5f7951af2aa.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6299" y="3581248"/>
            <a:ext cx="3642449" cy="238913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5b0988e595225.cdn.sohucs.com/images/20171011/2beb328780df4e60850eaefdd6f9ef77.jpeg"/>
          <p:cNvPicPr>
            <a:picLocks noChangeAspect="1" noChangeArrowheads="1"/>
          </p:cNvPicPr>
          <p:nvPr/>
        </p:nvPicPr>
        <p:blipFill rotWithShape="1">
          <a:blip r:embed="rId5">
            <a:extLst>
              <a:ext uri="{28A0092B-C50C-407E-A947-70E740481C1C}">
                <a14:useLocalDpi xmlns:a14="http://schemas.microsoft.com/office/drawing/2010/main" val="0"/>
              </a:ext>
            </a:extLst>
          </a:blip>
          <a:srcRect l="8169" r="6122"/>
          <a:stretch/>
        </p:blipFill>
        <p:spPr bwMode="auto">
          <a:xfrm>
            <a:off x="6825137" y="3581248"/>
            <a:ext cx="3307282" cy="226333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456299" y="3028368"/>
            <a:ext cx="3836256" cy="646331"/>
          </a:xfrm>
          <a:prstGeom prst="rect">
            <a:avLst/>
          </a:prstGeom>
          <a:noFill/>
        </p:spPr>
        <p:txBody>
          <a:bodyPr wrap="square" rtlCol="0">
            <a:spAutoFit/>
          </a:bodyPr>
          <a:lstStyle/>
          <a:p>
            <a:pPr>
              <a:lnSpc>
                <a:spcPct val="150000"/>
              </a:lnSpc>
            </a:pPr>
            <a:r>
              <a:rPr lang="zh-CN" altLang="en-US" sz="2400" dirty="0">
                <a:latin typeface="+mn-ea"/>
              </a:rPr>
              <a:t>白烟：</a:t>
            </a:r>
            <a:r>
              <a:rPr lang="zh-CN" altLang="en-US" sz="2400" dirty="0" smtClean="0">
                <a:latin typeface="+mn-ea"/>
              </a:rPr>
              <a:t>水蒸气，无毒无害</a:t>
            </a:r>
            <a:endParaRPr lang="zh-CN" altLang="en-US" sz="2400" dirty="0">
              <a:latin typeface="+mn-ea"/>
            </a:endParaRPr>
          </a:p>
        </p:txBody>
      </p:sp>
      <p:sp>
        <p:nvSpPr>
          <p:cNvPr id="11" name="文本框 10"/>
          <p:cNvSpPr txBox="1"/>
          <p:nvPr/>
        </p:nvSpPr>
        <p:spPr>
          <a:xfrm>
            <a:off x="5843242" y="3028367"/>
            <a:ext cx="5271072" cy="646331"/>
          </a:xfrm>
          <a:prstGeom prst="rect">
            <a:avLst/>
          </a:prstGeom>
          <a:noFill/>
        </p:spPr>
        <p:txBody>
          <a:bodyPr wrap="square" rtlCol="0">
            <a:spAutoFit/>
          </a:bodyPr>
          <a:lstStyle/>
          <a:p>
            <a:pPr>
              <a:lnSpc>
                <a:spcPct val="150000"/>
              </a:lnSpc>
            </a:pPr>
            <a:r>
              <a:rPr lang="zh-CN" altLang="en-US" sz="2400" dirty="0" smtClean="0">
                <a:latin typeface="+mn-ea"/>
              </a:rPr>
              <a:t>黑烟：</a:t>
            </a:r>
            <a:r>
              <a:rPr lang="zh-CN" altLang="en-US" sz="2400" dirty="0">
                <a:latin typeface="+mn-ea"/>
              </a:rPr>
              <a:t>燃烧不充分</a:t>
            </a:r>
            <a:r>
              <a:rPr lang="zh-CN" altLang="en-US" sz="2400" dirty="0" smtClean="0">
                <a:latin typeface="+mn-ea"/>
              </a:rPr>
              <a:t>，对人体危害很大</a:t>
            </a:r>
            <a:endParaRPr lang="zh-CN" altLang="en-US" sz="2400" dirty="0">
              <a:latin typeface="+mn-ea"/>
            </a:endParaRPr>
          </a:p>
        </p:txBody>
      </p:sp>
      <p:sp>
        <p:nvSpPr>
          <p:cNvPr id="12" name="文本框 11"/>
          <p:cNvSpPr txBox="1"/>
          <p:nvPr/>
        </p:nvSpPr>
        <p:spPr>
          <a:xfrm>
            <a:off x="862921" y="5904332"/>
            <a:ext cx="4821870" cy="646331"/>
          </a:xfrm>
          <a:prstGeom prst="rect">
            <a:avLst/>
          </a:prstGeom>
          <a:noFill/>
        </p:spPr>
        <p:txBody>
          <a:bodyPr wrap="square" rtlCol="0">
            <a:spAutoFit/>
          </a:bodyPr>
          <a:lstStyle/>
          <a:p>
            <a:pPr>
              <a:lnSpc>
                <a:spcPct val="150000"/>
              </a:lnSpc>
            </a:pPr>
            <a:r>
              <a:rPr lang="zh-CN" altLang="en-US" sz="2400" dirty="0">
                <a:latin typeface="+mn-ea"/>
              </a:rPr>
              <a:t>黄烟：大量的硫化物</a:t>
            </a:r>
            <a:r>
              <a:rPr lang="zh-CN" altLang="en-US" sz="2400" dirty="0" smtClean="0">
                <a:latin typeface="+mn-ea"/>
              </a:rPr>
              <a:t>，环境污染大</a:t>
            </a:r>
            <a:endParaRPr lang="zh-CN" altLang="en-US" sz="2400" dirty="0">
              <a:latin typeface="+mn-ea"/>
            </a:endParaRPr>
          </a:p>
        </p:txBody>
      </p:sp>
      <p:sp>
        <p:nvSpPr>
          <p:cNvPr id="13" name="文本框 12"/>
          <p:cNvSpPr txBox="1"/>
          <p:nvPr/>
        </p:nvSpPr>
        <p:spPr>
          <a:xfrm>
            <a:off x="5995642" y="5849970"/>
            <a:ext cx="4776380" cy="830997"/>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“火烟”：</a:t>
            </a:r>
            <a:r>
              <a:rPr lang="zh-CN" altLang="en-US" sz="2400" dirty="0" smtClean="0"/>
              <a:t>将易燃</a:t>
            </a:r>
            <a:r>
              <a:rPr lang="zh-CN" altLang="en-US" sz="2400" dirty="0"/>
              <a:t>、易爆、有毒</a:t>
            </a:r>
            <a:r>
              <a:rPr lang="zh-CN" altLang="en-US" sz="2400" dirty="0" smtClean="0"/>
              <a:t>、</a:t>
            </a:r>
            <a:r>
              <a:rPr lang="en-US" altLang="zh-CN" sz="2400" dirty="0" smtClean="0"/>
              <a:t>	</a:t>
            </a:r>
            <a:r>
              <a:rPr lang="zh-CN" altLang="en-US" sz="2400" dirty="0" smtClean="0"/>
              <a:t>有腐蚀性的气体燃烧</a:t>
            </a:r>
            <a:endParaRPr lang="zh-CN" altLang="en-US" sz="2400" dirty="0">
              <a:latin typeface="Times New Roman" panose="02020603050405020304" pitchFamily="18" charset="0"/>
              <a:cs typeface="Times New Roman" panose="02020603050405020304" pitchFamily="18" charset="0"/>
            </a:endParaRPr>
          </a:p>
        </p:txBody>
      </p:sp>
      <p:pic>
        <p:nvPicPr>
          <p:cNvPr id="2066" name="Picture 18" descr="https://timgsa.baidu.com/timg?image&amp;quality=80&amp;size=b9999_10000&amp;sec=1578480669710&amp;di=b241195dd4acfa2edb47acd66cb59966&amp;imgtype=0&amp;src=http%3A%2F%2Fimg1.cache.netease.com%2Fcatchpic%2F8%2F8C%2F8C546F1A1A5C9CDAF10BD53DBB56FEE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5138" y="965177"/>
            <a:ext cx="3307282" cy="220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153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56299" y="275515"/>
            <a:ext cx="4797960" cy="523220"/>
          </a:xfrm>
          <a:prstGeom prst="rect">
            <a:avLst/>
          </a:prstGeom>
          <a:noFill/>
        </p:spPr>
        <p:txBody>
          <a:bodyPr wrap="square" rtlCol="0">
            <a:spAutoFit/>
          </a:bodyPr>
          <a:lstStyle/>
          <a:p>
            <a:r>
              <a:rPr lang="zh-CN" altLang="en-US" sz="2800" dirty="0" smtClean="0">
                <a:solidFill>
                  <a:srgbClr val="4B11BF"/>
                </a:solidFill>
              </a:rPr>
              <a:t>研究历程</a:t>
            </a:r>
            <a:endParaRPr lang="zh-CN" altLang="en-US" sz="2800" dirty="0">
              <a:solidFill>
                <a:srgbClr val="4B11BF"/>
              </a:solidFill>
            </a:endParaRPr>
          </a:p>
        </p:txBody>
      </p:sp>
      <p:sp>
        <p:nvSpPr>
          <p:cNvPr id="4" name="文本框 3"/>
          <p:cNvSpPr txBox="1"/>
          <p:nvPr/>
        </p:nvSpPr>
        <p:spPr>
          <a:xfrm>
            <a:off x="1360714" y="1006147"/>
            <a:ext cx="8621486" cy="1477328"/>
          </a:xfrm>
          <a:prstGeom prst="rect">
            <a:avLst/>
          </a:prstGeom>
          <a:noFill/>
        </p:spPr>
        <p:txBody>
          <a:bodyPr wrap="square" rtlCol="0">
            <a:spAutoFit/>
          </a:bodyPr>
          <a:lstStyle/>
          <a:p>
            <a:pPr marL="342900" indent="-342900">
              <a:lnSpc>
                <a:spcPct val="150000"/>
              </a:lnSpc>
              <a:buFont typeface="+mj-lt"/>
              <a:buAutoNum type="arabicPeriod"/>
            </a:pPr>
            <a:r>
              <a:rPr lang="zh-CN" altLang="en-US" sz="2000" dirty="0" smtClean="0">
                <a:latin typeface="+mn-ea"/>
              </a:rPr>
              <a:t>手动提取特征 来识别烟雾，算法：空间</a:t>
            </a:r>
            <a:r>
              <a:rPr lang="zh-CN" altLang="en-US" sz="2000" dirty="0">
                <a:latin typeface="+mn-ea"/>
              </a:rPr>
              <a:t>小波变换</a:t>
            </a:r>
            <a:r>
              <a:rPr lang="en-US" altLang="zh-CN" sz="2000" dirty="0">
                <a:latin typeface="+mn-ea"/>
              </a:rPr>
              <a:t>+</a:t>
            </a:r>
            <a:r>
              <a:rPr lang="zh-CN" altLang="en-US" sz="2000" dirty="0">
                <a:latin typeface="+mn-ea"/>
              </a:rPr>
              <a:t>高频</a:t>
            </a:r>
            <a:r>
              <a:rPr lang="zh-CN" altLang="en-US" sz="2000" dirty="0" smtClean="0">
                <a:latin typeface="+mn-ea"/>
              </a:rPr>
              <a:t>能量损失</a:t>
            </a:r>
            <a:endParaRPr lang="en-US" altLang="zh-CN" sz="2000" dirty="0" smtClean="0">
              <a:latin typeface="+mn-ea"/>
            </a:endParaRPr>
          </a:p>
          <a:p>
            <a:pPr marL="342900" indent="-342900">
              <a:lnSpc>
                <a:spcPct val="150000"/>
              </a:lnSpc>
              <a:buFont typeface="+mj-lt"/>
              <a:buAutoNum type="arabicPeriod"/>
            </a:pPr>
            <a:r>
              <a:rPr lang="zh-CN" altLang="en-US" sz="2000" dirty="0" smtClean="0">
                <a:latin typeface="+mn-ea"/>
              </a:rPr>
              <a:t>使用深度学习，算法：</a:t>
            </a:r>
            <a:r>
              <a:rPr lang="en-US" altLang="zh-CN" sz="2000" dirty="0" smtClean="0">
                <a:latin typeface="+mn-ea"/>
              </a:rPr>
              <a:t>deep </a:t>
            </a:r>
            <a:r>
              <a:rPr lang="en-US" altLang="zh-CN" sz="2000" dirty="0">
                <a:latin typeface="+mn-ea"/>
              </a:rPr>
              <a:t>normalized </a:t>
            </a:r>
            <a:r>
              <a:rPr lang="en-US" altLang="zh-CN" sz="2000" dirty="0" err="1">
                <a:latin typeface="+mn-ea"/>
              </a:rPr>
              <a:t>convolutionalneural</a:t>
            </a:r>
            <a:r>
              <a:rPr lang="en-US" altLang="zh-CN" sz="2000" dirty="0">
                <a:latin typeface="+mn-ea"/>
              </a:rPr>
              <a:t> </a:t>
            </a:r>
            <a:r>
              <a:rPr lang="en-US" altLang="zh-CN" sz="2000" dirty="0" smtClean="0">
                <a:latin typeface="+mn-ea"/>
              </a:rPr>
              <a:t>network</a:t>
            </a:r>
            <a:r>
              <a:rPr lang="zh-CN" altLang="en-US" sz="2000" dirty="0" smtClean="0">
                <a:latin typeface="+mn-ea"/>
              </a:rPr>
              <a:t>（</a:t>
            </a:r>
            <a:r>
              <a:rPr lang="en-US" altLang="zh-CN" sz="2000" dirty="0" smtClean="0">
                <a:latin typeface="+mn-ea"/>
              </a:rPr>
              <a:t>DNCNN</a:t>
            </a:r>
            <a:r>
              <a:rPr lang="zh-CN" altLang="en-US" sz="2000" dirty="0" smtClean="0">
                <a:latin typeface="+mn-ea"/>
              </a:rPr>
              <a:t>，</a:t>
            </a:r>
            <a:r>
              <a:rPr lang="zh-CN" altLang="en-US" sz="2000" dirty="0">
                <a:latin typeface="+mn-ea"/>
              </a:rPr>
              <a:t>深度归一化卷积</a:t>
            </a:r>
            <a:r>
              <a:rPr lang="zh-CN" altLang="en-US" sz="2000" dirty="0" smtClean="0">
                <a:latin typeface="+mn-ea"/>
              </a:rPr>
              <a:t>神经网络）</a:t>
            </a:r>
            <a:endParaRPr lang="zh-CN" altLang="en-US" sz="2000" dirty="0">
              <a:latin typeface="+mn-ea"/>
            </a:endParaRPr>
          </a:p>
        </p:txBody>
      </p:sp>
      <p:pic>
        <p:nvPicPr>
          <p:cNvPr id="5" name="图片 4"/>
          <p:cNvPicPr>
            <a:picLocks noChangeAspect="1"/>
          </p:cNvPicPr>
          <p:nvPr/>
        </p:nvPicPr>
        <p:blipFill>
          <a:blip r:embed="rId3"/>
          <a:stretch>
            <a:fillRect/>
          </a:stretch>
        </p:blipFill>
        <p:spPr>
          <a:xfrm>
            <a:off x="119285" y="2906463"/>
            <a:ext cx="12107301" cy="3083180"/>
          </a:xfrm>
          <a:prstGeom prst="rect">
            <a:avLst/>
          </a:prstGeom>
        </p:spPr>
      </p:pic>
      <p:pic>
        <p:nvPicPr>
          <p:cNvPr id="6" name="图片 5"/>
          <p:cNvPicPr>
            <a:picLocks noChangeAspect="1"/>
          </p:cNvPicPr>
          <p:nvPr/>
        </p:nvPicPr>
        <p:blipFill>
          <a:blip r:embed="rId4"/>
          <a:stretch>
            <a:fillRect/>
          </a:stretch>
        </p:blipFill>
        <p:spPr>
          <a:xfrm>
            <a:off x="3662362" y="6094638"/>
            <a:ext cx="4714875" cy="361950"/>
          </a:xfrm>
          <a:prstGeom prst="rect">
            <a:avLst/>
          </a:prstGeom>
        </p:spPr>
      </p:pic>
      <p:sp>
        <p:nvSpPr>
          <p:cNvPr id="7" name="矩形 6"/>
          <p:cNvSpPr/>
          <p:nvPr/>
        </p:nvSpPr>
        <p:spPr>
          <a:xfrm>
            <a:off x="1666303" y="2467727"/>
            <a:ext cx="1996059" cy="400110"/>
          </a:xfrm>
          <a:prstGeom prst="rect">
            <a:avLst/>
          </a:prstGeom>
        </p:spPr>
        <p:txBody>
          <a:bodyPr wrap="none">
            <a:spAutoFit/>
          </a:bodyPr>
          <a:lstStyle/>
          <a:p>
            <a:r>
              <a:rPr lang="zh-CN" altLang="en-US" sz="2000" dirty="0">
                <a:latin typeface="+mn-ea"/>
              </a:rPr>
              <a:t>检测</a:t>
            </a:r>
            <a:r>
              <a:rPr lang="zh-CN" altLang="en-US" sz="2000" dirty="0" smtClean="0">
                <a:latin typeface="+mn-ea"/>
              </a:rPr>
              <a:t>精度：</a:t>
            </a:r>
            <a:r>
              <a:rPr lang="en-US" altLang="zh-CN" sz="2000" dirty="0" smtClean="0">
                <a:latin typeface="+mn-ea"/>
              </a:rPr>
              <a:t>97%</a:t>
            </a:r>
            <a:endParaRPr lang="zh-CN" altLang="en-US" sz="2000" dirty="0">
              <a:latin typeface="+mn-ea"/>
            </a:endParaRPr>
          </a:p>
        </p:txBody>
      </p:sp>
    </p:spTree>
    <p:extLst>
      <p:ext uri="{BB962C8B-B14F-4D97-AF65-F5344CB8AC3E}">
        <p14:creationId xmlns:p14="http://schemas.microsoft.com/office/powerpoint/2010/main" val="360741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56299" y="275515"/>
            <a:ext cx="4797960" cy="521970"/>
          </a:xfrm>
          <a:prstGeom prst="rect">
            <a:avLst/>
          </a:prstGeom>
          <a:noFill/>
        </p:spPr>
        <p:txBody>
          <a:bodyPr wrap="square" rtlCol="0">
            <a:spAutoFit/>
          </a:bodyPr>
          <a:lstStyle/>
          <a:p>
            <a:r>
              <a:rPr lang="zh-CN" altLang="en-US" sz="2800" dirty="0" smtClean="0">
                <a:solidFill>
                  <a:srgbClr val="4B11BF"/>
                </a:solidFill>
              </a:rPr>
              <a:t>主要工作</a:t>
            </a:r>
            <a:endParaRPr lang="zh-CN" altLang="en-US" sz="2800" dirty="0">
              <a:solidFill>
                <a:srgbClr val="4B11BF"/>
              </a:solidFill>
            </a:endParaRPr>
          </a:p>
        </p:txBody>
      </p:sp>
      <p:sp>
        <p:nvSpPr>
          <p:cNvPr id="2" name="文本框 1"/>
          <p:cNvSpPr txBox="1"/>
          <p:nvPr/>
        </p:nvSpPr>
        <p:spPr>
          <a:xfrm>
            <a:off x="1255395" y="1372870"/>
            <a:ext cx="9603105" cy="4832092"/>
          </a:xfrm>
          <a:prstGeom prst="rect">
            <a:avLst/>
          </a:prstGeom>
          <a:noFill/>
        </p:spPr>
        <p:txBody>
          <a:bodyPr wrap="square" rtlCol="0">
            <a:spAutoFit/>
          </a:bodyPr>
          <a:lstStyle/>
          <a:p>
            <a:pPr marL="514350" indent="-514350">
              <a:lnSpc>
                <a:spcPct val="150000"/>
              </a:lnSpc>
              <a:buFont typeface="Arial" panose="020B0604020202020204" pitchFamily="34" charset="0"/>
              <a:buAutoNum type="arabicPeriod"/>
            </a:pPr>
            <a:r>
              <a:rPr lang="zh-CN" altLang="en-US" sz="2800" dirty="0"/>
              <a:t>双</a:t>
            </a:r>
            <a:r>
              <a:rPr lang="zh-CN" altLang="en-US" sz="2800" dirty="0" smtClean="0"/>
              <a:t>通道</a:t>
            </a:r>
            <a:endParaRPr lang="en-US" altLang="zh-CN" sz="2800" dirty="0" smtClean="0"/>
          </a:p>
          <a:p>
            <a:pPr marL="914400" lvl="1" indent="-457200">
              <a:lnSpc>
                <a:spcPct val="150000"/>
              </a:lnSpc>
              <a:buFont typeface="Arial" panose="020B0604020202020204" pitchFamily="34" charset="0"/>
              <a:buChar char="•"/>
            </a:pPr>
            <a:r>
              <a:rPr lang="zh-CN" altLang="en-US" sz="2800" dirty="0" smtClean="0"/>
              <a:t>子网一</a:t>
            </a:r>
            <a:r>
              <a:rPr lang="zh-CN" altLang="en-US" sz="2800" dirty="0"/>
              <a:t>擅长提取烟雾的详细信息（例如纹理</a:t>
            </a:r>
            <a:r>
              <a:rPr lang="zh-CN" altLang="en-US" sz="2800" dirty="0" smtClean="0"/>
              <a:t>）</a:t>
            </a:r>
            <a:endParaRPr lang="en-US" altLang="zh-CN" sz="2800" dirty="0" smtClean="0"/>
          </a:p>
          <a:p>
            <a:pPr marL="914400" lvl="1" indent="-457200">
              <a:lnSpc>
                <a:spcPct val="150000"/>
              </a:lnSpc>
              <a:buFont typeface="Arial" panose="020B0604020202020204" pitchFamily="34" charset="0"/>
              <a:buChar char="•"/>
            </a:pPr>
            <a:r>
              <a:rPr lang="zh-CN" altLang="en-US" sz="2800" dirty="0" smtClean="0"/>
              <a:t>子网二</a:t>
            </a:r>
            <a:r>
              <a:rPr lang="zh-CN" altLang="en-US" sz="2800" dirty="0"/>
              <a:t>可以捕获烟雾的基本</a:t>
            </a:r>
            <a:r>
              <a:rPr lang="zh-CN" altLang="en-US" sz="2800" dirty="0" smtClean="0"/>
              <a:t>信息（例如轮廓）</a:t>
            </a:r>
            <a:endParaRPr lang="en-US" altLang="zh-CN" sz="2800" dirty="0" smtClean="0"/>
          </a:p>
          <a:p>
            <a:pPr marL="514350" indent="-514350">
              <a:lnSpc>
                <a:spcPct val="150000"/>
              </a:lnSpc>
              <a:buFont typeface="Arial" panose="020B0604020202020204" pitchFamily="34" charset="0"/>
              <a:buAutoNum type="arabicPeriod"/>
            </a:pPr>
            <a:r>
              <a:rPr lang="zh-CN" altLang="en-US" sz="2800" dirty="0" smtClean="0"/>
              <a:t>子网一顺序连接</a:t>
            </a:r>
            <a:r>
              <a:rPr lang="zh-CN" altLang="en-US" sz="2800" dirty="0"/>
              <a:t>多个卷积层和最大池化</a:t>
            </a:r>
            <a:r>
              <a:rPr lang="zh-CN" altLang="en-US" sz="2800" dirty="0" smtClean="0"/>
              <a:t>层</a:t>
            </a:r>
            <a:endParaRPr lang="en-US" altLang="zh-CN" sz="2800" dirty="0" smtClean="0"/>
          </a:p>
          <a:p>
            <a:pPr marL="514350" indent="-514350">
              <a:lnSpc>
                <a:spcPct val="150000"/>
              </a:lnSpc>
              <a:buFont typeface="Arial" panose="020B0604020202020204" pitchFamily="34" charset="0"/>
              <a:buAutoNum type="arabicPeriod"/>
            </a:pPr>
            <a:r>
              <a:rPr lang="zh-CN" altLang="en-US" sz="2800" dirty="0"/>
              <a:t>子网</a:t>
            </a:r>
            <a:r>
              <a:rPr lang="zh-CN" altLang="en-US" sz="2800" dirty="0" smtClean="0"/>
              <a:t>二使用跳跃连接和全局平均池化</a:t>
            </a:r>
            <a:endParaRPr lang="en-US" altLang="zh-CN" sz="2800" dirty="0" smtClean="0"/>
          </a:p>
          <a:p>
            <a:pPr marL="514350" indent="-514350">
              <a:lnSpc>
                <a:spcPct val="150000"/>
              </a:lnSpc>
              <a:buFont typeface="Arial" panose="020B0604020202020204" pitchFamily="34" charset="0"/>
              <a:buAutoNum type="arabicPeriod"/>
            </a:pPr>
            <a:r>
              <a:rPr lang="zh-CN" altLang="en-US" sz="2800" dirty="0"/>
              <a:t>通过旋转训练图像获得的增强数据</a:t>
            </a:r>
            <a:endParaRPr lang="en-US" altLang="zh-CN" sz="2800" dirty="0" smtClean="0"/>
          </a:p>
          <a:p>
            <a:pPr marL="514350" indent="-514350">
              <a:buFont typeface="Arial" panose="020B0604020202020204" pitchFamily="34" charset="0"/>
              <a:buAutoNum type="arabicPeriod"/>
            </a:pPr>
            <a:endParaRPr lang="en-US" altLang="zh-CN" sz="2800" dirty="0"/>
          </a:p>
          <a:p>
            <a:pPr marL="514350" lvl="0" indent="-514350">
              <a:buFont typeface="Arial" panose="020B0604020202020204" pitchFamily="34" charset="0"/>
              <a:buNone/>
            </a:pPr>
            <a:endParaRPr lang="en-US" altLang="zh-C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56298" y="275515"/>
            <a:ext cx="8202052" cy="523220"/>
          </a:xfrm>
          <a:prstGeom prst="rect">
            <a:avLst/>
          </a:prstGeom>
          <a:noFill/>
        </p:spPr>
        <p:txBody>
          <a:bodyPr wrap="square" rtlCol="0">
            <a:spAutoFit/>
          </a:bodyPr>
          <a:lstStyle/>
          <a:p>
            <a:r>
              <a:rPr lang="zh-CN" altLang="en-US" sz="2800" dirty="0" smtClean="0">
                <a:solidFill>
                  <a:srgbClr val="4B11BF"/>
                </a:solidFill>
              </a:rPr>
              <a:t>通道一（</a:t>
            </a:r>
            <a:r>
              <a:rPr lang="en-US" altLang="zh-CN" sz="2800" dirty="0" smtClean="0">
                <a:solidFill>
                  <a:srgbClr val="4B11BF"/>
                </a:solidFill>
              </a:rPr>
              <a:t>SBNN——</a:t>
            </a:r>
            <a:r>
              <a:rPr lang="zh-CN" altLang="en-US" sz="2800" dirty="0">
                <a:solidFill>
                  <a:srgbClr val="4B11BF"/>
                </a:solidFill>
              </a:rPr>
              <a:t>基于选择的批处理规范化网络）</a:t>
            </a:r>
          </a:p>
        </p:txBody>
      </p:sp>
      <p:pic>
        <p:nvPicPr>
          <p:cNvPr id="6" name="图片 5"/>
          <p:cNvPicPr>
            <a:picLocks noChangeAspect="1"/>
          </p:cNvPicPr>
          <p:nvPr/>
        </p:nvPicPr>
        <p:blipFill rotWithShape="1">
          <a:blip r:embed="rId3"/>
          <a:srcRect b="50967"/>
          <a:stretch/>
        </p:blipFill>
        <p:spPr>
          <a:xfrm>
            <a:off x="645318" y="986554"/>
            <a:ext cx="10838498" cy="2833342"/>
          </a:xfrm>
          <a:prstGeom prst="rect">
            <a:avLst/>
          </a:prstGeom>
        </p:spPr>
      </p:pic>
      <p:sp>
        <p:nvSpPr>
          <p:cNvPr id="7" name="矩形 6"/>
          <p:cNvSpPr/>
          <p:nvPr/>
        </p:nvSpPr>
        <p:spPr>
          <a:xfrm>
            <a:off x="259081" y="4007715"/>
            <a:ext cx="3764278" cy="2308324"/>
          </a:xfrm>
          <a:prstGeom prst="rect">
            <a:avLst/>
          </a:prstGeom>
        </p:spPr>
        <p:txBody>
          <a:bodyPr wrap="square">
            <a:spAutoFit/>
          </a:bodyPr>
          <a:lstStyle/>
          <a:p>
            <a:r>
              <a:rPr lang="en-US" altLang="zh-CN" dirty="0">
                <a:solidFill>
                  <a:srgbClr val="333333"/>
                </a:solidFill>
                <a:latin typeface="Arial" panose="020B0604020202020204" pitchFamily="34" charset="0"/>
                <a:cs typeface="Arial" panose="020B0604020202020204" pitchFamily="34" charset="0"/>
              </a:rPr>
              <a:t>SBNN</a:t>
            </a:r>
            <a:r>
              <a:rPr lang="zh-CN" altLang="en-US" dirty="0">
                <a:solidFill>
                  <a:srgbClr val="333333"/>
                </a:solidFill>
                <a:latin typeface="Arial" panose="020B0604020202020204" pitchFamily="34" charset="0"/>
                <a:cs typeface="Arial" panose="020B0604020202020204" pitchFamily="34" charset="0"/>
              </a:rPr>
              <a:t>的基本体系结构，包括六个卷积层，三个最大池化层，四个归一化层和三层连接层</a:t>
            </a:r>
            <a:r>
              <a:rPr lang="zh-CN" altLang="en-US" dirty="0" smtClean="0">
                <a:solidFill>
                  <a:srgbClr val="333333"/>
                </a:solidFill>
                <a:latin typeface="Arial" panose="020B0604020202020204" pitchFamily="34" charset="0"/>
                <a:cs typeface="Arial" panose="020B0604020202020204" pitchFamily="34" charset="0"/>
              </a:rPr>
              <a:t>。</a:t>
            </a:r>
            <a:endParaRPr lang="en-US" altLang="zh-CN" dirty="0" smtClean="0">
              <a:solidFill>
                <a:srgbClr val="333333"/>
              </a:solidFill>
              <a:latin typeface="Arial" panose="020B0604020202020204" pitchFamily="34" charset="0"/>
              <a:cs typeface="Arial" panose="020B0604020202020204" pitchFamily="34" charset="0"/>
            </a:endParaRPr>
          </a:p>
          <a:p>
            <a:r>
              <a:rPr lang="zh-CN" altLang="en-US" dirty="0">
                <a:solidFill>
                  <a:srgbClr val="333333"/>
                </a:solidFill>
                <a:latin typeface="Arial" panose="020B0604020202020204" pitchFamily="34" charset="0"/>
                <a:cs typeface="Arial" panose="020B0604020202020204" pitchFamily="34" charset="0"/>
              </a:rPr>
              <a:t> </a:t>
            </a:r>
            <a:endParaRPr lang="en-US" altLang="zh-CN" dirty="0">
              <a:solidFill>
                <a:srgbClr val="333333"/>
              </a:solidFill>
              <a:latin typeface="Arial" panose="020B0604020202020204" pitchFamily="34" charset="0"/>
              <a:cs typeface="Arial" panose="020B0604020202020204" pitchFamily="34" charset="0"/>
            </a:endParaRPr>
          </a:p>
          <a:p>
            <a:r>
              <a:rPr lang="zh-CN" altLang="en-US" dirty="0">
                <a:solidFill>
                  <a:srgbClr val="333333"/>
                </a:solidFill>
                <a:latin typeface="Arial" panose="020B0604020202020204" pitchFamily="34" charset="0"/>
                <a:cs typeface="Arial" panose="020B0604020202020204" pitchFamily="34" charset="0"/>
              </a:rPr>
              <a:t>“</a:t>
            </a:r>
            <a:r>
              <a:rPr lang="en-US" altLang="zh-CN" dirty="0" err="1">
                <a:solidFill>
                  <a:srgbClr val="333333"/>
                </a:solidFill>
                <a:latin typeface="Arial" panose="020B0604020202020204" pitchFamily="34" charset="0"/>
                <a:cs typeface="Arial" panose="020B0604020202020204" pitchFamily="34" charset="0"/>
              </a:rPr>
              <a:t>Conv</a:t>
            </a:r>
            <a:r>
              <a:rPr lang="zh-CN" altLang="en-US" dirty="0">
                <a:solidFill>
                  <a:srgbClr val="333333"/>
                </a:solidFill>
                <a:latin typeface="Arial" panose="020B0604020202020204" pitchFamily="34" charset="0"/>
                <a:cs typeface="Arial" panose="020B0604020202020204" pitchFamily="34" charset="0"/>
              </a:rPr>
              <a:t>”</a:t>
            </a:r>
            <a:r>
              <a:rPr lang="en-US" altLang="zh-CN" dirty="0">
                <a:solidFill>
                  <a:srgbClr val="333333"/>
                </a:solidFill>
                <a:latin typeface="Arial" panose="020B0604020202020204" pitchFamily="34" charset="0"/>
                <a:cs typeface="Arial" panose="020B0604020202020204" pitchFamily="34" charset="0"/>
              </a:rPr>
              <a:t>—— </a:t>
            </a:r>
            <a:r>
              <a:rPr lang="zh-CN" altLang="en-US" dirty="0">
                <a:solidFill>
                  <a:srgbClr val="333333"/>
                </a:solidFill>
                <a:latin typeface="Arial" panose="020B0604020202020204" pitchFamily="34" charset="0"/>
                <a:cs typeface="Arial" panose="020B0604020202020204" pitchFamily="34" charset="0"/>
              </a:rPr>
              <a:t>卷积</a:t>
            </a:r>
            <a:endParaRPr lang="en-US" altLang="zh-CN" dirty="0">
              <a:solidFill>
                <a:srgbClr val="333333"/>
              </a:solidFill>
              <a:latin typeface="Arial" panose="020B0604020202020204" pitchFamily="34" charset="0"/>
              <a:cs typeface="Arial" panose="020B0604020202020204" pitchFamily="34" charset="0"/>
            </a:endParaRPr>
          </a:p>
          <a:p>
            <a:r>
              <a:rPr lang="zh-CN" altLang="en-US" dirty="0">
                <a:solidFill>
                  <a:srgbClr val="333333"/>
                </a:solidFill>
                <a:latin typeface="Arial" panose="020B0604020202020204" pitchFamily="34" charset="0"/>
                <a:cs typeface="Arial" panose="020B0604020202020204" pitchFamily="34" charset="0"/>
              </a:rPr>
              <a:t>“</a:t>
            </a:r>
            <a:r>
              <a:rPr lang="en-US" altLang="zh-CN" dirty="0" err="1">
                <a:solidFill>
                  <a:srgbClr val="333333"/>
                </a:solidFill>
                <a:latin typeface="Arial" panose="020B0604020202020204" pitchFamily="34" charset="0"/>
                <a:cs typeface="Arial" panose="020B0604020202020204" pitchFamily="34" charset="0"/>
              </a:rPr>
              <a:t>MaxP</a:t>
            </a:r>
            <a:r>
              <a:rPr lang="zh-CN" altLang="en-US" dirty="0">
                <a:solidFill>
                  <a:srgbClr val="333333"/>
                </a:solidFill>
                <a:latin typeface="Arial" panose="020B0604020202020204" pitchFamily="34" charset="0"/>
                <a:cs typeface="Arial" panose="020B0604020202020204" pitchFamily="34" charset="0"/>
              </a:rPr>
              <a:t>”</a:t>
            </a:r>
            <a:r>
              <a:rPr lang="en-US" altLang="zh-CN" dirty="0">
                <a:solidFill>
                  <a:srgbClr val="333333"/>
                </a:solidFill>
                <a:latin typeface="Arial" panose="020B0604020202020204" pitchFamily="34" charset="0"/>
                <a:cs typeface="Arial" panose="020B0604020202020204" pitchFamily="34" charset="0"/>
              </a:rPr>
              <a:t>—— </a:t>
            </a:r>
            <a:r>
              <a:rPr lang="zh-CN" altLang="en-US" dirty="0">
                <a:solidFill>
                  <a:srgbClr val="333333"/>
                </a:solidFill>
                <a:latin typeface="Arial" panose="020B0604020202020204" pitchFamily="34" charset="0"/>
                <a:cs typeface="Arial" panose="020B0604020202020204" pitchFamily="34" charset="0"/>
              </a:rPr>
              <a:t>最大池化“</a:t>
            </a:r>
            <a:r>
              <a:rPr lang="en-US" altLang="zh-CN" dirty="0" err="1">
                <a:solidFill>
                  <a:srgbClr val="333333"/>
                </a:solidFill>
                <a:latin typeface="Arial" panose="020B0604020202020204" pitchFamily="34" charset="0"/>
                <a:cs typeface="Arial" panose="020B0604020202020204" pitchFamily="34" charset="0"/>
              </a:rPr>
              <a:t>NaC</a:t>
            </a:r>
            <a:r>
              <a:rPr lang="zh-CN" altLang="en-US" dirty="0">
                <a:solidFill>
                  <a:srgbClr val="333333"/>
                </a:solidFill>
                <a:latin typeface="Arial" panose="020B0604020202020204" pitchFamily="34" charset="0"/>
                <a:cs typeface="Arial" panose="020B0604020202020204" pitchFamily="34" charset="0"/>
              </a:rPr>
              <a:t>”</a:t>
            </a:r>
            <a:r>
              <a:rPr lang="en-US" altLang="zh-CN" dirty="0">
                <a:solidFill>
                  <a:srgbClr val="333333"/>
                </a:solidFill>
                <a:latin typeface="Arial" panose="020B0604020202020204" pitchFamily="34" charset="0"/>
                <a:cs typeface="Arial" panose="020B0604020202020204" pitchFamily="34" charset="0"/>
              </a:rPr>
              <a:t>—— </a:t>
            </a:r>
            <a:r>
              <a:rPr lang="zh-CN" altLang="en-US" dirty="0">
                <a:solidFill>
                  <a:srgbClr val="333333"/>
                </a:solidFill>
                <a:latin typeface="Arial" panose="020B0604020202020204" pitchFamily="34" charset="0"/>
                <a:cs typeface="Arial" panose="020B0604020202020204" pitchFamily="34" charset="0"/>
              </a:rPr>
              <a:t>归一化和</a:t>
            </a:r>
            <a:r>
              <a:rPr lang="zh-CN" altLang="en-US" dirty="0" smtClean="0">
                <a:solidFill>
                  <a:srgbClr val="333333"/>
                </a:solidFill>
                <a:latin typeface="Arial" panose="020B0604020202020204" pitchFamily="34" charset="0"/>
                <a:cs typeface="Arial" panose="020B0604020202020204" pitchFamily="34" charset="0"/>
              </a:rPr>
              <a:t>卷积 “</a:t>
            </a:r>
            <a:r>
              <a:rPr lang="en-US" altLang="zh-CN" dirty="0" smtClean="0">
                <a:solidFill>
                  <a:srgbClr val="333333"/>
                </a:solidFill>
                <a:latin typeface="Arial" panose="020B0604020202020204" pitchFamily="34" charset="0"/>
                <a:cs typeface="Arial" panose="020B0604020202020204" pitchFamily="34" charset="0"/>
              </a:rPr>
              <a:t>FC</a:t>
            </a:r>
            <a:r>
              <a:rPr lang="zh-CN" altLang="en-US" dirty="0" smtClean="0">
                <a:solidFill>
                  <a:srgbClr val="333333"/>
                </a:solidFill>
                <a:latin typeface="Arial" panose="020B0604020202020204" pitchFamily="34" charset="0"/>
                <a:cs typeface="Arial" panose="020B0604020202020204" pitchFamily="34" charset="0"/>
              </a:rPr>
              <a:t>”</a:t>
            </a:r>
            <a:r>
              <a:rPr lang="en-US" altLang="zh-CN" dirty="0" smtClean="0">
                <a:solidFill>
                  <a:srgbClr val="333333"/>
                </a:solidFill>
                <a:latin typeface="Arial" panose="020B0604020202020204" pitchFamily="34" charset="0"/>
                <a:cs typeface="Arial" panose="020B0604020202020204" pitchFamily="34" charset="0"/>
              </a:rPr>
              <a:t>—— </a:t>
            </a:r>
            <a:r>
              <a:rPr lang="zh-CN" altLang="en-US" dirty="0" smtClean="0">
                <a:solidFill>
                  <a:srgbClr val="333333"/>
                </a:solidFill>
                <a:latin typeface="Arial" panose="020B0604020202020204" pitchFamily="34" charset="0"/>
                <a:cs typeface="Arial" panose="020B0604020202020204" pitchFamily="34" charset="0"/>
              </a:rPr>
              <a:t>完全</a:t>
            </a:r>
            <a:r>
              <a:rPr lang="zh-CN" altLang="en-US" dirty="0">
                <a:solidFill>
                  <a:srgbClr val="333333"/>
                </a:solidFill>
                <a:latin typeface="Arial" panose="020B0604020202020204" pitchFamily="34" charset="0"/>
                <a:cs typeface="Arial" panose="020B0604020202020204" pitchFamily="34" charset="0"/>
              </a:rPr>
              <a:t>连接操作</a:t>
            </a:r>
            <a:endParaRPr lang="zh-CN" altLang="en-US"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rotWithShape="1">
          <a:blip r:embed="rId4"/>
          <a:srcRect t="2939"/>
          <a:stretch/>
        </p:blipFill>
        <p:spPr>
          <a:xfrm>
            <a:off x="4023359" y="3728720"/>
            <a:ext cx="4219575" cy="3041634"/>
          </a:xfrm>
          <a:prstGeom prst="rect">
            <a:avLst/>
          </a:prstGeom>
        </p:spPr>
      </p:pic>
      <p:pic>
        <p:nvPicPr>
          <p:cNvPr id="4" name="图片 3"/>
          <p:cNvPicPr>
            <a:picLocks noChangeAspect="1"/>
          </p:cNvPicPr>
          <p:nvPr/>
        </p:nvPicPr>
        <p:blipFill rotWithShape="1">
          <a:blip r:embed="rId5"/>
          <a:srcRect t="1495"/>
          <a:stretch/>
        </p:blipFill>
        <p:spPr>
          <a:xfrm>
            <a:off x="8105775" y="3738880"/>
            <a:ext cx="4086225" cy="3158165"/>
          </a:xfrm>
          <a:prstGeom prst="rect">
            <a:avLst/>
          </a:prstGeom>
        </p:spPr>
      </p:pic>
      <p:sp>
        <p:nvSpPr>
          <p:cNvPr id="2" name="动作按钮: 上一张 1">
            <a:hlinkClick r:id="rId6" action="ppaction://hlinksldjump" highlightClick="1"/>
          </p:cNvPr>
          <p:cNvSpPr/>
          <p:nvPr/>
        </p:nvSpPr>
        <p:spPr>
          <a:xfrm>
            <a:off x="1005840" y="6316039"/>
            <a:ext cx="450458" cy="454315"/>
          </a:xfrm>
          <a:prstGeom prst="actionButtonReturn">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31507" y="1807646"/>
            <a:ext cx="11232833" cy="2704346"/>
          </a:xfrm>
          <a:prstGeom prst="rect">
            <a:avLst/>
          </a:prstGeom>
        </p:spPr>
      </p:pic>
      <p:sp>
        <p:nvSpPr>
          <p:cNvPr id="4" name="矩形 3"/>
          <p:cNvSpPr/>
          <p:nvPr/>
        </p:nvSpPr>
        <p:spPr>
          <a:xfrm>
            <a:off x="4539010" y="4636254"/>
            <a:ext cx="1569660" cy="369332"/>
          </a:xfrm>
          <a:prstGeom prst="rect">
            <a:avLst/>
          </a:prstGeom>
        </p:spPr>
        <p:txBody>
          <a:bodyPr wrap="none">
            <a:spAutoFit/>
          </a:bodyPr>
          <a:lstStyle/>
          <a:p>
            <a:r>
              <a:rPr lang="zh-CN" altLang="en-US" dirty="0">
                <a:solidFill>
                  <a:srgbClr val="333333"/>
                </a:solidFill>
                <a:latin typeface="Helvetica Neue"/>
              </a:rPr>
              <a:t>池化区域大小</a:t>
            </a:r>
            <a:endParaRPr lang="zh-CN" altLang="en-US" dirty="0"/>
          </a:p>
        </p:txBody>
      </p:sp>
      <p:sp>
        <p:nvSpPr>
          <p:cNvPr id="5" name="矩形 4"/>
          <p:cNvSpPr/>
          <p:nvPr/>
        </p:nvSpPr>
        <p:spPr>
          <a:xfrm>
            <a:off x="7591474" y="4636254"/>
            <a:ext cx="646331" cy="369332"/>
          </a:xfrm>
          <a:prstGeom prst="rect">
            <a:avLst/>
          </a:prstGeom>
        </p:spPr>
        <p:txBody>
          <a:bodyPr wrap="none">
            <a:spAutoFit/>
          </a:bodyPr>
          <a:lstStyle/>
          <a:p>
            <a:r>
              <a:rPr lang="zh-CN" altLang="en-US">
                <a:solidFill>
                  <a:srgbClr val="333333"/>
                </a:solidFill>
                <a:latin typeface="Helvetica Neue"/>
              </a:rPr>
              <a:t>填充</a:t>
            </a:r>
            <a:endParaRPr lang="zh-CN" altLang="en-US"/>
          </a:p>
        </p:txBody>
      </p:sp>
    </p:spTree>
    <p:extLst>
      <p:ext uri="{BB962C8B-B14F-4D97-AF65-F5344CB8AC3E}">
        <p14:creationId xmlns:p14="http://schemas.microsoft.com/office/powerpoint/2010/main" val="3400049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56298" y="275515"/>
            <a:ext cx="7356232" cy="523220"/>
          </a:xfrm>
          <a:prstGeom prst="rect">
            <a:avLst/>
          </a:prstGeom>
          <a:noFill/>
        </p:spPr>
        <p:txBody>
          <a:bodyPr wrap="square" rtlCol="0">
            <a:spAutoFit/>
          </a:bodyPr>
          <a:lstStyle/>
          <a:p>
            <a:r>
              <a:rPr lang="zh-CN" altLang="en-US" sz="2800" dirty="0" smtClean="0">
                <a:solidFill>
                  <a:srgbClr val="4B11BF"/>
                </a:solidFill>
              </a:rPr>
              <a:t>通道二（</a:t>
            </a:r>
            <a:r>
              <a:rPr lang="en-US" altLang="zh-CN" sz="2800" dirty="0" smtClean="0">
                <a:solidFill>
                  <a:srgbClr val="4B11BF"/>
                </a:solidFill>
              </a:rPr>
              <a:t>SCNN——</a:t>
            </a:r>
            <a:r>
              <a:rPr lang="zh-CN" altLang="en-US" sz="2800" dirty="0" smtClean="0">
                <a:solidFill>
                  <a:srgbClr val="4B11BF"/>
                </a:solidFill>
              </a:rPr>
              <a:t>基于跳跃连接</a:t>
            </a:r>
            <a:r>
              <a:rPr lang="zh-CN" altLang="en-US" sz="2800" dirty="0">
                <a:solidFill>
                  <a:srgbClr val="4B11BF"/>
                </a:solidFill>
              </a:rPr>
              <a:t>的神经网络）</a:t>
            </a:r>
            <a:endParaRPr lang="en-US" altLang="zh-CN" sz="2800" dirty="0" smtClean="0">
              <a:solidFill>
                <a:srgbClr val="4B11BF"/>
              </a:solidFill>
            </a:endParaRPr>
          </a:p>
        </p:txBody>
      </p:sp>
      <p:pic>
        <p:nvPicPr>
          <p:cNvPr id="6" name="图片 5"/>
          <p:cNvPicPr>
            <a:picLocks noChangeAspect="1"/>
          </p:cNvPicPr>
          <p:nvPr/>
        </p:nvPicPr>
        <p:blipFill rotWithShape="1">
          <a:blip r:embed="rId3"/>
          <a:srcRect t="48835"/>
          <a:stretch/>
        </p:blipFill>
        <p:spPr>
          <a:xfrm>
            <a:off x="820103" y="1019028"/>
            <a:ext cx="10838498" cy="2956560"/>
          </a:xfrm>
          <a:prstGeom prst="rect">
            <a:avLst/>
          </a:prstGeom>
        </p:spPr>
      </p:pic>
      <p:sp>
        <p:nvSpPr>
          <p:cNvPr id="2" name="矩形 1"/>
          <p:cNvSpPr/>
          <p:nvPr/>
        </p:nvSpPr>
        <p:spPr>
          <a:xfrm>
            <a:off x="260510" y="4195881"/>
            <a:ext cx="3637120" cy="2308324"/>
          </a:xfrm>
          <a:prstGeom prst="rect">
            <a:avLst/>
          </a:prstGeom>
        </p:spPr>
        <p:txBody>
          <a:bodyPr wrap="square">
            <a:spAutoFit/>
          </a:bodyPr>
          <a:lstStyle/>
          <a:p>
            <a:r>
              <a:rPr lang="en-US" altLang="zh-CN" dirty="0">
                <a:solidFill>
                  <a:srgbClr val="333333"/>
                </a:solidFill>
                <a:latin typeface="Arial" panose="020B0604020202020204" pitchFamily="34" charset="0"/>
                <a:cs typeface="Arial" panose="020B0604020202020204" pitchFamily="34" charset="0"/>
              </a:rPr>
              <a:t>SCNN</a:t>
            </a:r>
            <a:r>
              <a:rPr lang="zh-CN" altLang="en-US" dirty="0">
                <a:solidFill>
                  <a:srgbClr val="333333"/>
                </a:solidFill>
                <a:latin typeface="Arial" panose="020B0604020202020204" pitchFamily="34" charset="0"/>
                <a:cs typeface="Arial" panose="020B0604020202020204" pitchFamily="34" charset="0"/>
              </a:rPr>
              <a:t>的基本体系结构，包括十一个卷积层，三个最大池化层，七个归一化层和一个全局平均池化层</a:t>
            </a:r>
            <a:r>
              <a:rPr lang="zh-CN" altLang="en-US" dirty="0" smtClean="0">
                <a:solidFill>
                  <a:srgbClr val="333333"/>
                </a:solidFill>
                <a:latin typeface="Arial" panose="020B0604020202020204" pitchFamily="34" charset="0"/>
                <a:cs typeface="Arial" panose="020B0604020202020204" pitchFamily="34" charset="0"/>
              </a:rPr>
              <a:t>。</a:t>
            </a:r>
            <a:endParaRPr lang="en-US" altLang="zh-CN" dirty="0" smtClean="0">
              <a:solidFill>
                <a:srgbClr val="333333"/>
              </a:solidFill>
              <a:latin typeface="Arial" panose="020B0604020202020204" pitchFamily="34" charset="0"/>
              <a:cs typeface="Arial" panose="020B0604020202020204" pitchFamily="34" charset="0"/>
            </a:endParaRPr>
          </a:p>
          <a:p>
            <a:r>
              <a:rPr lang="zh-CN" altLang="en-US" dirty="0" smtClean="0">
                <a:solidFill>
                  <a:srgbClr val="333333"/>
                </a:solidFill>
                <a:latin typeface="Arial" panose="020B0604020202020204" pitchFamily="34" charset="0"/>
                <a:cs typeface="Arial" panose="020B0604020202020204" pitchFamily="34" charset="0"/>
              </a:rPr>
              <a:t> </a:t>
            </a:r>
            <a:endParaRPr lang="en-US" altLang="zh-CN" dirty="0" smtClean="0">
              <a:solidFill>
                <a:srgbClr val="333333"/>
              </a:solidFill>
              <a:latin typeface="Arial" panose="020B0604020202020204" pitchFamily="34" charset="0"/>
              <a:cs typeface="Arial" panose="020B0604020202020204" pitchFamily="34" charset="0"/>
            </a:endParaRPr>
          </a:p>
          <a:p>
            <a:r>
              <a:rPr lang="zh-CN" altLang="en-US" dirty="0" smtClean="0">
                <a:solidFill>
                  <a:srgbClr val="333333"/>
                </a:solidFill>
                <a:latin typeface="Arial" panose="020B0604020202020204" pitchFamily="34" charset="0"/>
                <a:cs typeface="Arial" panose="020B0604020202020204" pitchFamily="34" charset="0"/>
              </a:rPr>
              <a:t>“</a:t>
            </a:r>
            <a:r>
              <a:rPr lang="en-US" altLang="zh-CN" dirty="0" err="1" smtClean="0">
                <a:solidFill>
                  <a:srgbClr val="333333"/>
                </a:solidFill>
                <a:latin typeface="Arial" panose="020B0604020202020204" pitchFamily="34" charset="0"/>
                <a:cs typeface="Arial" panose="020B0604020202020204" pitchFamily="34" charset="0"/>
              </a:rPr>
              <a:t>Conv</a:t>
            </a:r>
            <a:r>
              <a:rPr lang="zh-CN" altLang="en-US" dirty="0" smtClean="0">
                <a:solidFill>
                  <a:srgbClr val="333333"/>
                </a:solidFill>
                <a:latin typeface="Arial" panose="020B0604020202020204" pitchFamily="34" charset="0"/>
                <a:cs typeface="Arial" panose="020B0604020202020204" pitchFamily="34" charset="0"/>
              </a:rPr>
              <a:t>”</a:t>
            </a:r>
            <a:r>
              <a:rPr lang="en-US" altLang="zh-CN" dirty="0" smtClean="0">
                <a:solidFill>
                  <a:srgbClr val="333333"/>
                </a:solidFill>
                <a:latin typeface="Arial" panose="020B0604020202020204" pitchFamily="34" charset="0"/>
                <a:cs typeface="Arial" panose="020B0604020202020204" pitchFamily="34" charset="0"/>
              </a:rPr>
              <a:t>—— </a:t>
            </a:r>
            <a:r>
              <a:rPr lang="zh-CN" altLang="en-US" dirty="0" smtClean="0">
                <a:solidFill>
                  <a:srgbClr val="333333"/>
                </a:solidFill>
                <a:latin typeface="Arial" panose="020B0604020202020204" pitchFamily="34" charset="0"/>
                <a:cs typeface="Arial" panose="020B0604020202020204" pitchFamily="34" charset="0"/>
              </a:rPr>
              <a:t>卷积</a:t>
            </a:r>
            <a:endParaRPr lang="en-US" altLang="zh-CN" dirty="0" smtClean="0">
              <a:solidFill>
                <a:srgbClr val="333333"/>
              </a:solidFill>
              <a:latin typeface="Arial" panose="020B0604020202020204" pitchFamily="34" charset="0"/>
              <a:cs typeface="Arial" panose="020B0604020202020204" pitchFamily="34" charset="0"/>
            </a:endParaRPr>
          </a:p>
          <a:p>
            <a:r>
              <a:rPr lang="zh-CN" altLang="en-US" dirty="0" smtClean="0">
                <a:solidFill>
                  <a:srgbClr val="333333"/>
                </a:solidFill>
                <a:latin typeface="Arial" panose="020B0604020202020204" pitchFamily="34" charset="0"/>
                <a:cs typeface="Arial" panose="020B0604020202020204" pitchFamily="34" charset="0"/>
              </a:rPr>
              <a:t>“</a:t>
            </a:r>
            <a:r>
              <a:rPr lang="en-US" altLang="zh-CN" dirty="0" err="1">
                <a:solidFill>
                  <a:srgbClr val="333333"/>
                </a:solidFill>
                <a:latin typeface="Arial" panose="020B0604020202020204" pitchFamily="34" charset="0"/>
                <a:cs typeface="Arial" panose="020B0604020202020204" pitchFamily="34" charset="0"/>
              </a:rPr>
              <a:t>MaxP</a:t>
            </a:r>
            <a:r>
              <a:rPr lang="zh-CN" altLang="en-US" dirty="0" smtClean="0">
                <a:solidFill>
                  <a:srgbClr val="333333"/>
                </a:solidFill>
                <a:latin typeface="Arial" panose="020B0604020202020204" pitchFamily="34" charset="0"/>
                <a:cs typeface="Arial" panose="020B0604020202020204" pitchFamily="34" charset="0"/>
              </a:rPr>
              <a:t>”</a:t>
            </a:r>
            <a:r>
              <a:rPr lang="en-US" altLang="zh-CN" dirty="0" smtClean="0">
                <a:solidFill>
                  <a:srgbClr val="333333"/>
                </a:solidFill>
                <a:latin typeface="Arial" panose="020B0604020202020204" pitchFamily="34" charset="0"/>
                <a:cs typeface="Arial" panose="020B0604020202020204" pitchFamily="34" charset="0"/>
              </a:rPr>
              <a:t>—— </a:t>
            </a:r>
            <a:r>
              <a:rPr lang="zh-CN" altLang="en-US" dirty="0" smtClean="0">
                <a:solidFill>
                  <a:srgbClr val="333333"/>
                </a:solidFill>
                <a:latin typeface="Arial" panose="020B0604020202020204" pitchFamily="34" charset="0"/>
                <a:cs typeface="Arial" panose="020B0604020202020204" pitchFamily="34" charset="0"/>
              </a:rPr>
              <a:t>最大</a:t>
            </a:r>
            <a:r>
              <a:rPr lang="zh-CN" altLang="en-US" dirty="0">
                <a:solidFill>
                  <a:srgbClr val="333333"/>
                </a:solidFill>
                <a:latin typeface="Arial" panose="020B0604020202020204" pitchFamily="34" charset="0"/>
                <a:cs typeface="Arial" panose="020B0604020202020204" pitchFamily="34" charset="0"/>
              </a:rPr>
              <a:t>池</a:t>
            </a:r>
            <a:r>
              <a:rPr lang="zh-CN" altLang="en-US" dirty="0" smtClean="0">
                <a:solidFill>
                  <a:srgbClr val="333333"/>
                </a:solidFill>
                <a:latin typeface="Arial" panose="020B0604020202020204" pitchFamily="34" charset="0"/>
                <a:cs typeface="Arial" panose="020B0604020202020204" pitchFamily="34" charset="0"/>
              </a:rPr>
              <a:t>化“</a:t>
            </a:r>
            <a:r>
              <a:rPr lang="en-US" altLang="zh-CN" dirty="0" err="1">
                <a:solidFill>
                  <a:srgbClr val="333333"/>
                </a:solidFill>
                <a:latin typeface="Arial" panose="020B0604020202020204" pitchFamily="34" charset="0"/>
                <a:cs typeface="Arial" panose="020B0604020202020204" pitchFamily="34" charset="0"/>
              </a:rPr>
              <a:t>NaC</a:t>
            </a:r>
            <a:r>
              <a:rPr lang="zh-CN" altLang="en-US" dirty="0" smtClean="0">
                <a:solidFill>
                  <a:srgbClr val="333333"/>
                </a:solidFill>
                <a:latin typeface="Arial" panose="020B0604020202020204" pitchFamily="34" charset="0"/>
                <a:cs typeface="Arial" panose="020B0604020202020204" pitchFamily="34" charset="0"/>
              </a:rPr>
              <a:t>”</a:t>
            </a:r>
            <a:r>
              <a:rPr lang="en-US" altLang="zh-CN" dirty="0" smtClean="0">
                <a:solidFill>
                  <a:srgbClr val="333333"/>
                </a:solidFill>
                <a:latin typeface="Arial" panose="020B0604020202020204" pitchFamily="34" charset="0"/>
                <a:cs typeface="Arial" panose="020B0604020202020204" pitchFamily="34" charset="0"/>
              </a:rPr>
              <a:t>—— </a:t>
            </a:r>
            <a:r>
              <a:rPr lang="zh-CN" altLang="en-US" dirty="0" smtClean="0">
                <a:solidFill>
                  <a:srgbClr val="333333"/>
                </a:solidFill>
                <a:latin typeface="Arial" panose="020B0604020202020204" pitchFamily="34" charset="0"/>
                <a:cs typeface="Arial" panose="020B0604020202020204" pitchFamily="34" charset="0"/>
              </a:rPr>
              <a:t>归一化</a:t>
            </a:r>
            <a:r>
              <a:rPr lang="zh-CN" altLang="en-US" dirty="0">
                <a:solidFill>
                  <a:srgbClr val="333333"/>
                </a:solidFill>
                <a:latin typeface="Arial" panose="020B0604020202020204" pitchFamily="34" charset="0"/>
                <a:cs typeface="Arial" panose="020B0604020202020204" pitchFamily="34" charset="0"/>
              </a:rPr>
              <a:t>和</a:t>
            </a:r>
            <a:r>
              <a:rPr lang="zh-CN" altLang="en-US" dirty="0" smtClean="0">
                <a:solidFill>
                  <a:srgbClr val="333333"/>
                </a:solidFill>
                <a:latin typeface="Arial" panose="020B0604020202020204" pitchFamily="34" charset="0"/>
                <a:cs typeface="Arial" panose="020B0604020202020204" pitchFamily="34" charset="0"/>
              </a:rPr>
              <a:t>卷积 “</a:t>
            </a:r>
            <a:r>
              <a:rPr lang="en-US" altLang="zh-CN" dirty="0" smtClean="0">
                <a:solidFill>
                  <a:srgbClr val="333333"/>
                </a:solidFill>
                <a:latin typeface="Arial" panose="020B0604020202020204" pitchFamily="34" charset="0"/>
                <a:cs typeface="Arial" panose="020B0604020202020204" pitchFamily="34" charset="0"/>
              </a:rPr>
              <a:t>GAP</a:t>
            </a:r>
            <a:r>
              <a:rPr lang="zh-CN" altLang="en-US" dirty="0" smtClean="0">
                <a:solidFill>
                  <a:srgbClr val="333333"/>
                </a:solidFill>
                <a:latin typeface="Arial" panose="020B0604020202020204" pitchFamily="34" charset="0"/>
                <a:cs typeface="Arial" panose="020B0604020202020204" pitchFamily="34" charset="0"/>
              </a:rPr>
              <a:t>”</a:t>
            </a:r>
            <a:r>
              <a:rPr lang="en-US" altLang="zh-CN" dirty="0" smtClean="0">
                <a:solidFill>
                  <a:srgbClr val="333333"/>
                </a:solidFill>
                <a:latin typeface="Arial" panose="020B0604020202020204" pitchFamily="34" charset="0"/>
                <a:cs typeface="Arial" panose="020B0604020202020204" pitchFamily="34" charset="0"/>
              </a:rPr>
              <a:t>——</a:t>
            </a:r>
            <a:r>
              <a:rPr lang="zh-CN" altLang="en-US" dirty="0" smtClean="0">
                <a:solidFill>
                  <a:srgbClr val="333333"/>
                </a:solidFill>
                <a:latin typeface="Arial" panose="020B0604020202020204" pitchFamily="34" charset="0"/>
                <a:cs typeface="Arial" panose="020B0604020202020204" pitchFamily="34" charset="0"/>
              </a:rPr>
              <a:t> 全局</a:t>
            </a:r>
            <a:r>
              <a:rPr lang="zh-CN" altLang="en-US" dirty="0">
                <a:solidFill>
                  <a:srgbClr val="333333"/>
                </a:solidFill>
                <a:latin typeface="Arial" panose="020B0604020202020204" pitchFamily="34" charset="0"/>
                <a:cs typeface="Arial" panose="020B0604020202020204" pitchFamily="34" charset="0"/>
              </a:rPr>
              <a:t>平均池化</a:t>
            </a:r>
            <a:r>
              <a:rPr lang="zh-CN" altLang="en-US" dirty="0" smtClean="0">
                <a:solidFill>
                  <a:srgbClr val="333333"/>
                </a:solidFill>
                <a:latin typeface="Arial" panose="020B0604020202020204" pitchFamily="34" charset="0"/>
                <a:cs typeface="Arial" panose="020B0604020202020204" pitchFamily="34" charset="0"/>
              </a:rPr>
              <a:t>操作</a:t>
            </a:r>
            <a:endParaRPr lang="zh-CN" altLang="en-US"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rotWithShape="1">
          <a:blip r:embed="rId4"/>
          <a:srcRect t="3482"/>
          <a:stretch/>
        </p:blipFill>
        <p:spPr>
          <a:xfrm>
            <a:off x="3983832" y="3820160"/>
            <a:ext cx="4219575" cy="2880341"/>
          </a:xfrm>
          <a:prstGeom prst="rect">
            <a:avLst/>
          </a:prstGeom>
        </p:spPr>
      </p:pic>
      <p:pic>
        <p:nvPicPr>
          <p:cNvPr id="8" name="图片 7"/>
          <p:cNvPicPr>
            <a:picLocks noChangeAspect="1"/>
          </p:cNvPicPr>
          <p:nvPr/>
        </p:nvPicPr>
        <p:blipFill rotWithShape="1">
          <a:blip r:embed="rId5"/>
          <a:srcRect t="1052" b="-1"/>
          <a:stretch/>
        </p:blipFill>
        <p:spPr>
          <a:xfrm>
            <a:off x="8105775" y="3799840"/>
            <a:ext cx="4086225" cy="3020408"/>
          </a:xfrm>
          <a:prstGeom prst="rect">
            <a:avLst/>
          </a:prstGeom>
        </p:spPr>
      </p:pic>
    </p:spTree>
    <p:extLst>
      <p:ext uri="{BB962C8B-B14F-4D97-AF65-F5344CB8AC3E}">
        <p14:creationId xmlns:p14="http://schemas.microsoft.com/office/powerpoint/2010/main" val="3885347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TotalTime>
  <Words>1021</Words>
  <Application>Microsoft Office PowerPoint</Application>
  <PresentationFormat>宽屏</PresentationFormat>
  <Paragraphs>74</Paragraphs>
  <Slides>13</Slides>
  <Notes>12</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Times New Roman</vt:lpstr>
      <vt:lpstr>Rockwell</vt:lpstr>
      <vt:lpstr>Segoe UI</vt:lpstr>
      <vt:lpstr>微软雅黑</vt:lpstr>
      <vt:lpstr>Helvetica Neue</vt:lpstr>
      <vt:lpstr>Arial</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zh</cp:lastModifiedBy>
  <cp:revision>1356</cp:revision>
  <dcterms:created xsi:type="dcterms:W3CDTF">2015-08-18T02:51:00Z</dcterms:created>
  <dcterms:modified xsi:type="dcterms:W3CDTF">2020-01-09T04:40:29Z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2052-10.8.2.6949</vt:lpwstr>
  </property>
</Properties>
</file>