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97" r:id="rId2"/>
    <p:sldId id="304" r:id="rId3"/>
    <p:sldId id="298" r:id="rId4"/>
    <p:sldId id="299" r:id="rId5"/>
    <p:sldId id="306" r:id="rId6"/>
    <p:sldId id="300" r:id="rId7"/>
    <p:sldId id="305" r:id="rId8"/>
    <p:sldId id="301" r:id="rId9"/>
    <p:sldId id="307" r:id="rId10"/>
    <p:sldId id="308" r:id="rId11"/>
    <p:sldId id="303" r:id="rId12"/>
    <p:sldId id="311" r:id="rId13"/>
    <p:sldId id="309" r:id="rId14"/>
    <p:sldId id="312" r:id="rId15"/>
    <p:sldId id="310" r:id="rId16"/>
    <p:sldId id="31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92" autoAdjust="0"/>
  </p:normalViewPr>
  <p:slideViewPr>
    <p:cSldViewPr snapToGrid="0">
      <p:cViewPr>
        <p:scale>
          <a:sx n="50" d="100"/>
          <a:sy n="50" d="100"/>
        </p:scale>
        <p:origin x="1740" y="2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CF03-CFA1-4F9D-9E4F-D21BC8F0BA2A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BF7B-DA95-4AFD-897F-95B244A20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5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BF7B-DA95-4AFD-897F-95B244A20B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7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dirty="0">
                <a:ea typeface="+mn-ea"/>
                <a:cs typeface="Times New Roman" panose="02020603050405020304" pitchFamily="18" charset="0"/>
              </a:rPr>
              <a:t>草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“</a:t>
            </a:r>
            <a:r>
              <a:rPr lang="zh-CN" altLang="zh-CN" dirty="0">
                <a:ea typeface="+mn-ea"/>
                <a:cs typeface="Times New Roman" panose="02020603050405020304" pitchFamily="18" charset="0"/>
              </a:rPr>
              <a:t>地面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ea typeface="+mn-ea"/>
                <a:cs typeface="Times New Roman" panose="02020603050405020304" pitchFamily="18" charset="0"/>
              </a:rPr>
              <a:t>在某些情况下具有相似的颜色，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“</a:t>
            </a:r>
            <a:r>
              <a:rPr lang="zh-CN" altLang="zh-CN" dirty="0">
                <a:ea typeface="+mn-ea"/>
                <a:cs typeface="Times New Roman" panose="02020603050405020304" pitchFamily="18" charset="0"/>
              </a:rPr>
              <a:t>人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ea typeface="+mn-ea"/>
                <a:cs typeface="Times New Roman" panose="02020603050405020304" pitchFamily="18" charset="0"/>
              </a:rPr>
              <a:t>在图像的不同位置可能具有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不同的</a:t>
            </a:r>
            <a:r>
              <a:rPr lang="zh-CN" altLang="zh-CN" dirty="0">
                <a:ea typeface="+mn-ea"/>
                <a:cs typeface="Times New Roman" panose="02020603050405020304" pitchFamily="18" charset="0"/>
              </a:rPr>
              <a:t>比例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BF7B-DA95-4AFD-897F-95B244A20B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3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BF7B-DA95-4AFD-897F-95B244A20B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54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BF7B-DA95-4AFD-897F-95B244A20B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5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BF7B-DA95-4AFD-897F-95B244A20B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529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BF7B-DA95-4AFD-897F-95B244A20B7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9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BF7B-DA95-4AFD-897F-95B244A20B7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0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071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4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3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7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93224" y="4371242"/>
            <a:ext cx="228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康萌萌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2020.1.9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1162" y="2832269"/>
            <a:ext cx="835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2"/>
                </a:solidFill>
              </a:rPr>
              <a:t>文献汇报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97147" y="3576763"/>
            <a:ext cx="1706950" cy="2265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1571896" y="-115346"/>
            <a:ext cx="6946439" cy="69464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885831" y="1225703"/>
            <a:ext cx="2088232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607845" y="480282"/>
            <a:ext cx="968742" cy="12855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62822" y="4848906"/>
            <a:ext cx="438448" cy="581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86E4915-AFD1-4DE3-AFE7-B36398501A1C}"/>
              </a:ext>
            </a:extLst>
          </p:cNvPr>
          <p:cNvSpPr/>
          <p:nvPr/>
        </p:nvSpPr>
        <p:spPr>
          <a:xfrm>
            <a:off x="194310" y="183943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期望最大化注意力机制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53724F-74A8-45B1-8B5F-CB51EA130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411"/>
          <a:stretch/>
        </p:blipFill>
        <p:spPr>
          <a:xfrm>
            <a:off x="0" y="896411"/>
            <a:ext cx="9144000" cy="24525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402EECD-29DE-4581-81B9-153FB05A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110" y="3664267"/>
            <a:ext cx="1676400" cy="981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5AE6F5-7600-4C4F-9750-B2C887080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95"/>
          <a:stretch/>
        </p:blipFill>
        <p:spPr>
          <a:xfrm>
            <a:off x="0" y="5137370"/>
            <a:ext cx="9144000" cy="10733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09FAE8-BB3F-4930-B51A-B23D2DE28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857" y="3664267"/>
            <a:ext cx="1381125" cy="952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AEE5D8-CEBE-46DB-8EA2-CE3AC93D8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215" y="3461385"/>
            <a:ext cx="1809750" cy="1466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433A15-935B-40C8-9075-948A16D78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888" y="3480435"/>
            <a:ext cx="1819275" cy="14287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FEB43B-95F0-4E9A-A247-25AB2DC73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9624" y="398811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3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5BC99CF-0854-4049-AAA2-C2999CEDDBFB}"/>
              </a:ext>
            </a:extLst>
          </p:cNvPr>
          <p:cNvSpPr/>
          <p:nvPr/>
        </p:nvSpPr>
        <p:spPr>
          <a:xfrm>
            <a:off x="194310" y="183943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EMA Unit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F4BCAB3-196F-4E14-87A0-D46BF404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020"/>
            <a:ext cx="9144000" cy="33834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0E6AF02-4AB3-4F56-ADBE-7F77685F5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28646"/>
            <a:ext cx="9144000" cy="14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5BC99CF-0854-4049-AAA2-C2999CEDDBFB}"/>
              </a:ext>
            </a:extLst>
          </p:cNvPr>
          <p:cNvSpPr/>
          <p:nvPr/>
        </p:nvSpPr>
        <p:spPr>
          <a:xfrm>
            <a:off x="194310" y="183943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EMA Unit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F4BCAB3-196F-4E14-87A0-D46BF404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640"/>
            <a:ext cx="9144000" cy="33834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F04ECF0-D996-4096-B328-E286F10FE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3359"/>
            <a:ext cx="9144000" cy="483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1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5BC99CF-0854-4049-AAA2-C2999CEDDBFB}"/>
              </a:ext>
            </a:extLst>
          </p:cNvPr>
          <p:cNvSpPr/>
          <p:nvPr/>
        </p:nvSpPr>
        <p:spPr>
          <a:xfrm>
            <a:off x="194310" y="1839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实验结果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9835A7-7DA3-4DD5-9851-212566F5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86" y="2007870"/>
            <a:ext cx="4536757" cy="25297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D1021E-9772-48FC-936B-44DEC769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7" y="777693"/>
            <a:ext cx="4447343" cy="467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5BC99CF-0854-4049-AAA2-C2999CEDDBFB}"/>
              </a:ext>
            </a:extLst>
          </p:cNvPr>
          <p:cNvSpPr/>
          <p:nvPr/>
        </p:nvSpPr>
        <p:spPr>
          <a:xfrm>
            <a:off x="194310" y="1839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实验结果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F50AAD-650A-4866-B898-53F76051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357"/>
            <a:ext cx="9144000" cy="54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6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5BC99CF-0854-4049-AAA2-C2999CEDDBFB}"/>
              </a:ext>
            </a:extLst>
          </p:cNvPr>
          <p:cNvSpPr/>
          <p:nvPr/>
        </p:nvSpPr>
        <p:spPr>
          <a:xfrm>
            <a:off x="194310" y="1839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实验结果</a:t>
            </a:r>
            <a:endParaRPr lang="en-US" altLang="zh-CN" sz="2400" dirty="0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2D7FF29C-0941-4590-B02C-4E80BBCC6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85535"/>
              </p:ext>
            </p:extLst>
          </p:nvPr>
        </p:nvGraphicFramePr>
        <p:xfrm>
          <a:off x="421898" y="1594487"/>
          <a:ext cx="8300204" cy="2126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087">
                  <a:extLst>
                    <a:ext uri="{9D8B030D-6E8A-4147-A177-3AD203B41FA5}">
                      <a16:colId xmlns:a16="http://schemas.microsoft.com/office/drawing/2014/main" val="1507702433"/>
                    </a:ext>
                  </a:extLst>
                </a:gridCol>
                <a:gridCol w="1832534">
                  <a:extLst>
                    <a:ext uri="{9D8B030D-6E8A-4147-A177-3AD203B41FA5}">
                      <a16:colId xmlns:a16="http://schemas.microsoft.com/office/drawing/2014/main" val="3496211310"/>
                    </a:ext>
                  </a:extLst>
                </a:gridCol>
                <a:gridCol w="1879223">
                  <a:extLst>
                    <a:ext uri="{9D8B030D-6E8A-4147-A177-3AD203B41FA5}">
                      <a16:colId xmlns:a16="http://schemas.microsoft.com/office/drawing/2014/main" val="2208900642"/>
                    </a:ext>
                  </a:extLst>
                </a:gridCol>
                <a:gridCol w="1696360">
                  <a:extLst>
                    <a:ext uri="{9D8B030D-6E8A-4147-A177-3AD203B41FA5}">
                      <a16:colId xmlns:a16="http://schemas.microsoft.com/office/drawing/2014/main" val="4033535024"/>
                    </a:ext>
                  </a:extLst>
                </a:gridCol>
              </a:tblGrid>
              <a:tr h="425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73032"/>
                  </a:ext>
                </a:extLst>
              </a:tr>
              <a:tr h="425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SFNet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70900"/>
                  </a:ext>
                </a:extLst>
              </a:tr>
              <a:tr h="425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RGB_IR(CA+SA,CA,SA)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71.0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57.2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59787"/>
                  </a:ext>
                </a:extLst>
              </a:tr>
              <a:tr h="425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RGB_IR(EMA)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5241"/>
                  </a:ext>
                </a:extLst>
              </a:tr>
              <a:tr h="425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SFNet</a:t>
                      </a:r>
                      <a:r>
                        <a:rPr lang="en-US" altLang="zh-CN" dirty="0"/>
                        <a:t>(EMA)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70.2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57.9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0323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8AC44DA9-CEC6-4035-897E-145D47C75B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0" t="7067" r="3138" b="2874"/>
          <a:stretch/>
        </p:blipFill>
        <p:spPr>
          <a:xfrm>
            <a:off x="3188969" y="4027598"/>
            <a:ext cx="3234691" cy="21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4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>
            <a:cxnSpLocks/>
          </p:cNvCxnSpPr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5BC99CF-0854-4049-AAA2-C2999CEDDBFB}"/>
              </a:ext>
            </a:extLst>
          </p:cNvPr>
          <p:cNvSpPr/>
          <p:nvPr/>
        </p:nvSpPr>
        <p:spPr>
          <a:xfrm>
            <a:off x="194310" y="1839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实验结果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7C5961-5CA5-4363-B9F3-C576B7A3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" y="782003"/>
            <a:ext cx="2090891" cy="15367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5105B9-4971-4A4D-9F81-5A0D68697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40" y="782003"/>
            <a:ext cx="2090891" cy="15367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763BED-D28C-4DA4-8010-4A0A2E3A4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188" y="782003"/>
            <a:ext cx="1996440" cy="15367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E41D5D-5B4E-4CC9-9FAB-1CB536578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5640" y="2416819"/>
            <a:ext cx="2090891" cy="15367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6E052D-1C5E-45A0-82FE-2E1C2F3C4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1189" y="2416820"/>
            <a:ext cx="1996439" cy="15367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01879A-FEBF-46D4-AA33-855F9E7BAC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093" y="2416809"/>
            <a:ext cx="2090890" cy="15367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86310C-92F5-47D9-B984-EF6616B7B0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092" y="4051615"/>
            <a:ext cx="2090890" cy="16675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627493D-07EB-4CC1-91D8-8035DCDBD6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7374" y="4071989"/>
            <a:ext cx="2040254" cy="16637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290AD83-A2DE-46B8-82E8-0371AB80D6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1825" y="4051616"/>
            <a:ext cx="2134706" cy="166750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2B08AFE-2121-4B98-82EB-DED0EB86AD35}"/>
              </a:ext>
            </a:extLst>
          </p:cNvPr>
          <p:cNvSpPr/>
          <p:nvPr/>
        </p:nvSpPr>
        <p:spPr>
          <a:xfrm>
            <a:off x="3506129" y="6026062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SFNet</a:t>
            </a:r>
            <a:r>
              <a:rPr lang="en-US" altLang="zh-CN" dirty="0"/>
              <a:t>(EMA)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67BDE4-A985-47B0-8361-488801D81B11}"/>
              </a:ext>
            </a:extLst>
          </p:cNvPr>
          <p:cNvSpPr/>
          <p:nvPr/>
        </p:nvSpPr>
        <p:spPr>
          <a:xfrm>
            <a:off x="5366706" y="6026062"/>
            <a:ext cx="264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RGB_IR(CA+SA,CA,SA)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4ECE03-A258-4002-A927-01B7981642F0}"/>
              </a:ext>
            </a:extLst>
          </p:cNvPr>
          <p:cNvSpPr/>
          <p:nvPr/>
        </p:nvSpPr>
        <p:spPr>
          <a:xfrm>
            <a:off x="954672" y="6026062"/>
            <a:ext cx="1661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Ground Truth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6C00ED39-8741-4E63-A9BB-16A6E649030C}"/>
              </a:ext>
            </a:extLst>
          </p:cNvPr>
          <p:cNvSpPr/>
          <p:nvPr/>
        </p:nvSpPr>
        <p:spPr>
          <a:xfrm>
            <a:off x="194310" y="1839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实验结果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5FF5B6D8-E39E-42BC-AD99-13F5603A9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26078"/>
              </p:ext>
            </p:extLst>
          </p:nvPr>
        </p:nvGraphicFramePr>
        <p:xfrm>
          <a:off x="1230729" y="1270989"/>
          <a:ext cx="6603844" cy="340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087">
                  <a:extLst>
                    <a:ext uri="{9D8B030D-6E8A-4147-A177-3AD203B41FA5}">
                      <a16:colId xmlns:a16="http://schemas.microsoft.com/office/drawing/2014/main" val="1507702433"/>
                    </a:ext>
                  </a:extLst>
                </a:gridCol>
                <a:gridCol w="1832534">
                  <a:extLst>
                    <a:ext uri="{9D8B030D-6E8A-4147-A177-3AD203B41FA5}">
                      <a16:colId xmlns:a16="http://schemas.microsoft.com/office/drawing/2014/main" val="3496211310"/>
                    </a:ext>
                  </a:extLst>
                </a:gridCol>
                <a:gridCol w="1879223">
                  <a:extLst>
                    <a:ext uri="{9D8B030D-6E8A-4147-A177-3AD203B41FA5}">
                      <a16:colId xmlns:a16="http://schemas.microsoft.com/office/drawing/2014/main" val="2208900642"/>
                    </a:ext>
                  </a:extLst>
                </a:gridCol>
              </a:tblGrid>
              <a:tr h="425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73032"/>
                  </a:ext>
                </a:extLst>
              </a:tr>
              <a:tr h="425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SFNet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70900"/>
                  </a:ext>
                </a:extLst>
              </a:tr>
              <a:tr h="425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RGB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CA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20811"/>
                  </a:ext>
                </a:extLst>
              </a:tr>
              <a:tr h="425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RGB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SA)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59787"/>
                  </a:ext>
                </a:extLst>
              </a:tr>
              <a:tr h="425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RGB(CA+SA)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66.3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013808"/>
                  </a:ext>
                </a:extLst>
              </a:tr>
              <a:tr h="425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RGB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CA+SA,CA,SA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68226"/>
                  </a:ext>
                </a:extLst>
              </a:tr>
              <a:tr h="4252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RGB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CA,SA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723163"/>
                  </a:ext>
                </a:extLst>
              </a:tr>
              <a:tr h="425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RGB_IR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CA+SA,CA,SA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71.0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57.2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348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3D6AB6F-E621-40D5-AFD9-A1DCA41F0F0F}"/>
              </a:ext>
            </a:extLst>
          </p:cNvPr>
          <p:cNvSpPr/>
          <p:nvPr/>
        </p:nvSpPr>
        <p:spPr>
          <a:xfrm>
            <a:off x="5050036" y="791750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FPS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表示每秒可以分割多少张图像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662EC1-997D-4E13-B379-B2CE2315C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0" t="7067" r="3138" b="2874"/>
          <a:stretch/>
        </p:blipFill>
        <p:spPr>
          <a:xfrm>
            <a:off x="5783579" y="4674870"/>
            <a:ext cx="3234691" cy="218313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26CD0D6-D5DD-48E7-8D13-6276A7617F78}"/>
              </a:ext>
            </a:extLst>
          </p:cNvPr>
          <p:cNvSpPr/>
          <p:nvPr/>
        </p:nvSpPr>
        <p:spPr>
          <a:xfrm>
            <a:off x="194310" y="5443269"/>
            <a:ext cx="2441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只在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层使用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层只用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50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3FDA762-AAC3-4595-818F-3A56C300A7DB}"/>
              </a:ext>
            </a:extLst>
          </p:cNvPr>
          <p:cNvSpPr/>
          <p:nvPr/>
        </p:nvSpPr>
        <p:spPr>
          <a:xfrm>
            <a:off x="7485614" y="184811"/>
            <a:ext cx="12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ICCV,2019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996D0F-F127-4671-8C32-3836B32D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510"/>
            <a:ext cx="9144000" cy="25376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599ACF-9F43-496E-ADE7-7372CD97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85" y="3548037"/>
            <a:ext cx="1867837" cy="31251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4748DA-0594-4BBF-9DE5-D96605A47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013" y="3548037"/>
            <a:ext cx="1867836" cy="187668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E7C1D4-8D27-4112-8121-87EA013DE31E}"/>
              </a:ext>
            </a:extLst>
          </p:cNvPr>
          <p:cNvSpPr/>
          <p:nvPr/>
        </p:nvSpPr>
        <p:spPr>
          <a:xfrm>
            <a:off x="4877841" y="5683434"/>
            <a:ext cx="2917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Lato"/>
              </a:rPr>
              <a:t>Zhisheng</a:t>
            </a:r>
            <a:r>
              <a:rPr lang="en-US" altLang="zh-CN" dirty="0">
                <a:solidFill>
                  <a:srgbClr val="000000"/>
                </a:solidFill>
                <a:latin typeface="Lato"/>
              </a:rPr>
              <a:t> Zhong, </a:t>
            </a:r>
            <a:r>
              <a:rPr lang="zh-CN" altLang="en-US" dirty="0">
                <a:solidFill>
                  <a:srgbClr val="000000"/>
                </a:solidFill>
                <a:latin typeface="Lato"/>
              </a:rPr>
              <a:t>钟之声</a:t>
            </a:r>
            <a:br>
              <a:rPr lang="zh-CN" altLang="en-US" dirty="0"/>
            </a:br>
            <a:r>
              <a:rPr lang="en-US" altLang="zh-CN" b="1" dirty="0">
                <a:solidFill>
                  <a:srgbClr val="000000"/>
                </a:solidFill>
                <a:latin typeface="Lato"/>
              </a:rPr>
              <a:t>Ph.D. Candidate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66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AF0BC64-5935-4F15-8C38-C5ACF0CF739D}"/>
              </a:ext>
            </a:extLst>
          </p:cNvPr>
          <p:cNvSpPr/>
          <p:nvPr/>
        </p:nvSpPr>
        <p:spPr>
          <a:xfrm>
            <a:off x="123414" y="210218"/>
            <a:ext cx="89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引 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E7F186-A966-4AC8-A969-D835F0193ABB}"/>
              </a:ext>
            </a:extLst>
          </p:cNvPr>
          <p:cNvSpPr/>
          <p:nvPr/>
        </p:nvSpPr>
        <p:spPr>
          <a:xfrm>
            <a:off x="861461" y="751025"/>
            <a:ext cx="74210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Nonlocal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被提出后，基于全局信息的方法被证明了在语义分割中的有效性。然而，自注意力机制需要生成一个巨大的注意力图，其空间复杂度和时间复杂度巨大。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    本文所提出的期望最大化注意力机制（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EMA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），摒弃了在全图上计算注意力图的流程，通过期望最大化（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）算法迭代出一组紧凑的基，在这组基上运行注意力机制，从而大大降低了复杂度。其中，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步更新注意力图，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步更新这组基。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交替执行，收敛之后用来重建特征图。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9395751-E0E9-4978-82ED-C8BBF3361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6" y="3334178"/>
            <a:ext cx="63341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4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2E331ED-8C2E-4B5E-B6AD-4B1B82203259}"/>
              </a:ext>
            </a:extLst>
          </p:cNvPr>
          <p:cNvSpPr/>
          <p:nvPr/>
        </p:nvSpPr>
        <p:spPr>
          <a:xfrm>
            <a:off x="194310" y="1839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前提知识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0F6831-CEFE-4875-B4A4-F2E3D7845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/>
          <a:stretch/>
        </p:blipFill>
        <p:spPr>
          <a:xfrm>
            <a:off x="422910" y="1425574"/>
            <a:ext cx="8721090" cy="41700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3090F6-5EA8-4FAD-A250-048D8C70963A}"/>
              </a:ext>
            </a:extLst>
          </p:cNvPr>
          <p:cNvSpPr/>
          <p:nvPr/>
        </p:nvSpPr>
        <p:spPr>
          <a:xfrm>
            <a:off x="0" y="1404650"/>
            <a:ext cx="6463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设概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DA498C-5970-4C12-8142-B150D6AF6584}"/>
              </a:ext>
            </a:extLst>
          </p:cNvPr>
          <p:cNvSpPr/>
          <p:nvPr/>
        </p:nvSpPr>
        <p:spPr>
          <a:xfrm>
            <a:off x="3998625" y="84129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最大似然估计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3891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2E331ED-8C2E-4B5E-B6AD-4B1B82203259}"/>
              </a:ext>
            </a:extLst>
          </p:cNvPr>
          <p:cNvSpPr/>
          <p:nvPr/>
        </p:nvSpPr>
        <p:spPr>
          <a:xfrm>
            <a:off x="194310" y="1839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前提知识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1E0969-2894-414C-8382-49FEFC1C57AA}"/>
              </a:ext>
            </a:extLst>
          </p:cNvPr>
          <p:cNvSpPr/>
          <p:nvPr/>
        </p:nvSpPr>
        <p:spPr>
          <a:xfrm>
            <a:off x="105593" y="74116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期望最大化算法</a:t>
            </a:r>
            <a:endParaRPr lang="zh-CN" altLang="en-US" b="1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57763A-D8C7-4A80-A6FD-B2171D01B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0496"/>
            <a:ext cx="9144000" cy="11240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45959C-24B1-4306-A344-13F4A9055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34532"/>
            <a:ext cx="9144000" cy="13573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4666E7-FE06-47FE-B250-15F44F646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78171"/>
            <a:ext cx="9144000" cy="11976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DA7BE2-C547-4B83-9B1F-5C3E6C5F3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92589"/>
            <a:ext cx="9144000" cy="167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3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2E331ED-8C2E-4B5E-B6AD-4B1B82203259}"/>
              </a:ext>
            </a:extLst>
          </p:cNvPr>
          <p:cNvSpPr/>
          <p:nvPr/>
        </p:nvSpPr>
        <p:spPr>
          <a:xfrm>
            <a:off x="194310" y="1839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前提知识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22CA7A-7F33-488A-87EF-76B093A72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3039"/>
            <a:ext cx="9144000" cy="37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1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86E4915-AFD1-4DE3-AFE7-B36398501A1C}"/>
              </a:ext>
            </a:extLst>
          </p:cNvPr>
          <p:cNvSpPr/>
          <p:nvPr/>
        </p:nvSpPr>
        <p:spPr>
          <a:xfrm>
            <a:off x="194310" y="183943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期望最大化注意力机制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5DF419-509B-4E4E-AD60-C7EEC7D31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322"/>
            <a:ext cx="9144000" cy="25657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DFEFF0C-85DF-4416-8083-7453EAE14FA3}"/>
              </a:ext>
            </a:extLst>
          </p:cNvPr>
          <p:cNvSpPr/>
          <p:nvPr/>
        </p:nvSpPr>
        <p:spPr>
          <a:xfrm>
            <a:off x="2844833" y="1288534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（N = H×W）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6B0C95-079C-4549-B3AD-2EF24EA68069}"/>
              </a:ext>
            </a:extLst>
          </p:cNvPr>
          <p:cNvSpPr/>
          <p:nvPr/>
        </p:nvSpPr>
        <p:spPr>
          <a:xfrm>
            <a:off x="6049883" y="1226979"/>
            <a:ext cx="3094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</a:t>
            </a:r>
            <a:r>
              <a:rPr lang="zh-CN" altLang="en-US" sz="1200" dirty="0"/>
              <a:t>R</a:t>
            </a:r>
            <a:r>
              <a:rPr lang="zh-CN" altLang="en-US" dirty="0"/>
              <a:t>将原始X重构为Y并输出。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225DFE-33F7-44AE-89A2-600AB867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0600"/>
            <a:ext cx="9144000" cy="21023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EA4CA34-656E-4228-84AA-FE4C4CFAAE74}"/>
              </a:ext>
            </a:extLst>
          </p:cNvPr>
          <p:cNvSpPr/>
          <p:nvPr/>
        </p:nvSpPr>
        <p:spPr>
          <a:xfrm>
            <a:off x="1969236" y="4109628"/>
            <a:ext cx="429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欧几里得距离，RBF径向基等，差别不大</a:t>
            </a:r>
          </a:p>
        </p:txBody>
      </p:sp>
    </p:spTree>
    <p:extLst>
      <p:ext uri="{BB962C8B-B14F-4D97-AF65-F5344CB8AC3E}">
        <p14:creationId xmlns:p14="http://schemas.microsoft.com/office/powerpoint/2010/main" val="60553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86E4915-AFD1-4DE3-AFE7-B36398501A1C}"/>
              </a:ext>
            </a:extLst>
          </p:cNvPr>
          <p:cNvSpPr/>
          <p:nvPr/>
        </p:nvSpPr>
        <p:spPr>
          <a:xfrm>
            <a:off x="194310" y="183943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期望最大化注意力机制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514C9B-490B-4779-BA63-E8B7C848A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421"/>
            <a:ext cx="9144000" cy="33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920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3613</TotalTime>
  <Words>394</Words>
  <Application>Microsoft Office PowerPoint</Application>
  <PresentationFormat>全屏显示(4:3)</PresentationFormat>
  <Paragraphs>85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-apple-system</vt:lpstr>
      <vt:lpstr>Lato</vt:lpstr>
      <vt:lpstr>等线</vt:lpstr>
      <vt:lpstr>Microsoft YaHei</vt:lpstr>
      <vt:lpstr>Microsoft YaHei</vt:lpstr>
      <vt:lpstr>Arial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蒋金晟</dc:creator>
  <cp:lastModifiedBy>meng kang</cp:lastModifiedBy>
  <cp:revision>203</cp:revision>
  <dcterms:created xsi:type="dcterms:W3CDTF">2015-04-19T07:39:12Z</dcterms:created>
  <dcterms:modified xsi:type="dcterms:W3CDTF">2020-01-09T03:57:49Z</dcterms:modified>
</cp:coreProperties>
</file>