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6" r:id="rId1"/>
  </p:sldMasterIdLst>
  <p:notesMasterIdLst>
    <p:notesMasterId r:id="rId15"/>
  </p:notesMasterIdLst>
  <p:handoutMasterIdLst>
    <p:handoutMasterId r:id="rId16"/>
  </p:handoutMasterIdLst>
  <p:sldIdLst>
    <p:sldId id="303" r:id="rId2"/>
    <p:sldId id="367" r:id="rId3"/>
    <p:sldId id="374" r:id="rId4"/>
    <p:sldId id="399" r:id="rId5"/>
    <p:sldId id="398" r:id="rId6"/>
    <p:sldId id="391" r:id="rId7"/>
    <p:sldId id="402" r:id="rId8"/>
    <p:sldId id="401" r:id="rId9"/>
    <p:sldId id="400" r:id="rId10"/>
    <p:sldId id="405" r:id="rId11"/>
    <p:sldId id="403" r:id="rId12"/>
    <p:sldId id="404" r:id="rId13"/>
    <p:sldId id="353" r:id="rId14"/>
  </p:sldIdLst>
  <p:sldSz cx="12192000" cy="6858000"/>
  <p:notesSz cx="6858000" cy="9144000"/>
  <p:embeddedFontLst>
    <p:embeddedFont>
      <p:font typeface="Rockwell" panose="02060603020205020403" pitchFamily="18" charset="0"/>
      <p:regular r:id="rId17"/>
      <p:bold r:id="rId18"/>
      <p:italic r:id="rId19"/>
      <p:boldItalic r:id="rId20"/>
    </p:embeddedFont>
    <p:embeddedFont>
      <p:font typeface="等线" panose="02010600030101010101" pitchFamily="2" charset="-122"/>
      <p:regular r:id="rId21"/>
      <p:bold r:id="rId22"/>
    </p:embeddedFont>
    <p:embeddedFont>
      <p:font typeface="微软雅黑" panose="020B0503020204020204" pitchFamily="34" charset="-122"/>
      <p:regular r:id="rId23"/>
      <p:bold r:id="rId24"/>
    </p:embeddedFont>
    <p:embeddedFont>
      <p:font typeface="Segoe UI" panose="020B0502040204020203" pitchFamily="34" charset="0"/>
      <p:regular r:id="rId25"/>
      <p:bold r:id="rId26"/>
      <p:italic r:id="rId27"/>
      <p:boldItalic r:id="rId28"/>
    </p:embeddedFont>
  </p:embeddedFont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 initials="C" lastIdx="1" clrIdx="0">
    <p:extLst>
      <p:ext uri="{19B8F6BF-5375-455C-9EA6-DF929625EA0E}">
        <p15:presenceInfo xmlns:p15="http://schemas.microsoft.com/office/powerpoint/2012/main" userId="C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0000"/>
    <a:srgbClr val="0000FF"/>
    <a:srgbClr val="3333FF"/>
    <a:srgbClr val="009900"/>
    <a:srgbClr val="660066"/>
    <a:srgbClr val="CC00FF"/>
    <a:srgbClr val="6600FF"/>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9" autoAdjust="0"/>
    <p:restoredTop sz="96408" autoAdjust="0"/>
  </p:normalViewPr>
  <p:slideViewPr>
    <p:cSldViewPr snapToGrid="0" snapToObjects="1">
      <p:cViewPr varScale="1">
        <p:scale>
          <a:sx n="103" d="100"/>
          <a:sy n="103" d="100"/>
        </p:scale>
        <p:origin x="132" y="330"/>
      </p:cViewPr>
      <p:guideLst>
        <p:guide pos="3840"/>
        <p:guide orient="horz" pos="2160"/>
        <p:guide orient="horz" pos="232"/>
        <p:guide orient="horz" pos="4088"/>
        <p:guide pos="574"/>
      </p:guideLst>
    </p:cSldViewPr>
  </p:slid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66" d="100"/>
          <a:sy n="66" d="100"/>
        </p:scale>
        <p:origin x="3330"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2E08C6-A8D6-4426-B0F6-8365D5E90C3D}" type="datetimeFigureOut">
              <a:rPr lang="zh-CN" altLang="en-US" smtClean="0"/>
              <a:t>2019/9/18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35310C-31F2-4F7E-95AC-1A51EFB82AFE}" type="slidenum">
              <a:rPr lang="zh-CN" altLang="en-US" smtClean="0"/>
              <a:t>‹#›</a:t>
            </a:fld>
            <a:endParaRPr lang="zh-CN" altLang="en-US"/>
          </a:p>
        </p:txBody>
      </p:sp>
    </p:spTree>
    <p:extLst>
      <p:ext uri="{BB962C8B-B14F-4D97-AF65-F5344CB8AC3E}">
        <p14:creationId xmlns:p14="http://schemas.microsoft.com/office/powerpoint/2010/main" val="548431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CA7BF-183C-46C8-9282-AFD276260CB2}"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F600-D6BF-48F3-BE94-005CF5FB96EE}" type="slidenum">
              <a:rPr lang="zh-CN" altLang="en-US" smtClean="0"/>
              <a:t>‹#›</a:t>
            </a:fld>
            <a:endParaRPr lang="zh-CN" altLang="en-US"/>
          </a:p>
        </p:txBody>
      </p:sp>
    </p:spTree>
    <p:extLst>
      <p:ext uri="{BB962C8B-B14F-4D97-AF65-F5344CB8AC3E}">
        <p14:creationId xmlns:p14="http://schemas.microsoft.com/office/powerpoint/2010/main" val="417197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3" name="直接连接符 2"/>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3469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cxnSp>
        <p:nvCxnSpPr>
          <p:cNvPr id="6" name="直接连接符 5"/>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23644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cxnSp>
        <p:nvCxnSpPr>
          <p:cNvPr id="4" name="直接连接符 3"/>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0075595"/>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cxnSp>
        <p:nvCxnSpPr>
          <p:cNvPr id="3" name="直接连接符 2"/>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08101870"/>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4813"/>
            <a:ext cx="4452788" cy="6862813"/>
          </a:xfrm>
          <a:prstGeom prst="rect">
            <a:avLst/>
          </a:prstGeom>
        </p:spPr>
      </p:pic>
      <p:cxnSp>
        <p:nvCxnSpPr>
          <p:cNvPr id="4" name="直接连接符 3"/>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753274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10285749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4" r:id="rId3"/>
    <p:sldLayoutId id="2147483679" r:id="rId4"/>
    <p:sldLayoutId id="2147483680" r:id="rId5"/>
    <p:sldLayoutId id="2147483681" r:id="rId6"/>
    <p:sldLayoutId id="214748368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1415" y="1254308"/>
            <a:ext cx="8469199" cy="923330"/>
          </a:xfrm>
          <a:prstGeom prst="rect">
            <a:avLst/>
          </a:prstGeom>
          <a:noFill/>
        </p:spPr>
        <p:txBody>
          <a:bodyPr wrap="square" rtlCol="0">
            <a:spAutoFit/>
          </a:bodyPr>
          <a:lstStyle/>
          <a:p>
            <a:r>
              <a:rPr lang="zh-CN" altLang="en-US" sz="5400" b="1" dirty="0" smtClean="0">
                <a:solidFill>
                  <a:srgbClr val="00B050"/>
                </a:solidFill>
                <a:latin typeface="Rockwell" panose="02060603020205020403" pitchFamily="18" charset="0"/>
              </a:rPr>
              <a:t>文献</a:t>
            </a:r>
            <a:r>
              <a:rPr lang="zh-CN" altLang="en-US" sz="5400" b="1" dirty="0">
                <a:solidFill>
                  <a:srgbClr val="00B050"/>
                </a:solidFill>
                <a:latin typeface="Rockwell" panose="02060603020205020403" pitchFamily="18" charset="0"/>
              </a:rPr>
              <a:t>汇报</a:t>
            </a:r>
            <a:endParaRPr lang="en-US" altLang="zh-CN" sz="5400" b="1" dirty="0">
              <a:solidFill>
                <a:srgbClr val="00B050"/>
              </a:solidFill>
              <a:latin typeface="Rockwell" panose="02060603020205020403" pitchFamily="18" charset="0"/>
            </a:endParaRPr>
          </a:p>
        </p:txBody>
      </p:sp>
      <p:sp>
        <p:nvSpPr>
          <p:cNvPr id="3" name="文本框 2"/>
          <p:cNvSpPr txBox="1"/>
          <p:nvPr/>
        </p:nvSpPr>
        <p:spPr>
          <a:xfrm>
            <a:off x="8763000" y="4291299"/>
            <a:ext cx="3429000" cy="1077218"/>
          </a:xfrm>
          <a:prstGeom prst="rect">
            <a:avLst/>
          </a:prstGeom>
          <a:noFill/>
        </p:spPr>
        <p:txBody>
          <a:bodyPr wrap="square" rtlCol="0">
            <a:spAutoFit/>
          </a:bodyPr>
          <a:lstStyle/>
          <a:p>
            <a:r>
              <a:rPr lang="zh-CN" altLang="en-US" sz="3200" b="1" dirty="0" smtClean="0"/>
              <a:t>  </a:t>
            </a:r>
            <a:r>
              <a:rPr lang="zh-CN" altLang="en-US" sz="3200" b="1" dirty="0" smtClean="0">
                <a:latin typeface="+mn-ea"/>
              </a:rPr>
              <a:t>胡敬玉</a:t>
            </a:r>
            <a:endParaRPr lang="en-US" altLang="zh-CN" sz="3200" b="1" dirty="0" smtClean="0">
              <a:latin typeface="+mn-ea"/>
            </a:endParaRPr>
          </a:p>
          <a:p>
            <a:r>
              <a:rPr lang="en-US" altLang="zh-CN" sz="3200" b="1" dirty="0" smtClean="0">
                <a:latin typeface="+mn-ea"/>
              </a:rPr>
              <a:t>2019.7.20</a:t>
            </a:r>
            <a:endParaRPr lang="zh-CN" altLang="en-US" sz="3200" b="1" dirty="0">
              <a:latin typeface="+mn-ea"/>
            </a:endParaRPr>
          </a:p>
        </p:txBody>
      </p:sp>
    </p:spTree>
    <p:extLst>
      <p:ext uri="{BB962C8B-B14F-4D97-AF65-F5344CB8AC3E}">
        <p14:creationId xmlns:p14="http://schemas.microsoft.com/office/powerpoint/2010/main" val="1301920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819980840"/>
              </p:ext>
            </p:extLst>
          </p:nvPr>
        </p:nvGraphicFramePr>
        <p:xfrm>
          <a:off x="5092065" y="5318760"/>
          <a:ext cx="914400" cy="163513"/>
        </p:xfrm>
        <a:graphic>
          <a:graphicData uri="http://schemas.openxmlformats.org/presentationml/2006/ole">
            <mc:AlternateContent xmlns:mc="http://schemas.openxmlformats.org/markup-compatibility/2006">
              <mc:Choice xmlns:v="urn:schemas-microsoft-com:vml" Requires="v">
                <p:oleObj spid="_x0000_s6166" name="Equation" r:id="rId3" imgW="914400" imgH="164160" progId="Equation.DSMT4">
                  <p:embed/>
                </p:oleObj>
              </mc:Choice>
              <mc:Fallback>
                <p:oleObj name="Equation" r:id="rId3" imgW="914400" imgH="164160" progId="Equation.DSMT4">
                  <p:embed/>
                  <p:pic>
                    <p:nvPicPr>
                      <p:cNvPr id="8" name="对象 7"/>
                      <p:cNvPicPr/>
                      <p:nvPr/>
                    </p:nvPicPr>
                    <p:blipFill>
                      <a:blip r:embed="rId4"/>
                      <a:stretch>
                        <a:fillRect/>
                      </a:stretch>
                    </p:blipFill>
                    <p:spPr>
                      <a:xfrm>
                        <a:off x="5092065" y="5318760"/>
                        <a:ext cx="914400" cy="163513"/>
                      </a:xfrm>
                      <a:prstGeom prst="rect">
                        <a:avLst/>
                      </a:prstGeom>
                    </p:spPr>
                  </p:pic>
                </p:oleObj>
              </mc:Fallback>
            </mc:AlternateContent>
          </a:graphicData>
        </a:graphic>
      </p:graphicFrame>
      <p:pic>
        <p:nvPicPr>
          <p:cNvPr id="4" name="图片 3"/>
          <p:cNvPicPr>
            <a:picLocks noChangeAspect="1"/>
          </p:cNvPicPr>
          <p:nvPr/>
        </p:nvPicPr>
        <p:blipFill>
          <a:blip r:embed="rId5"/>
          <a:stretch>
            <a:fillRect/>
          </a:stretch>
        </p:blipFill>
        <p:spPr>
          <a:xfrm>
            <a:off x="624840" y="2939098"/>
            <a:ext cx="10763250" cy="2543175"/>
          </a:xfrm>
          <a:prstGeom prst="rect">
            <a:avLst/>
          </a:prstGeom>
        </p:spPr>
      </p:pic>
      <p:pic>
        <p:nvPicPr>
          <p:cNvPr id="5" name="图片 4"/>
          <p:cNvPicPr>
            <a:picLocks noChangeAspect="1"/>
          </p:cNvPicPr>
          <p:nvPr/>
        </p:nvPicPr>
        <p:blipFill>
          <a:blip r:embed="rId6"/>
          <a:stretch>
            <a:fillRect/>
          </a:stretch>
        </p:blipFill>
        <p:spPr>
          <a:xfrm>
            <a:off x="546424" y="1692912"/>
            <a:ext cx="10306050" cy="857250"/>
          </a:xfrm>
          <a:prstGeom prst="rect">
            <a:avLst/>
          </a:prstGeom>
        </p:spPr>
      </p:pic>
      <p:sp>
        <p:nvSpPr>
          <p:cNvPr id="9" name="文本框 8"/>
          <p:cNvSpPr txBox="1"/>
          <p:nvPr/>
        </p:nvSpPr>
        <p:spPr>
          <a:xfrm>
            <a:off x="1473444" y="258370"/>
            <a:ext cx="4797960" cy="523220"/>
          </a:xfrm>
          <a:prstGeom prst="rect">
            <a:avLst/>
          </a:prstGeom>
          <a:noFill/>
        </p:spPr>
        <p:txBody>
          <a:bodyPr wrap="square" rtlCol="0">
            <a:spAutoFit/>
          </a:bodyPr>
          <a:lstStyle/>
          <a:p>
            <a:r>
              <a:rPr lang="zh-CN" altLang="en-US" sz="2800" dirty="0" smtClean="0">
                <a:solidFill>
                  <a:srgbClr val="4B11BF"/>
                </a:solidFill>
              </a:rPr>
              <a:t>利用不确定性得到预测值</a:t>
            </a:r>
            <a:endParaRPr lang="zh-CN" altLang="en-US" sz="2800" dirty="0">
              <a:solidFill>
                <a:srgbClr val="4B11BF"/>
              </a:solidFill>
            </a:endParaRPr>
          </a:p>
        </p:txBody>
      </p:sp>
    </p:spTree>
    <p:extLst>
      <p:ext uri="{BB962C8B-B14F-4D97-AF65-F5344CB8AC3E}">
        <p14:creationId xmlns:p14="http://schemas.microsoft.com/office/powerpoint/2010/main" val="272168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7732" y="447870"/>
            <a:ext cx="11583175" cy="5723941"/>
          </a:xfrm>
          <a:prstGeom prst="rect">
            <a:avLst/>
          </a:prstGeom>
        </p:spPr>
      </p:pic>
    </p:spTree>
    <p:extLst>
      <p:ext uri="{BB962C8B-B14F-4D97-AF65-F5344CB8AC3E}">
        <p14:creationId xmlns:p14="http://schemas.microsoft.com/office/powerpoint/2010/main" val="159300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41740" y="258792"/>
            <a:ext cx="3605974" cy="6475977"/>
          </a:xfrm>
          <a:prstGeom prst="rect">
            <a:avLst/>
          </a:prstGeom>
        </p:spPr>
      </p:pic>
      <p:pic>
        <p:nvPicPr>
          <p:cNvPr id="5" name="图片 4"/>
          <p:cNvPicPr>
            <a:picLocks noChangeAspect="1"/>
          </p:cNvPicPr>
          <p:nvPr/>
        </p:nvPicPr>
        <p:blipFill>
          <a:blip r:embed="rId3"/>
          <a:stretch>
            <a:fillRect/>
          </a:stretch>
        </p:blipFill>
        <p:spPr>
          <a:xfrm>
            <a:off x="4501022" y="2146042"/>
            <a:ext cx="7605433" cy="3055174"/>
          </a:xfrm>
          <a:prstGeom prst="rect">
            <a:avLst/>
          </a:prstGeom>
        </p:spPr>
      </p:pic>
    </p:spTree>
    <p:extLst>
      <p:ext uri="{BB962C8B-B14F-4D97-AF65-F5344CB8AC3E}">
        <p14:creationId xmlns:p14="http://schemas.microsoft.com/office/powerpoint/2010/main" val="348947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4109" y="2570521"/>
            <a:ext cx="3801362"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accent1"/>
                  </a:solidFill>
                  <a:prstDash val="solid"/>
                </a:ln>
                <a:solidFill>
                  <a:srgbClr val="92D050"/>
                </a:solidFill>
                <a:effectLst>
                  <a:outerShdw dist="38100" dir="2640000" algn="bl" rotWithShape="0">
                    <a:schemeClr val="accent1"/>
                  </a:outerShdw>
                </a:effectLst>
              </a:rPr>
              <a:t>Thank You!</a:t>
            </a:r>
            <a:endParaRPr lang="zh-CN" altLang="en-US" sz="5400" b="1" cap="none" spc="0" dirty="0">
              <a:ln w="12700">
                <a:solidFill>
                  <a:schemeClr val="accent1"/>
                </a:solidFill>
                <a:prstDash val="solid"/>
              </a:ln>
              <a:solidFill>
                <a:srgbClr val="92D050"/>
              </a:solidFill>
              <a:effectLst>
                <a:outerShdw dist="38100" dir="2640000" algn="bl" rotWithShape="0">
                  <a:schemeClr val="accent1"/>
                </a:outerShdw>
              </a:effectLst>
            </a:endParaRPr>
          </a:p>
        </p:txBody>
      </p:sp>
    </p:spTree>
    <p:extLst>
      <p:ext uri="{BB962C8B-B14F-4D97-AF65-F5344CB8AC3E}">
        <p14:creationId xmlns:p14="http://schemas.microsoft.com/office/powerpoint/2010/main" val="2227282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ieeexplore.ieee.org/mediastore_new/IEEE/content/media/8359997/8363198/8363717/8363717-fig-2-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1473444" y="258370"/>
            <a:ext cx="4797960" cy="523220"/>
          </a:xfrm>
          <a:prstGeom prst="rect">
            <a:avLst/>
          </a:prstGeom>
          <a:noFill/>
        </p:spPr>
        <p:txBody>
          <a:bodyPr wrap="square" rtlCol="0">
            <a:spAutoFit/>
          </a:bodyPr>
          <a:lstStyle/>
          <a:p>
            <a:r>
              <a:rPr lang="zh-CN" altLang="en-US" sz="2800" dirty="0" smtClean="0">
                <a:solidFill>
                  <a:srgbClr val="4B11BF"/>
                </a:solidFill>
              </a:rPr>
              <a:t>文献</a:t>
            </a:r>
            <a:endParaRPr lang="zh-CN" altLang="en-US" sz="2800" dirty="0">
              <a:solidFill>
                <a:srgbClr val="4B11BF"/>
              </a:solidFill>
            </a:endParaRPr>
          </a:p>
        </p:txBody>
      </p:sp>
      <p:sp>
        <p:nvSpPr>
          <p:cNvPr id="4" name="Rectangle 1"/>
          <p:cNvSpPr>
            <a:spLocks noChangeArrowheads="1"/>
          </p:cNvSpPr>
          <p:nvPr/>
        </p:nvSpPr>
        <p:spPr bwMode="auto">
          <a:xfrm>
            <a:off x="4010025" y="2157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a:xfrm>
            <a:off x="1258002" y="1108094"/>
            <a:ext cx="9024685" cy="3970318"/>
          </a:xfrm>
          <a:prstGeom prst="rect">
            <a:avLst/>
          </a:prstGeom>
        </p:spPr>
        <p:txBody>
          <a:bodyPr wrap="square">
            <a:spAutoFit/>
          </a:bodyPr>
          <a:lstStyle/>
          <a:p>
            <a:r>
              <a:rPr lang="en-US" altLang="zh-CN" sz="2800" dirty="0" smtClean="0">
                <a:latin typeface="Arial" panose="020B0604020202020204" pitchFamily="34" charset="0"/>
                <a:cs typeface="Arial" panose="020B0604020202020204" pitchFamily="34" charset="0"/>
              </a:rPr>
              <a:t>T</a:t>
            </a:r>
            <a:r>
              <a:rPr lang="en-US" altLang="zh-CN" sz="2800" dirty="0">
                <a:latin typeface="Arial" panose="020B0604020202020204" pitchFamily="34" charset="0"/>
                <a:cs typeface="Arial" panose="020B0604020202020204" pitchFamily="34" charset="0"/>
              </a:rPr>
              <a:t>. Nair, D. </a:t>
            </a:r>
            <a:r>
              <a:rPr lang="en-US" altLang="zh-CN" sz="2800" dirty="0" err="1">
                <a:latin typeface="Arial" panose="020B0604020202020204" pitchFamily="34" charset="0"/>
                <a:cs typeface="Arial" panose="020B0604020202020204" pitchFamily="34" charset="0"/>
              </a:rPr>
              <a:t>Precup</a:t>
            </a:r>
            <a:r>
              <a:rPr lang="en-US" altLang="zh-CN" sz="2800" dirty="0">
                <a:latin typeface="Arial" panose="020B0604020202020204" pitchFamily="34" charset="0"/>
                <a:cs typeface="Arial" panose="020B0604020202020204" pitchFamily="34" charset="0"/>
              </a:rPr>
              <a:t>, D. L. Arnold, and T. </a:t>
            </a:r>
            <a:r>
              <a:rPr lang="en-US" altLang="zh-CN" sz="2800" dirty="0" err="1">
                <a:latin typeface="Arial" panose="020B0604020202020204" pitchFamily="34" charset="0"/>
                <a:cs typeface="Arial" panose="020B0604020202020204" pitchFamily="34" charset="0"/>
              </a:rPr>
              <a:t>Arbel</a:t>
            </a:r>
            <a:r>
              <a:rPr lang="en-US" altLang="zh-CN" sz="2800" dirty="0">
                <a:latin typeface="Arial" panose="020B0604020202020204" pitchFamily="34" charset="0"/>
                <a:cs typeface="Arial" panose="020B0604020202020204" pitchFamily="34" charset="0"/>
              </a:rPr>
              <a:t>, “Exploring Uncertainty Measures in Deep Networks for Multiple Sclerosis Lesion Detection and Segmentation,” </a:t>
            </a:r>
            <a:r>
              <a:rPr lang="en-US" altLang="zh-CN" sz="2800" dirty="0" smtClean="0">
                <a:latin typeface="Arial" panose="020B0604020202020204" pitchFamily="34" charset="0"/>
                <a:cs typeface="Arial" panose="020B0604020202020204" pitchFamily="34" charset="0"/>
              </a:rPr>
              <a:t>In Proc. MICCAI, 2018.</a:t>
            </a:r>
          </a:p>
          <a:p>
            <a:endParaRPr lang="en-US" altLang="zh-CN" sz="2800" dirty="0">
              <a:effectLst/>
              <a:latin typeface="Arial" panose="020B0604020202020204" pitchFamily="34" charset="0"/>
              <a:cs typeface="Arial" panose="020B0604020202020204" pitchFamily="34" charset="0"/>
            </a:endParaRPr>
          </a:p>
          <a:p>
            <a:pPr algn="just"/>
            <a:r>
              <a:rPr lang="en-US" altLang="zh-CN" sz="2800" dirty="0">
                <a:latin typeface="Arial" panose="020B0604020202020204" pitchFamily="34" charset="0"/>
                <a:cs typeface="Arial" panose="020B0604020202020204" pitchFamily="34" charset="0"/>
              </a:rPr>
              <a:t>Nair T, </a:t>
            </a:r>
            <a:r>
              <a:rPr lang="en-US" altLang="zh-CN" sz="2800" dirty="0" err="1">
                <a:latin typeface="Arial" panose="020B0604020202020204" pitchFamily="34" charset="0"/>
                <a:cs typeface="Arial" panose="020B0604020202020204" pitchFamily="34" charset="0"/>
              </a:rPr>
              <a:t>Precup</a:t>
            </a:r>
            <a:r>
              <a:rPr lang="en-US" altLang="zh-CN" sz="2800" dirty="0">
                <a:latin typeface="Arial" panose="020B0604020202020204" pitchFamily="34" charset="0"/>
                <a:cs typeface="Arial" panose="020B0604020202020204" pitchFamily="34" charset="0"/>
              </a:rPr>
              <a:t> D, Arnold D L, et al. Exploring uncertainty measures in deep networks for multiple sclerosis lesion detection and segmentation[J]. Medical Image Analysis, 2019: 101557.</a:t>
            </a:r>
            <a:endParaRPr lang="en-US" altLang="zh-CN" sz="4000" dirty="0">
              <a:effectLst/>
              <a:latin typeface="Arial" panose="020B0604020202020204" pitchFamily="34" charset="0"/>
              <a:cs typeface="Arial" panose="020B0604020202020204" pitchFamily="34" charset="0"/>
            </a:endParaRPr>
          </a:p>
        </p:txBody>
      </p:sp>
      <p:sp>
        <p:nvSpPr>
          <p:cNvPr id="6" name="文本框 5"/>
          <p:cNvSpPr txBox="1"/>
          <p:nvPr/>
        </p:nvSpPr>
        <p:spPr>
          <a:xfrm>
            <a:off x="1258001" y="5427123"/>
            <a:ext cx="4047243"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McGill </a:t>
            </a:r>
            <a:r>
              <a:rPr lang="en-US" altLang="zh-CN" sz="2400" dirty="0" smtClean="0">
                <a:latin typeface="Arial" panose="020B0604020202020204" pitchFamily="34" charset="0"/>
                <a:cs typeface="Arial" panose="020B0604020202020204" pitchFamily="34" charset="0"/>
              </a:rPr>
              <a:t>University, Canada</a:t>
            </a:r>
          </a:p>
        </p:txBody>
      </p:sp>
    </p:spTree>
    <p:extLst>
      <p:ext uri="{BB962C8B-B14F-4D97-AF65-F5344CB8AC3E}">
        <p14:creationId xmlns:p14="http://schemas.microsoft.com/office/powerpoint/2010/main" val="70251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73444" y="258370"/>
            <a:ext cx="4797960" cy="523220"/>
          </a:xfrm>
          <a:prstGeom prst="rect">
            <a:avLst/>
          </a:prstGeom>
          <a:noFill/>
        </p:spPr>
        <p:txBody>
          <a:bodyPr wrap="square" rtlCol="0">
            <a:spAutoFit/>
          </a:bodyPr>
          <a:lstStyle/>
          <a:p>
            <a:r>
              <a:rPr lang="zh-CN" altLang="en-US" sz="2800" dirty="0" smtClean="0">
                <a:solidFill>
                  <a:srgbClr val="4B11BF"/>
                </a:solidFill>
              </a:rPr>
              <a:t>问题阐述</a:t>
            </a:r>
            <a:endParaRPr lang="zh-CN" altLang="en-US" sz="2800" dirty="0">
              <a:solidFill>
                <a:srgbClr val="4B11BF"/>
              </a:solidFill>
            </a:endParaRPr>
          </a:p>
        </p:txBody>
      </p:sp>
      <p:sp>
        <p:nvSpPr>
          <p:cNvPr id="5" name="文本框 4"/>
          <p:cNvSpPr txBox="1"/>
          <p:nvPr/>
        </p:nvSpPr>
        <p:spPr>
          <a:xfrm>
            <a:off x="2643160" y="1147311"/>
            <a:ext cx="6095398" cy="1015663"/>
          </a:xfrm>
          <a:prstGeom prst="rect">
            <a:avLst/>
          </a:prstGeom>
          <a:noFill/>
        </p:spPr>
        <p:txBody>
          <a:bodyPr wrap="square" rtlCol="0">
            <a:spAutoFit/>
          </a:bodyPr>
          <a:lstStyle/>
          <a:p>
            <a:pPr algn="just"/>
            <a:r>
              <a:rPr lang="en-US" altLang="zh-CN" sz="2000" dirty="0" smtClean="0">
                <a:latin typeface="+mn-ea"/>
              </a:rPr>
              <a:t>1. </a:t>
            </a:r>
            <a:r>
              <a:rPr lang="zh-CN" altLang="en-US" sz="2000" dirty="0" smtClean="0">
                <a:latin typeface="+mn-ea"/>
              </a:rPr>
              <a:t>深度学习方法在</a:t>
            </a:r>
            <a:r>
              <a:rPr lang="zh-CN" altLang="en-US" sz="2000" dirty="0" smtClean="0">
                <a:solidFill>
                  <a:srgbClr val="FF6600"/>
                </a:solidFill>
                <a:latin typeface="+mn-ea"/>
              </a:rPr>
              <a:t>较大的病变分割</a:t>
            </a:r>
            <a:r>
              <a:rPr lang="zh-CN" altLang="en-US" sz="2000" dirty="0" smtClean="0">
                <a:latin typeface="+mn-ea"/>
              </a:rPr>
              <a:t>上超出其它机器学习方法，较小的病变上提升并不明显</a:t>
            </a:r>
            <a:endParaRPr lang="en-US" altLang="zh-CN" sz="2000" dirty="0" smtClean="0">
              <a:latin typeface="+mn-ea"/>
            </a:endParaRPr>
          </a:p>
          <a:p>
            <a:pPr algn="just"/>
            <a:r>
              <a:rPr lang="en-US" altLang="zh-CN" sz="2000" dirty="0">
                <a:latin typeface="+mn-ea"/>
              </a:rPr>
              <a:t>2</a:t>
            </a:r>
            <a:r>
              <a:rPr lang="en-US" altLang="zh-CN" sz="2000" dirty="0" smtClean="0">
                <a:latin typeface="+mn-ea"/>
              </a:rPr>
              <a:t>. </a:t>
            </a:r>
            <a:r>
              <a:rPr lang="zh-CN" altLang="en-US" sz="2000" dirty="0" smtClean="0">
                <a:latin typeface="+mn-ea"/>
              </a:rPr>
              <a:t>深度学习方法得到的是</a:t>
            </a:r>
            <a:r>
              <a:rPr lang="zh-CN" altLang="en-US" sz="2000" dirty="0" smtClean="0">
                <a:solidFill>
                  <a:srgbClr val="FF6600"/>
                </a:solidFill>
                <a:latin typeface="+mn-ea"/>
              </a:rPr>
              <a:t>确定性的结果</a:t>
            </a:r>
            <a:endParaRPr lang="zh-CN" altLang="en-US" sz="2000" dirty="0">
              <a:solidFill>
                <a:srgbClr val="FF6600"/>
              </a:solidFill>
              <a:latin typeface="+mn-ea"/>
            </a:endParaRPr>
          </a:p>
        </p:txBody>
      </p:sp>
      <p:sp>
        <p:nvSpPr>
          <p:cNvPr id="7" name="文本框 6"/>
          <p:cNvSpPr txBox="1"/>
          <p:nvPr/>
        </p:nvSpPr>
        <p:spPr>
          <a:xfrm>
            <a:off x="2643160" y="2467156"/>
            <a:ext cx="5348377" cy="1015663"/>
          </a:xfrm>
          <a:prstGeom prst="rect">
            <a:avLst/>
          </a:prstGeom>
          <a:noFill/>
        </p:spPr>
        <p:txBody>
          <a:bodyPr wrap="square" rtlCol="0">
            <a:spAutoFit/>
          </a:bodyPr>
          <a:lstStyle/>
          <a:p>
            <a:r>
              <a:rPr lang="en-US" altLang="zh-CN" sz="2000" dirty="0" smtClean="0"/>
              <a:t>1. </a:t>
            </a:r>
            <a:r>
              <a:rPr lang="zh-CN" altLang="en-US" sz="2000" dirty="0" smtClean="0"/>
              <a:t>传统的贝叶斯神经网络可以得到</a:t>
            </a:r>
            <a:r>
              <a:rPr lang="zh-CN" altLang="en-US" sz="2000" dirty="0" smtClean="0">
                <a:solidFill>
                  <a:srgbClr val="FF6600"/>
                </a:solidFill>
              </a:rPr>
              <a:t>结果的预测值</a:t>
            </a:r>
            <a:r>
              <a:rPr lang="zh-CN" altLang="en-US" sz="2000" dirty="0" smtClean="0"/>
              <a:t>，同时可以得到</a:t>
            </a:r>
            <a:r>
              <a:rPr lang="zh-CN" altLang="en-US" sz="2000" dirty="0" smtClean="0">
                <a:solidFill>
                  <a:srgbClr val="FF6600"/>
                </a:solidFill>
              </a:rPr>
              <a:t>结果的不确定性</a:t>
            </a:r>
            <a:endParaRPr lang="en-US" altLang="zh-CN" sz="2000" dirty="0" smtClean="0">
              <a:solidFill>
                <a:srgbClr val="FF6600"/>
              </a:solidFill>
            </a:endParaRPr>
          </a:p>
          <a:p>
            <a:r>
              <a:rPr lang="en-US" altLang="zh-CN" sz="2000" dirty="0" smtClean="0"/>
              <a:t>2. </a:t>
            </a:r>
            <a:r>
              <a:rPr lang="zh-CN" altLang="en-US" sz="2000" dirty="0" smtClean="0"/>
              <a:t>实现困难，训练时间长</a:t>
            </a:r>
            <a:endParaRPr lang="zh-CN" altLang="en-US" sz="2000" dirty="0"/>
          </a:p>
        </p:txBody>
      </p:sp>
      <p:sp>
        <p:nvSpPr>
          <p:cNvPr id="8" name="文本框 7"/>
          <p:cNvSpPr txBox="1"/>
          <p:nvPr/>
        </p:nvSpPr>
        <p:spPr>
          <a:xfrm>
            <a:off x="1473444" y="3822177"/>
            <a:ext cx="8757484" cy="707886"/>
          </a:xfrm>
          <a:prstGeom prst="rect">
            <a:avLst/>
          </a:prstGeom>
          <a:noFill/>
        </p:spPr>
        <p:txBody>
          <a:bodyPr wrap="square" rtlCol="0">
            <a:spAutoFit/>
          </a:bodyPr>
          <a:lstStyle/>
          <a:p>
            <a:r>
              <a:rPr lang="en-US" altLang="zh-CN" sz="2000" dirty="0"/>
              <a:t>Gal </a:t>
            </a:r>
            <a:r>
              <a:rPr lang="zh-CN" altLang="en-US" sz="2000" dirty="0"/>
              <a:t>和</a:t>
            </a:r>
            <a:r>
              <a:rPr lang="en-US" altLang="zh-CN" sz="2000" dirty="0" smtClean="0"/>
              <a:t> </a:t>
            </a:r>
            <a:r>
              <a:rPr lang="en-US" altLang="zh-CN" sz="2000" dirty="0" err="1" smtClean="0"/>
              <a:t>Ghahramani</a:t>
            </a:r>
            <a:r>
              <a:rPr lang="en-US" altLang="zh-CN" sz="2000" dirty="0" smtClean="0"/>
              <a:t> </a:t>
            </a:r>
            <a:r>
              <a:rPr lang="zh-CN" altLang="en-US" sz="2000" dirty="0" smtClean="0"/>
              <a:t>提出 </a:t>
            </a:r>
            <a:r>
              <a:rPr lang="en-US" altLang="zh-CN" sz="2000" dirty="0" smtClean="0"/>
              <a:t>MC Dropout, </a:t>
            </a:r>
            <a:r>
              <a:rPr lang="zh-CN" altLang="en-US" sz="2000" dirty="0" smtClean="0"/>
              <a:t>基于该方法的一些不确定性估计在许多视觉任务上取得了不错的表现。</a:t>
            </a:r>
            <a:endParaRPr lang="zh-CN" altLang="en-US" sz="2000" dirty="0"/>
          </a:p>
        </p:txBody>
      </p:sp>
      <p:sp>
        <p:nvSpPr>
          <p:cNvPr id="9" name="矩形 8"/>
          <p:cNvSpPr/>
          <p:nvPr/>
        </p:nvSpPr>
        <p:spPr>
          <a:xfrm>
            <a:off x="1048710" y="4878048"/>
            <a:ext cx="10021018" cy="1754326"/>
          </a:xfrm>
          <a:prstGeom prst="rect">
            <a:avLst/>
          </a:prstGeom>
        </p:spPr>
        <p:txBody>
          <a:bodyPr wrap="square">
            <a:spAutoFit/>
          </a:bodyPr>
          <a:lstStyle/>
          <a:p>
            <a:pPr algn="just"/>
            <a:r>
              <a:rPr lang="en-US" altLang="zh-CN" dirty="0" smtClean="0">
                <a:latin typeface="Arial" panose="020B0604020202020204" pitchFamily="34" charset="0"/>
                <a:cs typeface="Arial" panose="020B0604020202020204" pitchFamily="34" charset="0"/>
              </a:rPr>
              <a:t>Y. Gal and Z. </a:t>
            </a:r>
            <a:r>
              <a:rPr lang="en-US" altLang="zh-CN" dirty="0" err="1" smtClean="0">
                <a:latin typeface="Arial" panose="020B0604020202020204" pitchFamily="34" charset="0"/>
                <a:cs typeface="Arial" panose="020B0604020202020204" pitchFamily="34" charset="0"/>
              </a:rPr>
              <a:t>Ghahramani</a:t>
            </a:r>
            <a:r>
              <a:rPr lang="en-US" altLang="zh-CN" dirty="0" smtClean="0">
                <a:latin typeface="Arial" panose="020B0604020202020204" pitchFamily="34" charset="0"/>
                <a:cs typeface="Arial" panose="020B0604020202020204" pitchFamily="34" charset="0"/>
              </a:rPr>
              <a:t>, “Dropout as a Bayesian Approximation:  Representing Model Uncertainty in Deep Learning,” In Proc. ICML, pp. 1050-1059, 2016</a:t>
            </a:r>
          </a:p>
          <a:p>
            <a:pPr algn="just"/>
            <a:r>
              <a:rPr lang="en-US" altLang="zh-CN" dirty="0">
                <a:latin typeface="Arial" panose="020B0604020202020204" pitchFamily="34" charset="0"/>
                <a:cs typeface="Arial" panose="020B0604020202020204" pitchFamily="34" charset="0"/>
              </a:rPr>
              <a:t>Kendall, A., et al.: Bayesian </a:t>
            </a:r>
            <a:r>
              <a:rPr lang="en-US" altLang="zh-CN" dirty="0" err="1">
                <a:latin typeface="Arial" panose="020B0604020202020204" pitchFamily="34" charset="0"/>
                <a:cs typeface="Arial" panose="020B0604020202020204" pitchFamily="34" charset="0"/>
              </a:rPr>
              <a:t>SegNet</a:t>
            </a:r>
            <a:r>
              <a:rPr lang="en-US" altLang="zh-CN" dirty="0">
                <a:latin typeface="Arial" panose="020B0604020202020204" pitchFamily="34" charset="0"/>
                <a:cs typeface="Arial" panose="020B0604020202020204" pitchFamily="34" charset="0"/>
              </a:rPr>
              <a:t>: Model uncertainty in deep </a:t>
            </a:r>
            <a:r>
              <a:rPr lang="en-US" altLang="zh-CN" dirty="0" smtClean="0">
                <a:latin typeface="Arial" panose="020B0604020202020204" pitchFamily="34" charset="0"/>
                <a:cs typeface="Arial" panose="020B0604020202020204" pitchFamily="34" charset="0"/>
              </a:rPr>
              <a:t>convolutional encoder-decoder </a:t>
            </a:r>
            <a:r>
              <a:rPr lang="en-US" altLang="zh-CN" dirty="0">
                <a:latin typeface="Arial" panose="020B0604020202020204" pitchFamily="34" charset="0"/>
                <a:cs typeface="Arial" panose="020B0604020202020204" pitchFamily="34" charset="0"/>
              </a:rPr>
              <a:t>architectures for scene understanding. BMVC (2017</a:t>
            </a:r>
            <a:r>
              <a:rPr lang="en-US" altLang="zh-CN" dirty="0" smtClean="0">
                <a:latin typeface="Arial" panose="020B0604020202020204" pitchFamily="34" charset="0"/>
                <a:cs typeface="Arial" panose="020B0604020202020204" pitchFamily="34" charset="0"/>
              </a:rPr>
              <a:t>)</a:t>
            </a:r>
          </a:p>
          <a:p>
            <a:pPr algn="just"/>
            <a:r>
              <a:rPr lang="en-US" altLang="zh-CN" dirty="0" err="1">
                <a:latin typeface="Arial" panose="020B0604020202020204" pitchFamily="34" charset="0"/>
                <a:cs typeface="Arial" panose="020B0604020202020204" pitchFamily="34" charset="0"/>
              </a:rPr>
              <a:t>Tanno</a:t>
            </a:r>
            <a:r>
              <a:rPr lang="en-US" altLang="zh-CN" dirty="0">
                <a:latin typeface="Arial" panose="020B0604020202020204" pitchFamily="34" charset="0"/>
                <a:cs typeface="Arial" panose="020B0604020202020204" pitchFamily="34" charset="0"/>
              </a:rPr>
              <a:t>, R., et al.: Bayesian image quality transfer with </a:t>
            </a:r>
            <a:r>
              <a:rPr lang="en-US" altLang="zh-CN" dirty="0" err="1">
                <a:latin typeface="Arial" panose="020B0604020202020204" pitchFamily="34" charset="0"/>
                <a:cs typeface="Arial" panose="020B0604020202020204" pitchFamily="34" charset="0"/>
              </a:rPr>
              <a:t>cnns</a:t>
            </a:r>
            <a:r>
              <a:rPr lang="en-US" altLang="zh-CN" dirty="0">
                <a:latin typeface="Arial" panose="020B0604020202020204" pitchFamily="34" charset="0"/>
                <a:cs typeface="Arial" panose="020B0604020202020204" pitchFamily="34" charset="0"/>
              </a:rPr>
              <a:t>: Exploring </a:t>
            </a:r>
            <a:r>
              <a:rPr lang="en-US" altLang="zh-CN" dirty="0" smtClean="0">
                <a:latin typeface="Arial" panose="020B0604020202020204" pitchFamily="34" charset="0"/>
                <a:cs typeface="Arial" panose="020B0604020202020204" pitchFamily="34" charset="0"/>
              </a:rPr>
              <a:t>uncertainty in </a:t>
            </a:r>
            <a:r>
              <a:rPr lang="en-US" altLang="zh-CN" dirty="0" err="1">
                <a:latin typeface="Arial" panose="020B0604020202020204" pitchFamily="34" charset="0"/>
                <a:cs typeface="Arial" panose="020B0604020202020204" pitchFamily="34" charset="0"/>
              </a:rPr>
              <a:t>dmri</a:t>
            </a:r>
            <a:r>
              <a:rPr lang="en-US" altLang="zh-CN" dirty="0">
                <a:latin typeface="Arial" panose="020B0604020202020204" pitchFamily="34" charset="0"/>
                <a:cs typeface="Arial" panose="020B0604020202020204" pitchFamily="34" charset="0"/>
              </a:rPr>
              <a:t> super-resolution. In: MICCAI. pp. 611–619. Springer (2017)</a:t>
            </a:r>
            <a:endParaRPr lang="en-US" altLang="zh-CN"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0988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73444" y="258370"/>
            <a:ext cx="4797960" cy="523220"/>
          </a:xfrm>
          <a:prstGeom prst="rect">
            <a:avLst/>
          </a:prstGeom>
          <a:noFill/>
        </p:spPr>
        <p:txBody>
          <a:bodyPr wrap="square" rtlCol="0">
            <a:spAutoFit/>
          </a:bodyPr>
          <a:lstStyle/>
          <a:p>
            <a:r>
              <a:rPr lang="zh-CN" altLang="en-US" sz="2800" dirty="0" smtClean="0">
                <a:solidFill>
                  <a:srgbClr val="4B11BF"/>
                </a:solidFill>
              </a:rPr>
              <a:t>本文贡献</a:t>
            </a:r>
            <a:endParaRPr lang="zh-CN" altLang="en-US" sz="2800" dirty="0">
              <a:solidFill>
                <a:srgbClr val="4B11BF"/>
              </a:solidFill>
            </a:endParaRPr>
          </a:p>
        </p:txBody>
      </p:sp>
      <p:sp>
        <p:nvSpPr>
          <p:cNvPr id="5" name="文本框 4"/>
          <p:cNvSpPr txBox="1"/>
          <p:nvPr/>
        </p:nvSpPr>
        <p:spPr>
          <a:xfrm>
            <a:off x="2349862" y="1690805"/>
            <a:ext cx="6095398" cy="2246769"/>
          </a:xfrm>
          <a:prstGeom prst="rect">
            <a:avLst/>
          </a:prstGeom>
          <a:noFill/>
        </p:spPr>
        <p:txBody>
          <a:bodyPr wrap="square" rtlCol="0">
            <a:spAutoFit/>
          </a:bodyPr>
          <a:lstStyle/>
          <a:p>
            <a:pPr algn="just"/>
            <a:r>
              <a:rPr lang="zh-CN" altLang="en-US" sz="2000" dirty="0" smtClean="0">
                <a:latin typeface="+mn-ea"/>
              </a:rPr>
              <a:t>定性和定量地比较目前基于</a:t>
            </a:r>
            <a:r>
              <a:rPr lang="en-US" altLang="zh-CN" sz="2000" dirty="0" smtClean="0">
                <a:latin typeface="+mn-ea"/>
              </a:rPr>
              <a:t>MC Dropout</a:t>
            </a:r>
            <a:r>
              <a:rPr lang="zh-CN" altLang="en-US" sz="2000" dirty="0">
                <a:latin typeface="+mn-ea"/>
              </a:rPr>
              <a:t> </a:t>
            </a:r>
            <a:r>
              <a:rPr lang="zh-CN" altLang="en-US" sz="2000" dirty="0" smtClean="0">
                <a:latin typeface="+mn-ea"/>
              </a:rPr>
              <a:t>的不确定性估计方法，应用在</a:t>
            </a:r>
            <a:r>
              <a:rPr lang="zh-CN" altLang="en-US" sz="2000" dirty="0" smtClean="0">
                <a:solidFill>
                  <a:srgbClr val="FF6600"/>
                </a:solidFill>
                <a:latin typeface="+mn-ea"/>
              </a:rPr>
              <a:t>多发性硬化病理分割</a:t>
            </a:r>
            <a:r>
              <a:rPr lang="zh-CN" altLang="en-US" sz="2000" dirty="0" smtClean="0">
                <a:latin typeface="+mn-ea"/>
              </a:rPr>
              <a:t>上</a:t>
            </a:r>
            <a:endParaRPr lang="en-US" altLang="zh-CN" sz="2000" dirty="0" smtClean="0">
              <a:latin typeface="+mn-ea"/>
            </a:endParaRPr>
          </a:p>
          <a:p>
            <a:pPr algn="just"/>
            <a:endParaRPr lang="en-US" altLang="zh-CN" sz="2000" dirty="0" smtClean="0">
              <a:latin typeface="+mn-ea"/>
            </a:endParaRPr>
          </a:p>
          <a:p>
            <a:pPr marL="342900" indent="-342900" algn="just">
              <a:buFont typeface="Wingdings" panose="05000000000000000000" pitchFamily="2" charset="2"/>
              <a:buChar char="l"/>
            </a:pPr>
            <a:r>
              <a:rPr lang="en-US" altLang="zh-CN" sz="2000" dirty="0" smtClean="0">
                <a:latin typeface="Arial" panose="020B0604020202020204" pitchFamily="34" charset="0"/>
                <a:cs typeface="Arial" panose="020B0604020202020204" pitchFamily="34" charset="0"/>
              </a:rPr>
              <a:t>Predictive variance</a:t>
            </a:r>
          </a:p>
          <a:p>
            <a:pPr marL="342900" indent="-342900" algn="just">
              <a:buFont typeface="Wingdings" panose="05000000000000000000" pitchFamily="2" charset="2"/>
              <a:buChar char="l"/>
            </a:pPr>
            <a:r>
              <a:rPr lang="en-US" altLang="zh-CN" sz="2000" dirty="0" smtClean="0">
                <a:latin typeface="Arial" panose="020B0604020202020204" pitchFamily="34" charset="0"/>
                <a:cs typeface="Arial" panose="020B0604020202020204" pitchFamily="34" charset="0"/>
              </a:rPr>
              <a:t>MC sample variance</a:t>
            </a:r>
          </a:p>
          <a:p>
            <a:pPr marL="342900" indent="-342900" algn="just">
              <a:buFont typeface="Wingdings" panose="05000000000000000000" pitchFamily="2" charset="2"/>
              <a:buChar char="l"/>
            </a:pPr>
            <a:r>
              <a:rPr lang="en-US" altLang="zh-CN" sz="2000" dirty="0" smtClean="0">
                <a:latin typeface="Arial" panose="020B0604020202020204" pitchFamily="34" charset="0"/>
                <a:cs typeface="Arial" panose="020B0604020202020204" pitchFamily="34" charset="0"/>
              </a:rPr>
              <a:t>Predictive entropy </a:t>
            </a:r>
          </a:p>
          <a:p>
            <a:pPr marL="342900" indent="-342900" algn="just">
              <a:buFont typeface="Wingdings" panose="05000000000000000000" pitchFamily="2" charset="2"/>
              <a:buChar char="l"/>
            </a:pPr>
            <a:r>
              <a:rPr lang="en-US" altLang="zh-CN" sz="2000" dirty="0" smtClean="0">
                <a:latin typeface="Arial" panose="020B0604020202020204" pitchFamily="34" charset="0"/>
                <a:cs typeface="Arial" panose="020B0604020202020204" pitchFamily="34" charset="0"/>
              </a:rPr>
              <a:t>Mutual information</a:t>
            </a:r>
          </a:p>
        </p:txBody>
      </p:sp>
      <p:sp>
        <p:nvSpPr>
          <p:cNvPr id="2" name="矩形 1"/>
          <p:cNvSpPr/>
          <p:nvPr/>
        </p:nvSpPr>
        <p:spPr>
          <a:xfrm>
            <a:off x="787878" y="4846790"/>
            <a:ext cx="10228053" cy="646331"/>
          </a:xfrm>
          <a:prstGeom prst="rect">
            <a:avLst/>
          </a:prstGeom>
        </p:spPr>
        <p:txBody>
          <a:bodyPr wrap="square">
            <a:spAutoFit/>
          </a:bodyPr>
          <a:lstStyle/>
          <a:p>
            <a:pPr algn="just"/>
            <a:r>
              <a:rPr lang="en-US" altLang="zh-CN" dirty="0">
                <a:latin typeface="Arial" panose="020B0604020202020204" pitchFamily="34" charset="0"/>
                <a:cs typeface="Arial" panose="020B0604020202020204" pitchFamily="34" charset="0"/>
              </a:rPr>
              <a:t>Nair T, </a:t>
            </a:r>
            <a:r>
              <a:rPr lang="en-US" altLang="zh-CN" dirty="0" err="1">
                <a:latin typeface="Arial" panose="020B0604020202020204" pitchFamily="34" charset="0"/>
                <a:cs typeface="Arial" panose="020B0604020202020204" pitchFamily="34" charset="0"/>
              </a:rPr>
              <a:t>Precup</a:t>
            </a:r>
            <a:r>
              <a:rPr lang="en-US" altLang="zh-CN" dirty="0">
                <a:latin typeface="Arial" panose="020B0604020202020204" pitchFamily="34" charset="0"/>
                <a:cs typeface="Arial" panose="020B0604020202020204" pitchFamily="34" charset="0"/>
              </a:rPr>
              <a:t> D, Arnold D L, et al. Exploring uncertainty measures in deep networks for multiple sclerosis lesion detection and segmentation[J]. Medical Image Analysis, 2019: 101557.</a:t>
            </a:r>
            <a:endParaRPr lang="en-US" altLang="zh-C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48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828136"/>
            <a:ext cx="11859168" cy="5444526"/>
          </a:xfrm>
          <a:prstGeom prst="rect">
            <a:avLst/>
          </a:prstGeom>
        </p:spPr>
      </p:pic>
    </p:spTree>
    <p:extLst>
      <p:ext uri="{BB962C8B-B14F-4D97-AF65-F5344CB8AC3E}">
        <p14:creationId xmlns:p14="http://schemas.microsoft.com/office/powerpoint/2010/main" val="306510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819980840"/>
              </p:ext>
            </p:extLst>
          </p:nvPr>
        </p:nvGraphicFramePr>
        <p:xfrm>
          <a:off x="5092065" y="5318760"/>
          <a:ext cx="914400" cy="163513"/>
        </p:xfrm>
        <a:graphic>
          <a:graphicData uri="http://schemas.openxmlformats.org/presentationml/2006/ole">
            <mc:AlternateContent xmlns:mc="http://schemas.openxmlformats.org/markup-compatibility/2006">
              <mc:Choice xmlns:v="urn:schemas-microsoft-com:vml" Requires="v">
                <p:oleObj spid="_x0000_s1306" name="Equation" r:id="rId3" imgW="914400" imgH="164160" progId="Equation.DSMT4">
                  <p:embed/>
                </p:oleObj>
              </mc:Choice>
              <mc:Fallback>
                <p:oleObj name="Equation" r:id="rId3" imgW="914400" imgH="164160" progId="Equation.DSMT4">
                  <p:embed/>
                  <p:pic>
                    <p:nvPicPr>
                      <p:cNvPr id="0" name=""/>
                      <p:cNvPicPr/>
                      <p:nvPr/>
                    </p:nvPicPr>
                    <p:blipFill>
                      <a:blip r:embed="rId4"/>
                      <a:stretch>
                        <a:fillRect/>
                      </a:stretch>
                    </p:blipFill>
                    <p:spPr>
                      <a:xfrm>
                        <a:off x="5092065" y="5318760"/>
                        <a:ext cx="914400" cy="163513"/>
                      </a:xfrm>
                      <a:prstGeom prst="rect">
                        <a:avLst/>
                      </a:prstGeom>
                    </p:spPr>
                  </p:pic>
                </p:oleObj>
              </mc:Fallback>
            </mc:AlternateContent>
          </a:graphicData>
        </a:graphic>
      </p:graphicFrame>
      <p:sp>
        <p:nvSpPr>
          <p:cNvPr id="10" name="文本框 9"/>
          <p:cNvSpPr txBox="1"/>
          <p:nvPr/>
        </p:nvSpPr>
        <p:spPr>
          <a:xfrm>
            <a:off x="1473444" y="258370"/>
            <a:ext cx="4797960" cy="523220"/>
          </a:xfrm>
          <a:prstGeom prst="rect">
            <a:avLst/>
          </a:prstGeom>
          <a:noFill/>
        </p:spPr>
        <p:txBody>
          <a:bodyPr wrap="square" rtlCol="0">
            <a:spAutoFit/>
          </a:bodyPr>
          <a:lstStyle/>
          <a:p>
            <a:r>
              <a:rPr lang="en-US" altLang="zh-CN" sz="2800" dirty="0" smtClean="0">
                <a:solidFill>
                  <a:srgbClr val="4B11BF"/>
                </a:solidFill>
              </a:rPr>
              <a:t>Predictive Variance</a:t>
            </a:r>
            <a:endParaRPr lang="zh-CN" altLang="en-US" sz="2800" dirty="0">
              <a:solidFill>
                <a:srgbClr val="4B11BF"/>
              </a:solidFill>
            </a:endParaRPr>
          </a:p>
        </p:txBody>
      </p:sp>
      <p:pic>
        <p:nvPicPr>
          <p:cNvPr id="11" name="图片 10"/>
          <p:cNvPicPr>
            <a:picLocks noChangeAspect="1"/>
          </p:cNvPicPr>
          <p:nvPr/>
        </p:nvPicPr>
        <p:blipFill>
          <a:blip r:embed="rId5"/>
          <a:stretch>
            <a:fillRect/>
          </a:stretch>
        </p:blipFill>
        <p:spPr>
          <a:xfrm>
            <a:off x="1035169" y="1044817"/>
            <a:ext cx="10191391" cy="5570295"/>
          </a:xfrm>
          <a:prstGeom prst="rect">
            <a:avLst/>
          </a:prstGeom>
        </p:spPr>
      </p:pic>
    </p:spTree>
    <p:extLst>
      <p:ext uri="{BB962C8B-B14F-4D97-AF65-F5344CB8AC3E}">
        <p14:creationId xmlns:p14="http://schemas.microsoft.com/office/powerpoint/2010/main" val="1671233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819980840"/>
              </p:ext>
            </p:extLst>
          </p:nvPr>
        </p:nvGraphicFramePr>
        <p:xfrm>
          <a:off x="5092065" y="5318760"/>
          <a:ext cx="914400" cy="163513"/>
        </p:xfrm>
        <a:graphic>
          <a:graphicData uri="http://schemas.openxmlformats.org/presentationml/2006/ole">
            <mc:AlternateContent xmlns:mc="http://schemas.openxmlformats.org/markup-compatibility/2006">
              <mc:Choice xmlns:v="urn:schemas-microsoft-com:vml" Requires="v">
                <p:oleObj spid="_x0000_s5164" name="Equation" r:id="rId3" imgW="914400" imgH="164160" progId="Equation.DSMT4">
                  <p:embed/>
                </p:oleObj>
              </mc:Choice>
              <mc:Fallback>
                <p:oleObj name="Equation" r:id="rId3" imgW="914400" imgH="164160" progId="Equation.DSMT4">
                  <p:embed/>
                  <p:pic>
                    <p:nvPicPr>
                      <p:cNvPr id="8" name="对象 7"/>
                      <p:cNvPicPr/>
                      <p:nvPr/>
                    </p:nvPicPr>
                    <p:blipFill>
                      <a:blip r:embed="rId4"/>
                      <a:stretch>
                        <a:fillRect/>
                      </a:stretch>
                    </p:blipFill>
                    <p:spPr>
                      <a:xfrm>
                        <a:off x="5092065" y="5318760"/>
                        <a:ext cx="914400" cy="163513"/>
                      </a:xfrm>
                      <a:prstGeom prst="rect">
                        <a:avLst/>
                      </a:prstGeom>
                    </p:spPr>
                  </p:pic>
                </p:oleObj>
              </mc:Fallback>
            </mc:AlternateContent>
          </a:graphicData>
        </a:graphic>
      </p:graphicFrame>
      <p:sp>
        <p:nvSpPr>
          <p:cNvPr id="10" name="文本框 9"/>
          <p:cNvSpPr txBox="1"/>
          <p:nvPr/>
        </p:nvSpPr>
        <p:spPr>
          <a:xfrm>
            <a:off x="1473444" y="258370"/>
            <a:ext cx="4797960" cy="523220"/>
          </a:xfrm>
          <a:prstGeom prst="rect">
            <a:avLst/>
          </a:prstGeom>
          <a:noFill/>
        </p:spPr>
        <p:txBody>
          <a:bodyPr wrap="square" rtlCol="0">
            <a:spAutoFit/>
          </a:bodyPr>
          <a:lstStyle/>
          <a:p>
            <a:r>
              <a:rPr lang="en-US" altLang="zh-CN" sz="2800" dirty="0" smtClean="0">
                <a:solidFill>
                  <a:srgbClr val="4B11BF"/>
                </a:solidFill>
              </a:rPr>
              <a:t>MC Sample Variance</a:t>
            </a:r>
            <a:endParaRPr lang="zh-CN" altLang="en-US" sz="2800" dirty="0">
              <a:solidFill>
                <a:srgbClr val="4B11BF"/>
              </a:solidFill>
            </a:endParaRPr>
          </a:p>
        </p:txBody>
      </p:sp>
      <p:pic>
        <p:nvPicPr>
          <p:cNvPr id="3" name="图片 2"/>
          <p:cNvPicPr>
            <a:picLocks noChangeAspect="1"/>
          </p:cNvPicPr>
          <p:nvPr/>
        </p:nvPicPr>
        <p:blipFill>
          <a:blip r:embed="rId5"/>
          <a:stretch>
            <a:fillRect/>
          </a:stretch>
        </p:blipFill>
        <p:spPr>
          <a:xfrm>
            <a:off x="616250" y="2528438"/>
            <a:ext cx="10648950" cy="1352550"/>
          </a:xfrm>
          <a:prstGeom prst="rect">
            <a:avLst/>
          </a:prstGeom>
        </p:spPr>
      </p:pic>
    </p:spTree>
    <p:extLst>
      <p:ext uri="{BB962C8B-B14F-4D97-AF65-F5344CB8AC3E}">
        <p14:creationId xmlns:p14="http://schemas.microsoft.com/office/powerpoint/2010/main" val="25349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819980840"/>
              </p:ext>
            </p:extLst>
          </p:nvPr>
        </p:nvGraphicFramePr>
        <p:xfrm>
          <a:off x="5092065" y="5318760"/>
          <a:ext cx="914400" cy="163513"/>
        </p:xfrm>
        <a:graphic>
          <a:graphicData uri="http://schemas.openxmlformats.org/presentationml/2006/ole">
            <mc:AlternateContent xmlns:mc="http://schemas.openxmlformats.org/markup-compatibility/2006">
              <mc:Choice xmlns:v="urn:schemas-microsoft-com:vml" Requires="v">
                <p:oleObj spid="_x0000_s4142" name="Equation" r:id="rId3" imgW="914400" imgH="164160" progId="Equation.DSMT4">
                  <p:embed/>
                </p:oleObj>
              </mc:Choice>
              <mc:Fallback>
                <p:oleObj name="Equation" r:id="rId3" imgW="914400" imgH="164160" progId="Equation.DSMT4">
                  <p:embed/>
                  <p:pic>
                    <p:nvPicPr>
                      <p:cNvPr id="8" name="对象 7"/>
                      <p:cNvPicPr/>
                      <p:nvPr/>
                    </p:nvPicPr>
                    <p:blipFill>
                      <a:blip r:embed="rId4"/>
                      <a:stretch>
                        <a:fillRect/>
                      </a:stretch>
                    </p:blipFill>
                    <p:spPr>
                      <a:xfrm>
                        <a:off x="5092065" y="5318760"/>
                        <a:ext cx="914400" cy="163513"/>
                      </a:xfrm>
                      <a:prstGeom prst="rect">
                        <a:avLst/>
                      </a:prstGeom>
                    </p:spPr>
                  </p:pic>
                </p:oleObj>
              </mc:Fallback>
            </mc:AlternateContent>
          </a:graphicData>
        </a:graphic>
      </p:graphicFrame>
      <p:sp>
        <p:nvSpPr>
          <p:cNvPr id="10" name="文本框 9"/>
          <p:cNvSpPr txBox="1"/>
          <p:nvPr/>
        </p:nvSpPr>
        <p:spPr>
          <a:xfrm>
            <a:off x="1473444" y="258370"/>
            <a:ext cx="4797960" cy="523220"/>
          </a:xfrm>
          <a:prstGeom prst="rect">
            <a:avLst/>
          </a:prstGeom>
          <a:noFill/>
        </p:spPr>
        <p:txBody>
          <a:bodyPr wrap="square" rtlCol="0">
            <a:spAutoFit/>
          </a:bodyPr>
          <a:lstStyle/>
          <a:p>
            <a:r>
              <a:rPr lang="en-US" altLang="zh-CN" sz="2800" dirty="0" smtClean="0">
                <a:solidFill>
                  <a:srgbClr val="4B11BF"/>
                </a:solidFill>
              </a:rPr>
              <a:t>Predictive Entropy</a:t>
            </a:r>
            <a:endParaRPr lang="zh-CN" altLang="en-US" sz="2800" dirty="0">
              <a:solidFill>
                <a:srgbClr val="4B11BF"/>
              </a:solidFill>
            </a:endParaRPr>
          </a:p>
        </p:txBody>
      </p:sp>
      <p:pic>
        <p:nvPicPr>
          <p:cNvPr id="2" name="图片 1"/>
          <p:cNvPicPr>
            <a:picLocks noChangeAspect="1"/>
          </p:cNvPicPr>
          <p:nvPr/>
        </p:nvPicPr>
        <p:blipFill>
          <a:blip r:embed="rId5"/>
          <a:stretch>
            <a:fillRect/>
          </a:stretch>
        </p:blipFill>
        <p:spPr>
          <a:xfrm>
            <a:off x="357097" y="2458798"/>
            <a:ext cx="10839450" cy="1457325"/>
          </a:xfrm>
          <a:prstGeom prst="rect">
            <a:avLst/>
          </a:prstGeom>
        </p:spPr>
      </p:pic>
    </p:spTree>
    <p:extLst>
      <p:ext uri="{BB962C8B-B14F-4D97-AF65-F5344CB8AC3E}">
        <p14:creationId xmlns:p14="http://schemas.microsoft.com/office/powerpoint/2010/main" val="616275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819980840"/>
              </p:ext>
            </p:extLst>
          </p:nvPr>
        </p:nvGraphicFramePr>
        <p:xfrm>
          <a:off x="5092065" y="5318760"/>
          <a:ext cx="914400" cy="163513"/>
        </p:xfrm>
        <a:graphic>
          <a:graphicData uri="http://schemas.openxmlformats.org/presentationml/2006/ole">
            <mc:AlternateContent xmlns:mc="http://schemas.openxmlformats.org/markup-compatibility/2006">
              <mc:Choice xmlns:v="urn:schemas-microsoft-com:vml" Requires="v">
                <p:oleObj spid="_x0000_s3119" name="Equation" r:id="rId3" imgW="914400" imgH="164160" progId="Equation.DSMT4">
                  <p:embed/>
                </p:oleObj>
              </mc:Choice>
              <mc:Fallback>
                <p:oleObj name="Equation" r:id="rId3" imgW="914400" imgH="164160" progId="Equation.DSMT4">
                  <p:embed/>
                  <p:pic>
                    <p:nvPicPr>
                      <p:cNvPr id="8" name="对象 7"/>
                      <p:cNvPicPr/>
                      <p:nvPr/>
                    </p:nvPicPr>
                    <p:blipFill>
                      <a:blip r:embed="rId4"/>
                      <a:stretch>
                        <a:fillRect/>
                      </a:stretch>
                    </p:blipFill>
                    <p:spPr>
                      <a:xfrm>
                        <a:off x="5092065" y="5318760"/>
                        <a:ext cx="914400" cy="163513"/>
                      </a:xfrm>
                      <a:prstGeom prst="rect">
                        <a:avLst/>
                      </a:prstGeom>
                    </p:spPr>
                  </p:pic>
                </p:oleObj>
              </mc:Fallback>
            </mc:AlternateContent>
          </a:graphicData>
        </a:graphic>
      </p:graphicFrame>
      <p:sp>
        <p:nvSpPr>
          <p:cNvPr id="10" name="文本框 9"/>
          <p:cNvSpPr txBox="1"/>
          <p:nvPr/>
        </p:nvSpPr>
        <p:spPr>
          <a:xfrm>
            <a:off x="1473444" y="258370"/>
            <a:ext cx="4797960" cy="523220"/>
          </a:xfrm>
          <a:prstGeom prst="rect">
            <a:avLst/>
          </a:prstGeom>
          <a:noFill/>
        </p:spPr>
        <p:txBody>
          <a:bodyPr wrap="square" rtlCol="0">
            <a:spAutoFit/>
          </a:bodyPr>
          <a:lstStyle/>
          <a:p>
            <a:r>
              <a:rPr lang="en-US" altLang="zh-CN" sz="2800" dirty="0" smtClean="0">
                <a:solidFill>
                  <a:srgbClr val="4B11BF"/>
                </a:solidFill>
              </a:rPr>
              <a:t>Mutual Information</a:t>
            </a:r>
            <a:endParaRPr lang="zh-CN" altLang="en-US" sz="2800" dirty="0">
              <a:solidFill>
                <a:srgbClr val="4B11BF"/>
              </a:solidFill>
            </a:endParaRPr>
          </a:p>
        </p:txBody>
      </p:sp>
      <p:pic>
        <p:nvPicPr>
          <p:cNvPr id="3" name="图片 2"/>
          <p:cNvPicPr>
            <a:picLocks noChangeAspect="1"/>
          </p:cNvPicPr>
          <p:nvPr/>
        </p:nvPicPr>
        <p:blipFill>
          <a:blip r:embed="rId5"/>
          <a:stretch>
            <a:fillRect/>
          </a:stretch>
        </p:blipFill>
        <p:spPr>
          <a:xfrm>
            <a:off x="90937" y="1988299"/>
            <a:ext cx="11544300" cy="3019425"/>
          </a:xfrm>
          <a:prstGeom prst="rect">
            <a:avLst/>
          </a:prstGeom>
        </p:spPr>
      </p:pic>
    </p:spTree>
    <p:extLst>
      <p:ext uri="{BB962C8B-B14F-4D97-AF65-F5344CB8AC3E}">
        <p14:creationId xmlns:p14="http://schemas.microsoft.com/office/powerpoint/2010/main" val="2892457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19929</TotalTime>
  <Words>272</Words>
  <Application>Microsoft Office PowerPoint</Application>
  <PresentationFormat>宽屏</PresentationFormat>
  <Paragraphs>32</Paragraphs>
  <Slides>13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1" baseType="lpstr">
      <vt:lpstr>Rockwell</vt:lpstr>
      <vt:lpstr>Arial</vt:lpstr>
      <vt:lpstr>等线</vt:lpstr>
      <vt:lpstr>微软雅黑</vt:lpstr>
      <vt:lpstr>Segoe UI</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CA</cp:lastModifiedBy>
  <cp:revision>1215</cp:revision>
  <dcterms:created xsi:type="dcterms:W3CDTF">2015-08-18T02:51:41Z</dcterms:created>
  <dcterms:modified xsi:type="dcterms:W3CDTF">2019-09-19T06:44:07Z</dcterms:modified>
  <cp:category/>
</cp:coreProperties>
</file>