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57" r:id="rId2"/>
    <p:sldId id="273" r:id="rId3"/>
    <p:sldId id="274" r:id="rId4"/>
    <p:sldId id="275" r:id="rId5"/>
    <p:sldId id="276" r:id="rId6"/>
    <p:sldId id="277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5"/>
          <p:cNvSpPr>
            <a:spLocks noChangeArrowheads="1"/>
          </p:cNvSpPr>
          <p:nvPr/>
        </p:nvSpPr>
        <p:spPr bwMode="auto">
          <a:xfrm>
            <a:off x="0" y="3475892"/>
            <a:ext cx="9142810" cy="3386137"/>
          </a:xfrm>
          <a:prstGeom prst="rect">
            <a:avLst/>
          </a:prstGeom>
          <a:solidFill>
            <a:srgbClr val="5767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7" name="Freeform 6"/>
          <p:cNvSpPr/>
          <p:nvPr/>
        </p:nvSpPr>
        <p:spPr bwMode="auto">
          <a:xfrm>
            <a:off x="2205" y="0"/>
            <a:ext cx="9142810" cy="5676900"/>
          </a:xfrm>
          <a:custGeom>
            <a:avLst/>
            <a:gdLst>
              <a:gd name="T0" fmla="*/ 0 w 9320"/>
              <a:gd name="T1" fmla="*/ 3364 h 4339"/>
              <a:gd name="T2" fmla="*/ 4817 w 9320"/>
              <a:gd name="T3" fmla="*/ 4339 h 4339"/>
              <a:gd name="T4" fmla="*/ 9320 w 9320"/>
              <a:gd name="T5" fmla="*/ 3364 h 4339"/>
              <a:gd name="T6" fmla="*/ 9320 w 9320"/>
              <a:gd name="T7" fmla="*/ 0 h 4339"/>
              <a:gd name="T8" fmla="*/ 0 w 9320"/>
              <a:gd name="T9" fmla="*/ 0 h 4339"/>
              <a:gd name="T10" fmla="*/ 0 w 9320"/>
              <a:gd name="T11" fmla="*/ 3364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0" h="4339">
                <a:moveTo>
                  <a:pt x="0" y="3364"/>
                </a:moveTo>
                <a:cubicBezTo>
                  <a:pt x="0" y="3364"/>
                  <a:pt x="1551" y="4339"/>
                  <a:pt x="4817" y="4339"/>
                </a:cubicBezTo>
                <a:cubicBezTo>
                  <a:pt x="8083" y="4339"/>
                  <a:pt x="9320" y="3364"/>
                  <a:pt x="9320" y="3364"/>
                </a:cubicBezTo>
                <a:cubicBezTo>
                  <a:pt x="9320" y="0"/>
                  <a:pt x="9320" y="0"/>
                  <a:pt x="9320" y="0"/>
                </a:cubicBezTo>
                <a:cubicBezTo>
                  <a:pt x="0" y="0"/>
                  <a:pt x="0" y="0"/>
                  <a:pt x="0" y="0"/>
                </a:cubicBezTo>
                <a:lnTo>
                  <a:pt x="0" y="3364"/>
                </a:lnTo>
                <a:close/>
              </a:path>
            </a:pathLst>
          </a:custGeom>
          <a:solidFill>
            <a:srgbClr val="00A8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88" name="文本框 9"/>
          <p:cNvSpPr txBox="1"/>
          <p:nvPr/>
        </p:nvSpPr>
        <p:spPr>
          <a:xfrm>
            <a:off x="755576" y="2132856"/>
            <a:ext cx="754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9" name="矩形 8"/>
          <p:cNvSpPr>
            <a:spLocks noChangeArrowheads="1"/>
          </p:cNvSpPr>
          <p:nvPr/>
        </p:nvSpPr>
        <p:spPr bwMode="auto">
          <a:xfrm>
            <a:off x="5725174" y="4438483"/>
            <a:ext cx="179915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高铭阳</a:t>
            </a:r>
          </a:p>
        </p:txBody>
      </p:sp>
      <p:sp>
        <p:nvSpPr>
          <p:cNvPr id="1048590" name="KSO_Shape"/>
          <p:cNvSpPr/>
          <p:nvPr/>
        </p:nvSpPr>
        <p:spPr bwMode="auto">
          <a:xfrm>
            <a:off x="5214637" y="4443537"/>
            <a:ext cx="278836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57676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47474"/>
              </a:solidFill>
            </a:endParaRPr>
          </a:p>
        </p:txBody>
      </p:sp>
      <p:cxnSp>
        <p:nvCxnSpPr>
          <p:cNvPr id="3145728" name="直接连接符 32"/>
          <p:cNvCxnSpPr>
            <a:cxnSpLocks/>
          </p:cNvCxnSpPr>
          <p:nvPr/>
        </p:nvCxnSpPr>
        <p:spPr>
          <a:xfrm>
            <a:off x="5603934" y="4882802"/>
            <a:ext cx="2041634" cy="6046"/>
          </a:xfrm>
          <a:prstGeom prst="line">
            <a:avLst/>
          </a:prstGeom>
          <a:ln>
            <a:solidFill>
              <a:srgbClr val="5767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40152" y="5168960"/>
            <a:ext cx="218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2019.10.10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433" y="231031"/>
            <a:ext cx="867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目标检测以</a:t>
            </a:r>
            <a:r>
              <a:rPr lang="en-US" altLang="zh-CN" dirty="0" smtClean="0"/>
              <a:t>DCNN</a:t>
            </a:r>
            <a:r>
              <a:rPr lang="zh-CN" altLang="en-US" dirty="0"/>
              <a:t>架构为骨干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VGG,ResNet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ResNeXt,Inception,Darknet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大多数目标检测任务只使用</a:t>
            </a:r>
            <a:r>
              <a:rPr lang="en-US" altLang="zh-CN" dirty="0"/>
              <a:t>CNN</a:t>
            </a:r>
            <a:r>
              <a:rPr lang="zh-CN" altLang="en-US" dirty="0"/>
              <a:t>顶层对象</a:t>
            </a:r>
            <a:r>
              <a:rPr lang="zh-CN" altLang="en-US" dirty="0" smtClean="0"/>
              <a:t>特性来检测</a:t>
            </a:r>
            <a:r>
              <a:rPr lang="en-US" altLang="zh-CN" dirty="0" smtClean="0"/>
              <a:t>,</a:t>
            </a:r>
            <a:r>
              <a:rPr lang="zh-CN" altLang="en-US" dirty="0"/>
              <a:t>然而检测对象在一个大范围的尺度是一个基本的</a:t>
            </a:r>
            <a:r>
              <a:rPr lang="zh-CN" altLang="en-US" dirty="0" smtClean="0"/>
              <a:t>挑战。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3" y="1484784"/>
            <a:ext cx="41433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33" y="1484784"/>
            <a:ext cx="440055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4499992" y="1384809"/>
            <a:ext cx="0" cy="5400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9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470" y="692696"/>
            <a:ext cx="8676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较低的</a:t>
            </a:r>
            <a:r>
              <a:rPr lang="zh-CN" altLang="en-US" dirty="0"/>
              <a:t>层具有较小的接受域和丰富的几何细节，但分辨率较高，对语义的敏感性较低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较高的</a:t>
            </a:r>
            <a:r>
              <a:rPr lang="zh-CN" altLang="en-US" dirty="0"/>
              <a:t>层具有</a:t>
            </a:r>
            <a:r>
              <a:rPr lang="zh-CN" altLang="en-US" dirty="0" smtClean="0"/>
              <a:t>较大的接受域，</a:t>
            </a:r>
            <a:r>
              <a:rPr lang="zh-CN" altLang="en-US" dirty="0"/>
              <a:t>对语义的敏感性</a:t>
            </a:r>
            <a:r>
              <a:rPr lang="zh-CN" altLang="en-US" dirty="0" smtClean="0"/>
              <a:t>较高，但</a:t>
            </a:r>
            <a:r>
              <a:rPr lang="zh-CN" altLang="en-US" dirty="0"/>
              <a:t>分辨率低和几何细节</a:t>
            </a:r>
            <a:r>
              <a:rPr lang="zh-CN" altLang="en-US" dirty="0" smtClean="0"/>
              <a:t>丢失。</a:t>
            </a:r>
            <a:endParaRPr lang="en-US" altLang="zh-CN" dirty="0" smtClean="0"/>
          </a:p>
          <a:p>
            <a:r>
              <a:rPr lang="zh-CN" altLang="en-US" dirty="0" smtClean="0"/>
              <a:t>直观</a:t>
            </a:r>
            <a:r>
              <a:rPr lang="zh-CN" altLang="en-US" dirty="0"/>
              <a:t>地说，对象的语义概念可以出现在不同的层中，这取决于对象的大小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</a:t>
            </a:r>
            <a:r>
              <a:rPr lang="zh-CN" altLang="en-US" dirty="0"/>
              <a:t>，如果目标对象很小，则需要在较早的层中获得详细的信息，而在较晚的层中很可能会消失，这使得小对象的检测非常具有挑战性，已经有人提出了扩展</a:t>
            </a:r>
            <a:r>
              <a:rPr lang="zh-CN" altLang="en-US" dirty="0" smtClean="0"/>
              <a:t>卷积或</a:t>
            </a:r>
            <a:r>
              <a:rPr lang="zh-CN" altLang="en-US" dirty="0"/>
              <a:t>自由</a:t>
            </a:r>
            <a:r>
              <a:rPr lang="zh-CN" altLang="en-US" dirty="0" smtClean="0"/>
              <a:t>卷积等</a:t>
            </a:r>
            <a:r>
              <a:rPr lang="zh-CN" altLang="en-US" dirty="0"/>
              <a:t>技巧。另一方面，如果目标对象很大，那么语义概念将出现在更晚的层中。显然，仅从一层来预测具有特征的不同尺度的目标并不是最优的，因此提出了多种</a:t>
            </a:r>
            <a:r>
              <a:rPr lang="zh-CN" altLang="en-US" dirty="0" smtClean="0"/>
              <a:t>方法，</a:t>
            </a:r>
            <a:r>
              <a:rPr lang="zh-CN" altLang="en-US" dirty="0"/>
              <a:t>利用多个</a:t>
            </a:r>
            <a:r>
              <a:rPr lang="en-US" altLang="zh-CN" dirty="0"/>
              <a:t>CNN</a:t>
            </a:r>
            <a:r>
              <a:rPr lang="zh-CN" altLang="en-US" dirty="0"/>
              <a:t>层来提高检测精度，大致可分为三种多尺度目标检测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en-US" altLang="zh-CN" dirty="0"/>
              <a:t>. </a:t>
            </a:r>
            <a:r>
              <a:rPr lang="zh-CN" altLang="en-US" dirty="0"/>
              <a:t>结合多层</a:t>
            </a:r>
            <a:r>
              <a:rPr lang="en-US" altLang="zh-CN" dirty="0"/>
              <a:t>CNN</a:t>
            </a:r>
            <a:r>
              <a:rPr lang="zh-CN" altLang="en-US" dirty="0"/>
              <a:t>的特征进行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 </a:t>
            </a:r>
            <a:r>
              <a:rPr lang="zh-CN" altLang="en-US" dirty="0"/>
              <a:t>检测多个</a:t>
            </a:r>
            <a:r>
              <a:rPr lang="en-US" altLang="zh-CN" dirty="0"/>
              <a:t>CNN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以上</a:t>
            </a:r>
            <a:r>
              <a:rPr lang="zh-CN" altLang="en-US" dirty="0"/>
              <a:t>两种方法的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907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74163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 </a:t>
            </a:r>
            <a:r>
              <a:rPr lang="zh-CN" altLang="en-US" dirty="0"/>
              <a:t>结合多层</a:t>
            </a:r>
            <a:r>
              <a:rPr lang="en-US" altLang="zh-CN" dirty="0"/>
              <a:t>CNN</a:t>
            </a:r>
            <a:r>
              <a:rPr lang="zh-CN" altLang="en-US" dirty="0"/>
              <a:t>的特征进行</a:t>
            </a:r>
            <a:r>
              <a:rPr lang="zh-CN" altLang="en-US" dirty="0" smtClean="0"/>
              <a:t>检测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07" y="1340768"/>
            <a:ext cx="71818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8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74163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检测</a:t>
            </a:r>
            <a:r>
              <a:rPr lang="zh-CN" altLang="en-US" dirty="0"/>
              <a:t>多个</a:t>
            </a:r>
            <a:r>
              <a:rPr lang="en-US" altLang="zh-CN" dirty="0"/>
              <a:t>CNN</a:t>
            </a:r>
            <a:r>
              <a:rPr lang="zh-CN" altLang="en-US" dirty="0"/>
              <a:t>层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4" y="1975844"/>
            <a:ext cx="839543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7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74163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以上两种方法的组合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97882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3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849" y="581310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YOLOv3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4" y="1412776"/>
            <a:ext cx="806749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0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255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54</cp:revision>
  <dcterms:created xsi:type="dcterms:W3CDTF">2019-01-07T15:21:41Z</dcterms:created>
  <dcterms:modified xsi:type="dcterms:W3CDTF">2019-10-10T03:38:42Z</dcterms:modified>
</cp:coreProperties>
</file>