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6" r:id="rId1"/>
  </p:sldMasterIdLst>
  <p:notesMasterIdLst>
    <p:notesMasterId r:id="rId6"/>
  </p:notesMasterIdLst>
  <p:handoutMasterIdLst>
    <p:handoutMasterId r:id="rId7"/>
  </p:handoutMasterIdLst>
  <p:sldIdLst>
    <p:sldId id="303" r:id="rId2"/>
    <p:sldId id="355" r:id="rId3"/>
    <p:sldId id="356" r:id="rId4"/>
    <p:sldId id="353" r:id="rId5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ckwell" panose="02060603020205020403" pitchFamily="18" charset="0"/>
      <p:regular r:id="rId12"/>
      <p:bold r:id="rId13"/>
      <p:italic r:id="rId14"/>
      <p:boldItalic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微软雅黑" panose="020B0503020204020204" pitchFamily="34" charset="-122"/>
      <p:regular r:id="rId18"/>
      <p:bold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</p:embeddedFont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" initials="C" lastIdx="1" clrIdx="0">
    <p:extLst>
      <p:ext uri="{19B8F6BF-5375-455C-9EA6-DF929625EA0E}">
        <p15:presenceInfo xmlns:p15="http://schemas.microsoft.com/office/powerpoint/2012/main" userId="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0000FF"/>
    <a:srgbClr val="3333FF"/>
    <a:srgbClr val="009900"/>
    <a:srgbClr val="660066"/>
    <a:srgbClr val="CC00FF"/>
    <a:srgbClr val="66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8" autoAdjust="0"/>
    <p:restoredTop sz="96408" autoAdjust="0"/>
  </p:normalViewPr>
  <p:slideViewPr>
    <p:cSldViewPr snapToGrid="0" snapToObjects="1">
      <p:cViewPr varScale="1">
        <p:scale>
          <a:sx n="111" d="100"/>
          <a:sy n="111" d="100"/>
        </p:scale>
        <p:origin x="78" y="96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3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1415" y="1254308"/>
            <a:ext cx="846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B050"/>
                </a:solidFill>
                <a:latin typeface="Rockwell" panose="02060603020205020403" pitchFamily="18" charset="0"/>
              </a:rPr>
              <a:t>进度</a:t>
            </a:r>
            <a:r>
              <a:rPr lang="zh-CN" altLang="en-US" sz="5400" b="1" dirty="0" smtClean="0">
                <a:solidFill>
                  <a:srgbClr val="00B050"/>
                </a:solidFill>
                <a:latin typeface="Rockwell" panose="02060603020205020403" pitchFamily="18" charset="0"/>
              </a:rPr>
              <a:t>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0" y="4291299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</a:t>
            </a:r>
            <a:r>
              <a:rPr lang="zh-CN" altLang="en-US" sz="3200" b="1" dirty="0" smtClean="0">
                <a:latin typeface="+mn-ea"/>
              </a:rPr>
              <a:t>胡敬玉</a:t>
            </a:r>
            <a:endParaRPr lang="en-US" altLang="zh-CN" sz="3200" b="1" dirty="0" smtClean="0">
              <a:latin typeface="+mn-ea"/>
            </a:endParaRPr>
          </a:p>
          <a:p>
            <a:r>
              <a:rPr lang="en-US" altLang="zh-CN" sz="3200" b="1" smtClean="0">
                <a:latin typeface="+mn-ea"/>
              </a:rPr>
              <a:t>2019.10.10</a:t>
            </a: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6" y="1028009"/>
            <a:ext cx="77885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Calibri" panose="020F0502020204030204" pitchFamily="34" charset="0"/>
              </a:rPr>
              <a:t>Multimodal Brain Tumor Segmentation Challenge </a:t>
            </a:r>
            <a:r>
              <a:rPr lang="en-US" altLang="zh-CN" sz="24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2015</a:t>
            </a:r>
            <a:r>
              <a:rPr lang="zh-CN" altLang="en-US" sz="24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4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BRATS</a:t>
            </a:r>
            <a:r>
              <a:rPr lang="zh-CN" altLang="en-US" sz="2400" b="1" dirty="0">
                <a:solidFill>
                  <a:srgbClr val="00B0F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2015</a:t>
            </a:r>
            <a:r>
              <a:rPr lang="zh-CN" altLang="en-US" sz="2400" b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）</a:t>
            </a:r>
            <a:endParaRPr lang="en-US" altLang="zh-CN" sz="2400" b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73444" y="258370"/>
            <a:ext cx="363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实验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5199" y="1896875"/>
            <a:ext cx="1358462" cy="16131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3661" y="1896875"/>
            <a:ext cx="1358462" cy="16131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10585" y="1896875"/>
            <a:ext cx="1358462" cy="161317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2123" y="1896875"/>
            <a:ext cx="1358462" cy="161317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45021" y="3588640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FLAIR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68441" y="3599573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062608" y="3584806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T1ce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326964" y="3604667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9" y="4036563"/>
            <a:ext cx="1700150" cy="201892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20743" y="6212672"/>
            <a:ext cx="160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Ground Truth</a:t>
            </a:r>
            <a:endParaRPr lang="en-US" altLang="zh-CN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2991666" y="4145631"/>
            <a:ext cx="3515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333CC"/>
                </a:solidFill>
                <a:latin typeface="+mn-ea"/>
              </a:rPr>
              <a:t>蓝色</a:t>
            </a:r>
            <a:r>
              <a:rPr lang="zh-CN" altLang="en-US" sz="2400" dirty="0" smtClean="0">
                <a:solidFill>
                  <a:srgbClr val="3333CC"/>
                </a:solidFill>
                <a:latin typeface="+mn-ea"/>
              </a:rPr>
              <a:t>：囊肿</a:t>
            </a:r>
            <a:endParaRPr lang="en-US" altLang="zh-CN" sz="2400" dirty="0" smtClean="0">
              <a:solidFill>
                <a:srgbClr val="3333CC"/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rgbClr val="FFC000"/>
                </a:solidFill>
                <a:latin typeface="+mn-ea"/>
              </a:rPr>
              <a:t>黄色：增强结构</a:t>
            </a:r>
            <a:endParaRPr lang="en-US" altLang="zh-CN" sz="2400" dirty="0" smtClean="0">
              <a:solidFill>
                <a:srgbClr val="FFC000"/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rgbClr val="00FF00"/>
                </a:solidFill>
                <a:latin typeface="+mn-ea"/>
              </a:rPr>
              <a:t>绿色：坏死部分</a:t>
            </a:r>
            <a:endParaRPr lang="zh-CN" altLang="en-US" sz="2400" dirty="0">
              <a:solidFill>
                <a:srgbClr val="00FF0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13814" y="2065702"/>
            <a:ext cx="2332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评价指标：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2406" y="3891448"/>
            <a:ext cx="4554631" cy="280275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546850" y="3489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46850" y="3489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2920250" y="5506866"/>
            <a:ext cx="2443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altLang="zh-CN" sz="2400" b="1" dirty="0" smtClean="0">
                <a:solidFill>
                  <a:srgbClr val="3333CC"/>
                </a:solidFill>
                <a:latin typeface="+mn-ea"/>
              </a:rPr>
              <a:t>Com</a:t>
            </a:r>
            <a:r>
              <a:rPr lang="en-US" altLang="zh-CN" sz="2400" b="1" dirty="0" smtClean="0">
                <a:solidFill>
                  <a:srgbClr val="00FF00"/>
                </a:solidFill>
                <a:latin typeface="+mn-ea"/>
              </a:rPr>
              <a:t>plete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  <a:latin typeface="+mn-ea"/>
              </a:rPr>
              <a:t>Dice</a:t>
            </a:r>
            <a:endParaRPr lang="zh-CN" altLang="en-US" sz="24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15249" y="6035033"/>
            <a:ext cx="1665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altLang="zh-CN" sz="2400" b="1" dirty="0">
                <a:solidFill>
                  <a:srgbClr val="00FF00"/>
                </a:solidFill>
                <a:latin typeface="+mn-ea"/>
              </a:rPr>
              <a:t>Core</a:t>
            </a:r>
            <a:r>
              <a:rPr lang="en-US" altLang="zh-CN" sz="2400" dirty="0">
                <a:solidFill>
                  <a:srgbClr val="33CCCC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  <a:latin typeface="+mn-ea"/>
              </a:rPr>
              <a:t>Dice</a:t>
            </a:r>
            <a:endParaRPr lang="zh-CN" altLang="en-US" sz="24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33706" y="6401715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altLang="zh-CN" sz="2400" b="1" dirty="0">
                <a:solidFill>
                  <a:srgbClr val="FFC000"/>
                </a:solidFill>
                <a:latin typeface="+mn-ea"/>
              </a:rPr>
              <a:t>Enhance Dice</a:t>
            </a:r>
            <a:endParaRPr lang="zh-CN" altLang="en-US" sz="2400" b="1" dirty="0">
              <a:solidFill>
                <a:srgbClr val="FFC000"/>
              </a:solidFill>
              <a:latin typeface="+mn-ea"/>
            </a:endParaRPr>
          </a:p>
        </p:txBody>
      </p:sp>
      <p:sp>
        <p:nvSpPr>
          <p:cNvPr id="8" name="Rectangle 265"/>
          <p:cNvSpPr>
            <a:spLocks noChangeArrowheads="1"/>
          </p:cNvSpPr>
          <p:nvPr/>
        </p:nvSpPr>
        <p:spPr bwMode="auto">
          <a:xfrm>
            <a:off x="9102287" y="18918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8634951" y="1391520"/>
          <a:ext cx="2411808" cy="70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11" imgW="1231366" imgH="355446" progId="Equation.DSMT4">
                  <p:embed/>
                </p:oleObj>
              </mc:Choice>
              <mc:Fallback>
                <p:oleObj name="Equation" r:id="rId11" imgW="1231366" imgH="355446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4951" y="1391520"/>
                        <a:ext cx="2411808" cy="7026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67"/>
          <p:cNvSpPr>
            <a:spLocks noChangeArrowheads="1"/>
          </p:cNvSpPr>
          <p:nvPr/>
        </p:nvSpPr>
        <p:spPr bwMode="auto">
          <a:xfrm>
            <a:off x="0" y="385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8634951" y="2065297"/>
          <a:ext cx="2224134" cy="6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13" imgW="1167893" imgH="355446" progId="Equation.DSMT4">
                  <p:embed/>
                </p:oleObj>
              </mc:Choice>
              <mc:Fallback>
                <p:oleObj name="Equation" r:id="rId13" imgW="1167893" imgH="355446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4951" y="2065297"/>
                        <a:ext cx="2224134" cy="6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6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8638965" y="2745271"/>
          <a:ext cx="1586163" cy="65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15" imgW="876300" imgH="342900" progId="Equation.DSMT4">
                  <p:embed/>
                </p:oleObj>
              </mc:Choice>
              <mc:Fallback>
                <p:oleObj name="Equation" r:id="rId15" imgW="876300" imgH="3429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8965" y="2745271"/>
                        <a:ext cx="1586163" cy="652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62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9" grpId="0"/>
      <p:bldP spid="22" grpId="0"/>
      <p:bldP spid="3" grpId="0"/>
      <p:bldP spid="21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2412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实验结果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23781"/>
              </p:ext>
            </p:extLst>
          </p:nvPr>
        </p:nvGraphicFramePr>
        <p:xfrm>
          <a:off x="781596" y="2733841"/>
          <a:ext cx="10671719" cy="24302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59791">
                  <a:extLst>
                    <a:ext uri="{9D8B030D-6E8A-4147-A177-3AD203B41FA5}">
                      <a16:colId xmlns:a16="http://schemas.microsoft.com/office/drawing/2014/main" val="2838733282"/>
                    </a:ext>
                  </a:extLst>
                </a:gridCol>
                <a:gridCol w="2079896">
                  <a:extLst>
                    <a:ext uri="{9D8B030D-6E8A-4147-A177-3AD203B41FA5}">
                      <a16:colId xmlns:a16="http://schemas.microsoft.com/office/drawing/2014/main" val="395069905"/>
                    </a:ext>
                  </a:extLst>
                </a:gridCol>
                <a:gridCol w="1981891">
                  <a:extLst>
                    <a:ext uri="{9D8B030D-6E8A-4147-A177-3AD203B41FA5}">
                      <a16:colId xmlns:a16="http://schemas.microsoft.com/office/drawing/2014/main" val="1838807603"/>
                    </a:ext>
                  </a:extLst>
                </a:gridCol>
                <a:gridCol w="2450141">
                  <a:extLst>
                    <a:ext uri="{9D8B030D-6E8A-4147-A177-3AD203B41FA5}">
                      <a16:colId xmlns:a16="http://schemas.microsoft.com/office/drawing/2014/main" val="508464222"/>
                    </a:ext>
                  </a:extLst>
                </a:gridCol>
              </a:tblGrid>
              <a:tr h="803641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  <a:latin typeface="+mn-ea"/>
                        </a:rPr>
                        <a:t>Wh</a:t>
                      </a:r>
                      <a:r>
                        <a:rPr lang="en-US" altLang="zh-CN" sz="2400" b="1" dirty="0" smtClean="0">
                          <a:solidFill>
                            <a:srgbClr val="00FF00"/>
                          </a:solidFill>
                          <a:latin typeface="+mn-ea"/>
                        </a:rPr>
                        <a:t>ole</a:t>
                      </a:r>
                      <a:r>
                        <a:rPr lang="en-US" altLang="zh-CN" sz="2400" dirty="0" smtClean="0">
                          <a:latin typeface="+mn-ea"/>
                        </a:rPr>
                        <a:t> </a:t>
                      </a:r>
                      <a:r>
                        <a:rPr lang="en-US" altLang="zh-CN" sz="2400" b="1" dirty="0" smtClean="0">
                          <a:solidFill>
                            <a:srgbClr val="FFC000"/>
                          </a:solidFill>
                          <a:latin typeface="+mn-ea"/>
                        </a:rPr>
                        <a:t>Dice</a:t>
                      </a:r>
                      <a:endParaRPr lang="zh-CN" altLang="en-US" sz="2400" b="1" dirty="0" smtClean="0">
                        <a:solidFill>
                          <a:srgbClr val="FFC000"/>
                        </a:solidFill>
                        <a:latin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kern="1200" dirty="0">
                        <a:solidFill>
                          <a:srgbClr val="88CC33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rgbClr val="00FF00"/>
                          </a:solidFill>
                          <a:latin typeface="+mn-ea"/>
                          <a:ea typeface="+mn-ea"/>
                          <a:cs typeface="+mn-cs"/>
                        </a:rPr>
                        <a:t>Core</a:t>
                      </a:r>
                      <a:r>
                        <a:rPr lang="en-US" altLang="zh-CN" sz="2400" kern="1200" dirty="0" smtClean="0">
                          <a:solidFill>
                            <a:srgbClr val="33CCCC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b="1" kern="1200" dirty="0" smtClean="0">
                          <a:solidFill>
                            <a:srgbClr val="FFC000"/>
                          </a:solidFill>
                          <a:latin typeface="+mn-ea"/>
                          <a:ea typeface="+mn-ea"/>
                          <a:cs typeface="+mn-cs"/>
                        </a:rPr>
                        <a:t>Dice</a:t>
                      </a:r>
                      <a:endParaRPr lang="zh-CN" altLang="en-US" sz="2400" b="1" kern="1200" dirty="0">
                        <a:solidFill>
                          <a:srgbClr val="FFC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rgbClr val="FFC000"/>
                          </a:solidFill>
                          <a:latin typeface="+mn-ea"/>
                          <a:ea typeface="+mn-ea"/>
                          <a:cs typeface="+mn-cs"/>
                        </a:rPr>
                        <a:t>Enhance Dice</a:t>
                      </a:r>
                      <a:endParaRPr lang="zh-CN" altLang="en-US" sz="2400" b="1" kern="1200" dirty="0" smtClean="0">
                        <a:solidFill>
                          <a:srgbClr val="FFC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43659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r>
                        <a:rPr lang="en-US" altLang="zh-CN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 65x65x65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0.5585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0.6423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0.6329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072054"/>
                  </a:ext>
                </a:extLst>
              </a:tr>
              <a:tr h="8036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r>
                        <a:rPr lang="en-US" altLang="zh-CN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Size 75x75x75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0.8252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0.6922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0.6745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9004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78775" y="1259001"/>
            <a:ext cx="342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BRATS 2015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17888</TotalTime>
  <Words>69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Calibri</vt:lpstr>
      <vt:lpstr>Rockwell</vt:lpstr>
      <vt:lpstr>Arial</vt:lpstr>
      <vt:lpstr>等线</vt:lpstr>
      <vt:lpstr>微软雅黑</vt:lpstr>
      <vt:lpstr>Segoe UI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1115</cp:revision>
  <dcterms:created xsi:type="dcterms:W3CDTF">2015-08-18T02:51:41Z</dcterms:created>
  <dcterms:modified xsi:type="dcterms:W3CDTF">2019-10-10T06:22:40Z</dcterms:modified>
  <cp:category/>
</cp:coreProperties>
</file>