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998EA-2E2C-43AB-8D45-4D444EC0C11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8D3FE1-1667-4E0E-BFD4-3F67EB5A6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EA14CD9-4520-4820-AF40-D75B4290603B}"/>
              </a:ext>
            </a:extLst>
          </p:cNvPr>
          <p:cNvSpPr>
            <a:spLocks noGrp="1"/>
          </p:cNvSpPr>
          <p:nvPr>
            <p:ph type="dt" sz="half" idx="10"/>
          </p:nvPr>
        </p:nvSpPr>
        <p:spPr/>
        <p:txBody>
          <a:bodyPr/>
          <a:lstStyle/>
          <a:p>
            <a:fld id="{FA58684D-D442-4FB3-A14F-46C2C9F5092D}" type="datetimeFigureOut">
              <a:rPr lang="zh-CN" altLang="en-US" smtClean="0"/>
              <a:t>2019/10/7</a:t>
            </a:fld>
            <a:endParaRPr lang="zh-CN" altLang="en-US"/>
          </a:p>
        </p:txBody>
      </p:sp>
      <p:sp>
        <p:nvSpPr>
          <p:cNvPr id="5" name="页脚占位符 4">
            <a:extLst>
              <a:ext uri="{FF2B5EF4-FFF2-40B4-BE49-F238E27FC236}">
                <a16:creationId xmlns:a16="http://schemas.microsoft.com/office/drawing/2014/main" id="{654371B4-EE8C-4DE3-ADFA-E731B9D22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F56772-ABAA-4CAD-9F97-78AA858A8223}"/>
              </a:ext>
            </a:extLst>
          </p:cNvPr>
          <p:cNvSpPr>
            <a:spLocks noGrp="1"/>
          </p:cNvSpPr>
          <p:nvPr>
            <p:ph type="sldNum" sz="quarter" idx="12"/>
          </p:nvPr>
        </p:nvSpPr>
        <p:spPr/>
        <p:txBody>
          <a:bodyPr/>
          <a:lstStyle/>
          <a:p>
            <a:fld id="{01689B60-33D0-427C-9879-22B36FD9B1B9}" type="slidenum">
              <a:rPr lang="zh-CN" altLang="en-US" smtClean="0"/>
              <a:t>‹#›</a:t>
            </a:fld>
            <a:endParaRPr lang="zh-CN" altLang="en-US"/>
          </a:p>
        </p:txBody>
      </p:sp>
    </p:spTree>
    <p:extLst>
      <p:ext uri="{BB962C8B-B14F-4D97-AF65-F5344CB8AC3E}">
        <p14:creationId xmlns:p14="http://schemas.microsoft.com/office/powerpoint/2010/main" val="2672387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6BFBE-BA5F-4F82-9F5E-CAC515DE76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B62A5E3-4C80-45C5-9816-037CD33C98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771C7F-082A-49B2-94DD-72DE60912B44}"/>
              </a:ext>
            </a:extLst>
          </p:cNvPr>
          <p:cNvSpPr>
            <a:spLocks noGrp="1"/>
          </p:cNvSpPr>
          <p:nvPr>
            <p:ph type="dt" sz="half" idx="10"/>
          </p:nvPr>
        </p:nvSpPr>
        <p:spPr/>
        <p:txBody>
          <a:bodyPr/>
          <a:lstStyle/>
          <a:p>
            <a:fld id="{FA58684D-D442-4FB3-A14F-46C2C9F5092D}" type="datetimeFigureOut">
              <a:rPr lang="zh-CN" altLang="en-US" smtClean="0"/>
              <a:t>2019/10/7</a:t>
            </a:fld>
            <a:endParaRPr lang="zh-CN" altLang="en-US"/>
          </a:p>
        </p:txBody>
      </p:sp>
      <p:sp>
        <p:nvSpPr>
          <p:cNvPr id="5" name="页脚占位符 4">
            <a:extLst>
              <a:ext uri="{FF2B5EF4-FFF2-40B4-BE49-F238E27FC236}">
                <a16:creationId xmlns:a16="http://schemas.microsoft.com/office/drawing/2014/main" id="{F0C6E47A-0C10-4C8B-B560-7817115355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81CDA2-5F32-4D31-A1CB-ADFACC6E629E}"/>
              </a:ext>
            </a:extLst>
          </p:cNvPr>
          <p:cNvSpPr>
            <a:spLocks noGrp="1"/>
          </p:cNvSpPr>
          <p:nvPr>
            <p:ph type="sldNum" sz="quarter" idx="12"/>
          </p:nvPr>
        </p:nvSpPr>
        <p:spPr/>
        <p:txBody>
          <a:bodyPr/>
          <a:lstStyle/>
          <a:p>
            <a:fld id="{01689B60-33D0-427C-9879-22B36FD9B1B9}" type="slidenum">
              <a:rPr lang="zh-CN" altLang="en-US" smtClean="0"/>
              <a:t>‹#›</a:t>
            </a:fld>
            <a:endParaRPr lang="zh-CN" altLang="en-US"/>
          </a:p>
        </p:txBody>
      </p:sp>
    </p:spTree>
    <p:extLst>
      <p:ext uri="{BB962C8B-B14F-4D97-AF65-F5344CB8AC3E}">
        <p14:creationId xmlns:p14="http://schemas.microsoft.com/office/powerpoint/2010/main" val="57294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ED70D11-583C-4EE3-8602-AE7DF98EE64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E3001B-C5B1-4C34-B94C-B18E85506C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571860-3FB0-49E5-AF2C-B0971531AB24}"/>
              </a:ext>
            </a:extLst>
          </p:cNvPr>
          <p:cNvSpPr>
            <a:spLocks noGrp="1"/>
          </p:cNvSpPr>
          <p:nvPr>
            <p:ph type="dt" sz="half" idx="10"/>
          </p:nvPr>
        </p:nvSpPr>
        <p:spPr/>
        <p:txBody>
          <a:bodyPr/>
          <a:lstStyle/>
          <a:p>
            <a:fld id="{FA58684D-D442-4FB3-A14F-46C2C9F5092D}" type="datetimeFigureOut">
              <a:rPr lang="zh-CN" altLang="en-US" smtClean="0"/>
              <a:t>2019/10/7</a:t>
            </a:fld>
            <a:endParaRPr lang="zh-CN" altLang="en-US"/>
          </a:p>
        </p:txBody>
      </p:sp>
      <p:sp>
        <p:nvSpPr>
          <p:cNvPr id="5" name="页脚占位符 4">
            <a:extLst>
              <a:ext uri="{FF2B5EF4-FFF2-40B4-BE49-F238E27FC236}">
                <a16:creationId xmlns:a16="http://schemas.microsoft.com/office/drawing/2014/main" id="{30D142CD-2514-4DFE-85DB-38A562DAFF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FE4A96-73D4-43CD-B22D-8075F7AFAFE4}"/>
              </a:ext>
            </a:extLst>
          </p:cNvPr>
          <p:cNvSpPr>
            <a:spLocks noGrp="1"/>
          </p:cNvSpPr>
          <p:nvPr>
            <p:ph type="sldNum" sz="quarter" idx="12"/>
          </p:nvPr>
        </p:nvSpPr>
        <p:spPr/>
        <p:txBody>
          <a:bodyPr/>
          <a:lstStyle/>
          <a:p>
            <a:fld id="{01689B60-33D0-427C-9879-22B36FD9B1B9}" type="slidenum">
              <a:rPr lang="zh-CN" altLang="en-US" smtClean="0"/>
              <a:t>‹#›</a:t>
            </a:fld>
            <a:endParaRPr lang="zh-CN" altLang="en-US"/>
          </a:p>
        </p:txBody>
      </p:sp>
    </p:spTree>
    <p:extLst>
      <p:ext uri="{BB962C8B-B14F-4D97-AF65-F5344CB8AC3E}">
        <p14:creationId xmlns:p14="http://schemas.microsoft.com/office/powerpoint/2010/main" val="334439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90A5D-D28B-4160-8505-A606946072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61A550-BAA5-4140-8789-18B16B904A5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561388-8735-45B9-8410-6A968C638E04}"/>
              </a:ext>
            </a:extLst>
          </p:cNvPr>
          <p:cNvSpPr>
            <a:spLocks noGrp="1"/>
          </p:cNvSpPr>
          <p:nvPr>
            <p:ph type="dt" sz="half" idx="10"/>
          </p:nvPr>
        </p:nvSpPr>
        <p:spPr/>
        <p:txBody>
          <a:bodyPr/>
          <a:lstStyle/>
          <a:p>
            <a:fld id="{FA58684D-D442-4FB3-A14F-46C2C9F5092D}" type="datetimeFigureOut">
              <a:rPr lang="zh-CN" altLang="en-US" smtClean="0"/>
              <a:t>2019/10/7</a:t>
            </a:fld>
            <a:endParaRPr lang="zh-CN" altLang="en-US"/>
          </a:p>
        </p:txBody>
      </p:sp>
      <p:sp>
        <p:nvSpPr>
          <p:cNvPr id="5" name="页脚占位符 4">
            <a:extLst>
              <a:ext uri="{FF2B5EF4-FFF2-40B4-BE49-F238E27FC236}">
                <a16:creationId xmlns:a16="http://schemas.microsoft.com/office/drawing/2014/main" id="{07E51263-98E8-4478-8A4C-9E83B0D82D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239D5C-A91E-412E-8E82-DD98AF6800DB}"/>
              </a:ext>
            </a:extLst>
          </p:cNvPr>
          <p:cNvSpPr>
            <a:spLocks noGrp="1"/>
          </p:cNvSpPr>
          <p:nvPr>
            <p:ph type="sldNum" sz="quarter" idx="12"/>
          </p:nvPr>
        </p:nvSpPr>
        <p:spPr/>
        <p:txBody>
          <a:bodyPr/>
          <a:lstStyle/>
          <a:p>
            <a:fld id="{01689B60-33D0-427C-9879-22B36FD9B1B9}" type="slidenum">
              <a:rPr lang="zh-CN" altLang="en-US" smtClean="0"/>
              <a:t>‹#›</a:t>
            </a:fld>
            <a:endParaRPr lang="zh-CN" altLang="en-US"/>
          </a:p>
        </p:txBody>
      </p:sp>
    </p:spTree>
    <p:extLst>
      <p:ext uri="{BB962C8B-B14F-4D97-AF65-F5344CB8AC3E}">
        <p14:creationId xmlns:p14="http://schemas.microsoft.com/office/powerpoint/2010/main" val="347743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2C050-E854-4A68-B902-C44DFA2E20E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5FBC69-0670-4D1E-89C5-A6911DF83E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732D27-00F3-4B13-AB70-CDA990BCA4E0}"/>
              </a:ext>
            </a:extLst>
          </p:cNvPr>
          <p:cNvSpPr>
            <a:spLocks noGrp="1"/>
          </p:cNvSpPr>
          <p:nvPr>
            <p:ph type="dt" sz="half" idx="10"/>
          </p:nvPr>
        </p:nvSpPr>
        <p:spPr/>
        <p:txBody>
          <a:bodyPr/>
          <a:lstStyle/>
          <a:p>
            <a:fld id="{FA58684D-D442-4FB3-A14F-46C2C9F5092D}" type="datetimeFigureOut">
              <a:rPr lang="zh-CN" altLang="en-US" smtClean="0"/>
              <a:t>2019/10/7</a:t>
            </a:fld>
            <a:endParaRPr lang="zh-CN" altLang="en-US"/>
          </a:p>
        </p:txBody>
      </p:sp>
      <p:sp>
        <p:nvSpPr>
          <p:cNvPr id="5" name="页脚占位符 4">
            <a:extLst>
              <a:ext uri="{FF2B5EF4-FFF2-40B4-BE49-F238E27FC236}">
                <a16:creationId xmlns:a16="http://schemas.microsoft.com/office/drawing/2014/main" id="{832EA2A0-2C1C-4A14-B854-99FCC81C93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19AB17-13E5-4C6E-967B-AC5620B0925B}"/>
              </a:ext>
            </a:extLst>
          </p:cNvPr>
          <p:cNvSpPr>
            <a:spLocks noGrp="1"/>
          </p:cNvSpPr>
          <p:nvPr>
            <p:ph type="sldNum" sz="quarter" idx="12"/>
          </p:nvPr>
        </p:nvSpPr>
        <p:spPr/>
        <p:txBody>
          <a:bodyPr/>
          <a:lstStyle/>
          <a:p>
            <a:fld id="{01689B60-33D0-427C-9879-22B36FD9B1B9}" type="slidenum">
              <a:rPr lang="zh-CN" altLang="en-US" smtClean="0"/>
              <a:t>‹#›</a:t>
            </a:fld>
            <a:endParaRPr lang="zh-CN" altLang="en-US"/>
          </a:p>
        </p:txBody>
      </p:sp>
    </p:spTree>
    <p:extLst>
      <p:ext uri="{BB962C8B-B14F-4D97-AF65-F5344CB8AC3E}">
        <p14:creationId xmlns:p14="http://schemas.microsoft.com/office/powerpoint/2010/main" val="723970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6D8D0-D880-45F8-8183-83F676E531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25D8A4-EF3C-412D-A8FE-4B239E77F4E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0FB8D9C-A88B-408F-9022-7E1E7F966FA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4089832-32FD-47E1-BBCA-4542F8070E54}"/>
              </a:ext>
            </a:extLst>
          </p:cNvPr>
          <p:cNvSpPr>
            <a:spLocks noGrp="1"/>
          </p:cNvSpPr>
          <p:nvPr>
            <p:ph type="dt" sz="half" idx="10"/>
          </p:nvPr>
        </p:nvSpPr>
        <p:spPr/>
        <p:txBody>
          <a:bodyPr/>
          <a:lstStyle/>
          <a:p>
            <a:fld id="{FA58684D-D442-4FB3-A14F-46C2C9F5092D}" type="datetimeFigureOut">
              <a:rPr lang="zh-CN" altLang="en-US" smtClean="0"/>
              <a:t>2019/10/7</a:t>
            </a:fld>
            <a:endParaRPr lang="zh-CN" altLang="en-US"/>
          </a:p>
        </p:txBody>
      </p:sp>
      <p:sp>
        <p:nvSpPr>
          <p:cNvPr id="6" name="页脚占位符 5">
            <a:extLst>
              <a:ext uri="{FF2B5EF4-FFF2-40B4-BE49-F238E27FC236}">
                <a16:creationId xmlns:a16="http://schemas.microsoft.com/office/drawing/2014/main" id="{4521FECE-4C05-4AD9-9B01-FE3553A50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904E3E-058B-43D8-8BCA-1402D6301B06}"/>
              </a:ext>
            </a:extLst>
          </p:cNvPr>
          <p:cNvSpPr>
            <a:spLocks noGrp="1"/>
          </p:cNvSpPr>
          <p:nvPr>
            <p:ph type="sldNum" sz="quarter" idx="12"/>
          </p:nvPr>
        </p:nvSpPr>
        <p:spPr/>
        <p:txBody>
          <a:bodyPr/>
          <a:lstStyle/>
          <a:p>
            <a:fld id="{01689B60-33D0-427C-9879-22B36FD9B1B9}" type="slidenum">
              <a:rPr lang="zh-CN" altLang="en-US" smtClean="0"/>
              <a:t>‹#›</a:t>
            </a:fld>
            <a:endParaRPr lang="zh-CN" altLang="en-US"/>
          </a:p>
        </p:txBody>
      </p:sp>
    </p:spTree>
    <p:extLst>
      <p:ext uri="{BB962C8B-B14F-4D97-AF65-F5344CB8AC3E}">
        <p14:creationId xmlns:p14="http://schemas.microsoft.com/office/powerpoint/2010/main" val="260377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B5518-EDFC-4D8F-BAF4-B8631FAE583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ACAB23F-93EF-4210-B268-998FA754C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9BB90CE-E2D2-4B6A-9766-FE9052C4C3E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7C76248-CB8E-4C5A-81D0-3C155855ED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2B2973E-1BF7-4A23-B3E9-E319D790AC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1F2BFE-F9E9-4FF4-B60B-DE95548F4ECB}"/>
              </a:ext>
            </a:extLst>
          </p:cNvPr>
          <p:cNvSpPr>
            <a:spLocks noGrp="1"/>
          </p:cNvSpPr>
          <p:nvPr>
            <p:ph type="dt" sz="half" idx="10"/>
          </p:nvPr>
        </p:nvSpPr>
        <p:spPr/>
        <p:txBody>
          <a:bodyPr/>
          <a:lstStyle/>
          <a:p>
            <a:fld id="{FA58684D-D442-4FB3-A14F-46C2C9F5092D}" type="datetimeFigureOut">
              <a:rPr lang="zh-CN" altLang="en-US" smtClean="0"/>
              <a:t>2019/10/7</a:t>
            </a:fld>
            <a:endParaRPr lang="zh-CN" altLang="en-US"/>
          </a:p>
        </p:txBody>
      </p:sp>
      <p:sp>
        <p:nvSpPr>
          <p:cNvPr id="8" name="页脚占位符 7">
            <a:extLst>
              <a:ext uri="{FF2B5EF4-FFF2-40B4-BE49-F238E27FC236}">
                <a16:creationId xmlns:a16="http://schemas.microsoft.com/office/drawing/2014/main" id="{ECF94472-6992-428D-ADD2-9D0A66E758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CD9DE46-C156-4E21-99FD-267D78E32CDF}"/>
              </a:ext>
            </a:extLst>
          </p:cNvPr>
          <p:cNvSpPr>
            <a:spLocks noGrp="1"/>
          </p:cNvSpPr>
          <p:nvPr>
            <p:ph type="sldNum" sz="quarter" idx="12"/>
          </p:nvPr>
        </p:nvSpPr>
        <p:spPr/>
        <p:txBody>
          <a:bodyPr/>
          <a:lstStyle/>
          <a:p>
            <a:fld id="{01689B60-33D0-427C-9879-22B36FD9B1B9}" type="slidenum">
              <a:rPr lang="zh-CN" altLang="en-US" smtClean="0"/>
              <a:t>‹#›</a:t>
            </a:fld>
            <a:endParaRPr lang="zh-CN" altLang="en-US"/>
          </a:p>
        </p:txBody>
      </p:sp>
    </p:spTree>
    <p:extLst>
      <p:ext uri="{BB962C8B-B14F-4D97-AF65-F5344CB8AC3E}">
        <p14:creationId xmlns:p14="http://schemas.microsoft.com/office/powerpoint/2010/main" val="3924022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CA937-6BF4-4C94-A833-745704C24CE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E9A3B8-6349-41AA-B895-539C350842A2}"/>
              </a:ext>
            </a:extLst>
          </p:cNvPr>
          <p:cNvSpPr>
            <a:spLocks noGrp="1"/>
          </p:cNvSpPr>
          <p:nvPr>
            <p:ph type="dt" sz="half" idx="10"/>
          </p:nvPr>
        </p:nvSpPr>
        <p:spPr/>
        <p:txBody>
          <a:bodyPr/>
          <a:lstStyle/>
          <a:p>
            <a:fld id="{FA58684D-D442-4FB3-A14F-46C2C9F5092D}" type="datetimeFigureOut">
              <a:rPr lang="zh-CN" altLang="en-US" smtClean="0"/>
              <a:t>2019/10/7</a:t>
            </a:fld>
            <a:endParaRPr lang="zh-CN" altLang="en-US"/>
          </a:p>
        </p:txBody>
      </p:sp>
      <p:sp>
        <p:nvSpPr>
          <p:cNvPr id="4" name="页脚占位符 3">
            <a:extLst>
              <a:ext uri="{FF2B5EF4-FFF2-40B4-BE49-F238E27FC236}">
                <a16:creationId xmlns:a16="http://schemas.microsoft.com/office/drawing/2014/main" id="{2F6F674F-BDF3-4471-98F8-20F9AF6B40A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384896-6154-497E-95DA-355202005E77}"/>
              </a:ext>
            </a:extLst>
          </p:cNvPr>
          <p:cNvSpPr>
            <a:spLocks noGrp="1"/>
          </p:cNvSpPr>
          <p:nvPr>
            <p:ph type="sldNum" sz="quarter" idx="12"/>
          </p:nvPr>
        </p:nvSpPr>
        <p:spPr/>
        <p:txBody>
          <a:bodyPr/>
          <a:lstStyle/>
          <a:p>
            <a:fld id="{01689B60-33D0-427C-9879-22B36FD9B1B9}" type="slidenum">
              <a:rPr lang="zh-CN" altLang="en-US" smtClean="0"/>
              <a:t>‹#›</a:t>
            </a:fld>
            <a:endParaRPr lang="zh-CN" altLang="en-US"/>
          </a:p>
        </p:txBody>
      </p:sp>
    </p:spTree>
    <p:extLst>
      <p:ext uri="{BB962C8B-B14F-4D97-AF65-F5344CB8AC3E}">
        <p14:creationId xmlns:p14="http://schemas.microsoft.com/office/powerpoint/2010/main" val="3484993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4A59B9D-0513-4BF0-B8BA-BA1313FEF833}"/>
              </a:ext>
            </a:extLst>
          </p:cNvPr>
          <p:cNvSpPr>
            <a:spLocks noGrp="1"/>
          </p:cNvSpPr>
          <p:nvPr>
            <p:ph type="dt" sz="half" idx="10"/>
          </p:nvPr>
        </p:nvSpPr>
        <p:spPr/>
        <p:txBody>
          <a:bodyPr/>
          <a:lstStyle/>
          <a:p>
            <a:fld id="{FA58684D-D442-4FB3-A14F-46C2C9F5092D}" type="datetimeFigureOut">
              <a:rPr lang="zh-CN" altLang="en-US" smtClean="0"/>
              <a:t>2019/10/7</a:t>
            </a:fld>
            <a:endParaRPr lang="zh-CN" altLang="en-US"/>
          </a:p>
        </p:txBody>
      </p:sp>
      <p:sp>
        <p:nvSpPr>
          <p:cNvPr id="3" name="页脚占位符 2">
            <a:extLst>
              <a:ext uri="{FF2B5EF4-FFF2-40B4-BE49-F238E27FC236}">
                <a16:creationId xmlns:a16="http://schemas.microsoft.com/office/drawing/2014/main" id="{93342BDD-FCE0-4FB4-B55D-3A79CCC92F2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C35C30-89DE-4BFD-B429-AE79A19D0F51}"/>
              </a:ext>
            </a:extLst>
          </p:cNvPr>
          <p:cNvSpPr>
            <a:spLocks noGrp="1"/>
          </p:cNvSpPr>
          <p:nvPr>
            <p:ph type="sldNum" sz="quarter" idx="12"/>
          </p:nvPr>
        </p:nvSpPr>
        <p:spPr/>
        <p:txBody>
          <a:bodyPr/>
          <a:lstStyle/>
          <a:p>
            <a:fld id="{01689B60-33D0-427C-9879-22B36FD9B1B9}" type="slidenum">
              <a:rPr lang="zh-CN" altLang="en-US" smtClean="0"/>
              <a:t>‹#›</a:t>
            </a:fld>
            <a:endParaRPr lang="zh-CN" altLang="en-US"/>
          </a:p>
        </p:txBody>
      </p:sp>
    </p:spTree>
    <p:extLst>
      <p:ext uri="{BB962C8B-B14F-4D97-AF65-F5344CB8AC3E}">
        <p14:creationId xmlns:p14="http://schemas.microsoft.com/office/powerpoint/2010/main" val="88289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520FB-39F0-4489-8CBF-5FDF8CBD4A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414F13D-6A21-4F6A-B629-321D11B08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297B51C-66AD-4217-9C7F-A75AA874B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D36F2A-4F06-494A-A2B4-DFEC24D4EB97}"/>
              </a:ext>
            </a:extLst>
          </p:cNvPr>
          <p:cNvSpPr>
            <a:spLocks noGrp="1"/>
          </p:cNvSpPr>
          <p:nvPr>
            <p:ph type="dt" sz="half" idx="10"/>
          </p:nvPr>
        </p:nvSpPr>
        <p:spPr/>
        <p:txBody>
          <a:bodyPr/>
          <a:lstStyle/>
          <a:p>
            <a:fld id="{FA58684D-D442-4FB3-A14F-46C2C9F5092D}" type="datetimeFigureOut">
              <a:rPr lang="zh-CN" altLang="en-US" smtClean="0"/>
              <a:t>2019/10/7</a:t>
            </a:fld>
            <a:endParaRPr lang="zh-CN" altLang="en-US"/>
          </a:p>
        </p:txBody>
      </p:sp>
      <p:sp>
        <p:nvSpPr>
          <p:cNvPr id="6" name="页脚占位符 5">
            <a:extLst>
              <a:ext uri="{FF2B5EF4-FFF2-40B4-BE49-F238E27FC236}">
                <a16:creationId xmlns:a16="http://schemas.microsoft.com/office/drawing/2014/main" id="{C6736606-4EAC-432D-B3FF-57E1C7FFD0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5E61F4-9FF1-4B79-B7B0-1E3419A422C4}"/>
              </a:ext>
            </a:extLst>
          </p:cNvPr>
          <p:cNvSpPr>
            <a:spLocks noGrp="1"/>
          </p:cNvSpPr>
          <p:nvPr>
            <p:ph type="sldNum" sz="quarter" idx="12"/>
          </p:nvPr>
        </p:nvSpPr>
        <p:spPr/>
        <p:txBody>
          <a:bodyPr/>
          <a:lstStyle/>
          <a:p>
            <a:fld id="{01689B60-33D0-427C-9879-22B36FD9B1B9}" type="slidenum">
              <a:rPr lang="zh-CN" altLang="en-US" smtClean="0"/>
              <a:t>‹#›</a:t>
            </a:fld>
            <a:endParaRPr lang="zh-CN" altLang="en-US"/>
          </a:p>
        </p:txBody>
      </p:sp>
    </p:spTree>
    <p:extLst>
      <p:ext uri="{BB962C8B-B14F-4D97-AF65-F5344CB8AC3E}">
        <p14:creationId xmlns:p14="http://schemas.microsoft.com/office/powerpoint/2010/main" val="289168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7F5AE-52B0-4854-A71F-D4CC585D2F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E4C6566-1B8E-47B5-BC5F-6837312ABB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1ACB6E4-7143-4275-A18C-BA6FCCB6B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865510-C605-47FD-B07F-9E3FD18AE41A}"/>
              </a:ext>
            </a:extLst>
          </p:cNvPr>
          <p:cNvSpPr>
            <a:spLocks noGrp="1"/>
          </p:cNvSpPr>
          <p:nvPr>
            <p:ph type="dt" sz="half" idx="10"/>
          </p:nvPr>
        </p:nvSpPr>
        <p:spPr/>
        <p:txBody>
          <a:bodyPr/>
          <a:lstStyle/>
          <a:p>
            <a:fld id="{FA58684D-D442-4FB3-A14F-46C2C9F5092D}" type="datetimeFigureOut">
              <a:rPr lang="zh-CN" altLang="en-US" smtClean="0"/>
              <a:t>2019/10/7</a:t>
            </a:fld>
            <a:endParaRPr lang="zh-CN" altLang="en-US"/>
          </a:p>
        </p:txBody>
      </p:sp>
      <p:sp>
        <p:nvSpPr>
          <p:cNvPr id="6" name="页脚占位符 5">
            <a:extLst>
              <a:ext uri="{FF2B5EF4-FFF2-40B4-BE49-F238E27FC236}">
                <a16:creationId xmlns:a16="http://schemas.microsoft.com/office/drawing/2014/main" id="{F45C3E7E-F4E8-4A2F-B76A-BBB7740192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FF95D2-7B3E-4B3F-ACA3-DC9B7F8395A6}"/>
              </a:ext>
            </a:extLst>
          </p:cNvPr>
          <p:cNvSpPr>
            <a:spLocks noGrp="1"/>
          </p:cNvSpPr>
          <p:nvPr>
            <p:ph type="sldNum" sz="quarter" idx="12"/>
          </p:nvPr>
        </p:nvSpPr>
        <p:spPr/>
        <p:txBody>
          <a:bodyPr/>
          <a:lstStyle/>
          <a:p>
            <a:fld id="{01689B60-33D0-427C-9879-22B36FD9B1B9}" type="slidenum">
              <a:rPr lang="zh-CN" altLang="en-US" smtClean="0"/>
              <a:t>‹#›</a:t>
            </a:fld>
            <a:endParaRPr lang="zh-CN" altLang="en-US"/>
          </a:p>
        </p:txBody>
      </p:sp>
    </p:spTree>
    <p:extLst>
      <p:ext uri="{BB962C8B-B14F-4D97-AF65-F5344CB8AC3E}">
        <p14:creationId xmlns:p14="http://schemas.microsoft.com/office/powerpoint/2010/main" val="364866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469E425-39A4-48F4-AD59-95DE89D452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24DED0-EADC-447B-A336-66ADB80FF8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137D2A-ADAE-4F58-AA23-88F2FABC5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8684D-D442-4FB3-A14F-46C2C9F5092D}" type="datetimeFigureOut">
              <a:rPr lang="zh-CN" altLang="en-US" smtClean="0"/>
              <a:t>2019/10/7</a:t>
            </a:fld>
            <a:endParaRPr lang="zh-CN" altLang="en-US"/>
          </a:p>
        </p:txBody>
      </p:sp>
      <p:sp>
        <p:nvSpPr>
          <p:cNvPr id="5" name="页脚占位符 4">
            <a:extLst>
              <a:ext uri="{FF2B5EF4-FFF2-40B4-BE49-F238E27FC236}">
                <a16:creationId xmlns:a16="http://schemas.microsoft.com/office/drawing/2014/main" id="{2ED3188C-3F0E-4BD6-9294-6707A0F73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919D3E-9586-47BE-9E45-0ED1D21782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89B60-33D0-427C-9879-22B36FD9B1B9}" type="slidenum">
              <a:rPr lang="zh-CN" altLang="en-US" smtClean="0"/>
              <a:t>‹#›</a:t>
            </a:fld>
            <a:endParaRPr lang="zh-CN" altLang="en-US"/>
          </a:p>
        </p:txBody>
      </p:sp>
    </p:spTree>
    <p:extLst>
      <p:ext uri="{BB962C8B-B14F-4D97-AF65-F5344CB8AC3E}">
        <p14:creationId xmlns:p14="http://schemas.microsoft.com/office/powerpoint/2010/main" val="95315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游戏机&#10;&#10;描述已自动生成">
            <a:extLst>
              <a:ext uri="{FF2B5EF4-FFF2-40B4-BE49-F238E27FC236}">
                <a16:creationId xmlns:a16="http://schemas.microsoft.com/office/drawing/2014/main" id="{94209DE0-F4FA-43F1-93C4-24D11A109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11" y="505326"/>
            <a:ext cx="2400000" cy="1800000"/>
          </a:xfrm>
          <a:prstGeom prst="rect">
            <a:avLst/>
          </a:prstGeom>
        </p:spPr>
      </p:pic>
      <p:pic>
        <p:nvPicPr>
          <p:cNvPr id="7" name="图片 6">
            <a:extLst>
              <a:ext uri="{FF2B5EF4-FFF2-40B4-BE49-F238E27FC236}">
                <a16:creationId xmlns:a16="http://schemas.microsoft.com/office/drawing/2014/main" id="{7F9BCFAA-4CF5-4FA6-ABAA-9C5FCC9D4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879" y="505326"/>
            <a:ext cx="2399999" cy="1800000"/>
          </a:xfrm>
          <a:prstGeom prst="rect">
            <a:avLst/>
          </a:prstGeom>
        </p:spPr>
      </p:pic>
      <p:pic>
        <p:nvPicPr>
          <p:cNvPr id="9" name="图片 8" descr="图片包含 照片, 白色&#10;&#10;描述已自动生成">
            <a:extLst>
              <a:ext uri="{FF2B5EF4-FFF2-40B4-BE49-F238E27FC236}">
                <a16:creationId xmlns:a16="http://schemas.microsoft.com/office/drawing/2014/main" id="{D48A7B01-19E5-4C66-B8AB-25F9DA2DC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5207" y="505326"/>
            <a:ext cx="2400000" cy="1800000"/>
          </a:xfrm>
          <a:prstGeom prst="rect">
            <a:avLst/>
          </a:prstGeom>
        </p:spPr>
      </p:pic>
      <p:pic>
        <p:nvPicPr>
          <p:cNvPr id="11" name="图片 10" descr="图片包含 游戏机, 花&#10;&#10;描述已自动生成">
            <a:extLst>
              <a:ext uri="{FF2B5EF4-FFF2-40B4-BE49-F238E27FC236}">
                <a16:creationId xmlns:a16="http://schemas.microsoft.com/office/drawing/2014/main" id="{2A8DCABA-76DB-48AB-8B30-2191F1DB18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939" y="2682978"/>
            <a:ext cx="2400000" cy="1800000"/>
          </a:xfrm>
          <a:prstGeom prst="rect">
            <a:avLst/>
          </a:prstGeom>
        </p:spPr>
      </p:pic>
      <p:pic>
        <p:nvPicPr>
          <p:cNvPr id="13" name="图片 12" descr="图片包含 游戏机, 树, 烟花&#10;&#10;描述已自动生成">
            <a:extLst>
              <a:ext uri="{FF2B5EF4-FFF2-40B4-BE49-F238E27FC236}">
                <a16:creationId xmlns:a16="http://schemas.microsoft.com/office/drawing/2014/main" id="{D85ED76E-DF2F-43CF-9166-C247CCE64C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6879" y="2682978"/>
            <a:ext cx="2400000" cy="1800000"/>
          </a:xfrm>
          <a:prstGeom prst="rect">
            <a:avLst/>
          </a:prstGeom>
        </p:spPr>
      </p:pic>
      <p:pic>
        <p:nvPicPr>
          <p:cNvPr id="15" name="图片 14" descr="图片包含 游戏机&#10;&#10;描述已自动生成">
            <a:extLst>
              <a:ext uri="{FF2B5EF4-FFF2-40B4-BE49-F238E27FC236}">
                <a16:creationId xmlns:a16="http://schemas.microsoft.com/office/drawing/2014/main" id="{3FD4669C-DA1F-4BC4-9832-BABA6EDE84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5819" y="2682978"/>
            <a:ext cx="2400000" cy="1800000"/>
          </a:xfrm>
          <a:prstGeom prst="rect">
            <a:avLst/>
          </a:prstGeom>
        </p:spPr>
      </p:pic>
      <p:pic>
        <p:nvPicPr>
          <p:cNvPr id="17" name="图片 16" descr="图片包含 游戏机&#10;&#10;描述已自动生成">
            <a:extLst>
              <a:ext uri="{FF2B5EF4-FFF2-40B4-BE49-F238E27FC236}">
                <a16:creationId xmlns:a16="http://schemas.microsoft.com/office/drawing/2014/main" id="{8818CDF7-07A0-4030-A1E8-42FA39F0E5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939" y="4936257"/>
            <a:ext cx="2400000" cy="1800000"/>
          </a:xfrm>
          <a:prstGeom prst="rect">
            <a:avLst/>
          </a:prstGeom>
        </p:spPr>
      </p:pic>
      <p:pic>
        <p:nvPicPr>
          <p:cNvPr id="19" name="图片 18" descr="卡通人物&#10;&#10;描述已自动生成">
            <a:extLst>
              <a:ext uri="{FF2B5EF4-FFF2-40B4-BE49-F238E27FC236}">
                <a16:creationId xmlns:a16="http://schemas.microsoft.com/office/drawing/2014/main" id="{AB2185F9-3FA9-496C-8B3A-655921427D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78443" y="4936257"/>
            <a:ext cx="2400000" cy="1800000"/>
          </a:xfrm>
          <a:prstGeom prst="rect">
            <a:avLst/>
          </a:prstGeom>
        </p:spPr>
      </p:pic>
      <p:pic>
        <p:nvPicPr>
          <p:cNvPr id="23" name="图片 22" descr="卡通人物&#10;&#10;描述已自动生成">
            <a:extLst>
              <a:ext uri="{FF2B5EF4-FFF2-40B4-BE49-F238E27FC236}">
                <a16:creationId xmlns:a16="http://schemas.microsoft.com/office/drawing/2014/main" id="{AF3E322F-C005-4D2A-973D-B6443E1E7C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75819" y="4936257"/>
            <a:ext cx="2400000" cy="1800000"/>
          </a:xfrm>
          <a:prstGeom prst="rect">
            <a:avLst/>
          </a:prstGeom>
        </p:spPr>
      </p:pic>
      <p:pic>
        <p:nvPicPr>
          <p:cNvPr id="27" name="图片 26">
            <a:extLst>
              <a:ext uri="{FF2B5EF4-FFF2-40B4-BE49-F238E27FC236}">
                <a16:creationId xmlns:a16="http://schemas.microsoft.com/office/drawing/2014/main" id="{C6CC0CCA-70DA-45DC-9922-325A13E727F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45389" y="749573"/>
            <a:ext cx="1770533" cy="1311506"/>
          </a:xfrm>
          <a:prstGeom prst="rect">
            <a:avLst/>
          </a:prstGeom>
        </p:spPr>
      </p:pic>
    </p:spTree>
    <p:extLst>
      <p:ext uri="{BB962C8B-B14F-4D97-AF65-F5344CB8AC3E}">
        <p14:creationId xmlns:p14="http://schemas.microsoft.com/office/powerpoint/2010/main" val="379410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D4AE8-48BE-4F7B-881A-BFFEB386B2CD}"/>
              </a:ext>
            </a:extLst>
          </p:cNvPr>
          <p:cNvSpPr>
            <a:spLocks noGrp="1"/>
          </p:cNvSpPr>
          <p:nvPr>
            <p:ph type="title"/>
          </p:nvPr>
        </p:nvSpPr>
        <p:spPr/>
        <p:txBody>
          <a:bodyPr/>
          <a:lstStyle/>
          <a:p>
            <a:endParaRPr lang="zh-CN" altLang="en-US" dirty="0"/>
          </a:p>
        </p:txBody>
      </p:sp>
      <p:pic>
        <p:nvPicPr>
          <p:cNvPr id="5" name="内容占位符 4" descr="图片包含 游戏机, 飞机&#10;&#10;描述已自动生成">
            <a:extLst>
              <a:ext uri="{FF2B5EF4-FFF2-40B4-BE49-F238E27FC236}">
                <a16:creationId xmlns:a16="http://schemas.microsoft.com/office/drawing/2014/main" id="{C0268ED6-6FD0-4ACC-9509-7925444C8F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2462" y="1690688"/>
            <a:ext cx="4351338" cy="4351338"/>
          </a:xfrm>
        </p:spPr>
      </p:pic>
      <p:pic>
        <p:nvPicPr>
          <p:cNvPr id="7" name="图片 6">
            <a:extLst>
              <a:ext uri="{FF2B5EF4-FFF2-40B4-BE49-F238E27FC236}">
                <a16:creationId xmlns:a16="http://schemas.microsoft.com/office/drawing/2014/main" id="{0DAB672B-537D-4CAD-A3BD-478D4DAA4A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780" y="1540699"/>
            <a:ext cx="4764505" cy="4764505"/>
          </a:xfrm>
          <a:prstGeom prst="rect">
            <a:avLst/>
          </a:prstGeom>
        </p:spPr>
      </p:pic>
    </p:spTree>
    <p:extLst>
      <p:ext uri="{BB962C8B-B14F-4D97-AF65-F5344CB8AC3E}">
        <p14:creationId xmlns:p14="http://schemas.microsoft.com/office/powerpoint/2010/main" val="307841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700628-DF41-40AA-A6B3-B8A4DB78E58B}"/>
              </a:ext>
            </a:extLst>
          </p:cNvPr>
          <p:cNvSpPr>
            <a:spLocks noGrp="1"/>
          </p:cNvSpPr>
          <p:nvPr>
            <p:ph type="title"/>
          </p:nvPr>
        </p:nvSpPr>
        <p:spPr/>
        <p:txBody>
          <a:bodyPr/>
          <a:lstStyle/>
          <a:p>
            <a:r>
              <a:rPr lang="en-US" altLang="zh-CN" dirty="0"/>
              <a:t>Looking Fast and Slow: Memory-Guided Mobile Video Object Detection</a:t>
            </a:r>
            <a:endParaRPr lang="zh-CN" altLang="en-US" dirty="0"/>
          </a:p>
        </p:txBody>
      </p:sp>
      <p:sp>
        <p:nvSpPr>
          <p:cNvPr id="3" name="内容占位符 2">
            <a:extLst>
              <a:ext uri="{FF2B5EF4-FFF2-40B4-BE49-F238E27FC236}">
                <a16:creationId xmlns:a16="http://schemas.microsoft.com/office/drawing/2014/main" id="{42C0D470-9442-45FB-BDDD-1BBF964CC022}"/>
              </a:ext>
            </a:extLst>
          </p:cNvPr>
          <p:cNvSpPr>
            <a:spLocks noGrp="1"/>
          </p:cNvSpPr>
          <p:nvPr>
            <p:ph idx="1"/>
          </p:nvPr>
        </p:nvSpPr>
        <p:spPr/>
        <p:txBody>
          <a:bodyPr/>
          <a:lstStyle/>
          <a:p>
            <a:r>
              <a:rPr lang="zh-CN" altLang="en-US" dirty="0"/>
              <a:t>视频帧具有较高的时序冗余。模型提出使用两个特征提取子网络：</a:t>
            </a:r>
            <a:r>
              <a:rPr lang="en-US" altLang="zh-CN" dirty="0"/>
              <a:t>Slow network </a:t>
            </a:r>
            <a:r>
              <a:rPr lang="zh-CN" altLang="en-US" dirty="0"/>
              <a:t>和</a:t>
            </a:r>
            <a:r>
              <a:rPr lang="en-US" altLang="zh-CN" dirty="0"/>
              <a:t>Fast network</a:t>
            </a:r>
            <a:r>
              <a:rPr lang="zh-CN" altLang="en-US" dirty="0"/>
              <a:t>。</a:t>
            </a:r>
            <a:endParaRPr lang="en-US" altLang="zh-CN" dirty="0"/>
          </a:p>
          <a:p>
            <a:r>
              <a:rPr lang="en-US" altLang="zh-CN" dirty="0"/>
              <a:t>Slow network</a:t>
            </a:r>
            <a:r>
              <a:rPr lang="zh-CN" altLang="en-US" dirty="0"/>
              <a:t>负责提取视频帧的精确特征，速度较慢，</a:t>
            </a:r>
            <a:r>
              <a:rPr lang="en-US" altLang="zh-CN" dirty="0"/>
              <a:t>Fast network</a:t>
            </a:r>
            <a:r>
              <a:rPr lang="zh-CN" altLang="en-US" dirty="0"/>
              <a:t>负责快速提取视频帧的特征提取，准确率较差，两者交替处理视频帧图像。</a:t>
            </a:r>
            <a:endParaRPr lang="en-US" altLang="zh-CN" dirty="0"/>
          </a:p>
          <a:p>
            <a:r>
              <a:rPr lang="en-US" altLang="zh-CN" dirty="0"/>
              <a:t>Fast network</a:t>
            </a:r>
            <a:r>
              <a:rPr lang="zh-CN" altLang="en-US" dirty="0"/>
              <a:t>和</a:t>
            </a:r>
            <a:r>
              <a:rPr lang="en-US" altLang="zh-CN" dirty="0"/>
              <a:t>Slow network</a:t>
            </a:r>
            <a:r>
              <a:rPr lang="zh-CN" altLang="en-US" dirty="0"/>
              <a:t>特征经过</a:t>
            </a:r>
            <a:r>
              <a:rPr lang="en-US" altLang="zh-CN" dirty="0" err="1"/>
              <a:t>ConvLSTM</a:t>
            </a:r>
            <a:r>
              <a:rPr lang="zh-CN" altLang="en-US" dirty="0"/>
              <a:t>层融合并保存特征。检测器在当前帧特征和上下文特征融合基础上生成检测框。论文提取基于强化学习策略的特征提取调度机制和需要保存特征的更新机制。</a:t>
            </a:r>
          </a:p>
        </p:txBody>
      </p:sp>
    </p:spTree>
    <p:extLst>
      <p:ext uri="{BB962C8B-B14F-4D97-AF65-F5344CB8AC3E}">
        <p14:creationId xmlns:p14="http://schemas.microsoft.com/office/powerpoint/2010/main" val="263867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65EBF0-C317-4A64-B463-CF0502A5BCE1}"/>
              </a:ext>
            </a:extLst>
          </p:cNvPr>
          <p:cNvSpPr>
            <a:spLocks noGrp="1"/>
          </p:cNvSpPr>
          <p:nvPr>
            <p:ph idx="1"/>
          </p:nvPr>
        </p:nvSpPr>
        <p:spPr>
          <a:xfrm>
            <a:off x="838200" y="539965"/>
            <a:ext cx="10515600" cy="4351338"/>
          </a:xfrm>
        </p:spPr>
        <p:txBody>
          <a:bodyPr/>
          <a:lstStyle/>
          <a:p>
            <a:r>
              <a:rPr lang="zh-CN" altLang="en-US" sz="1200" dirty="0"/>
              <a:t>论文创新点：</a:t>
            </a:r>
          </a:p>
          <a:p>
            <a:r>
              <a:rPr lang="en-US" altLang="zh-CN" sz="1200" dirty="0"/>
              <a:t>1</a:t>
            </a:r>
            <a:r>
              <a:rPr lang="zh-CN" altLang="en-US" sz="1200" dirty="0"/>
              <a:t>、提出基于存储引导的交替模型框架，使用两个特征提取网络分别提取不同帧特征，减少计算冗余。</a:t>
            </a:r>
          </a:p>
          <a:p>
            <a:r>
              <a:rPr lang="en-US" altLang="zh-CN" sz="1200" dirty="0"/>
              <a:t>2</a:t>
            </a:r>
            <a:r>
              <a:rPr lang="zh-CN" altLang="en-US" sz="1200" dirty="0"/>
              <a:t>、提出基于</a:t>
            </a:r>
            <a:r>
              <a:rPr lang="en-US" altLang="zh-CN" sz="1200" dirty="0"/>
              <a:t>Q-learning</a:t>
            </a:r>
            <a:r>
              <a:rPr lang="zh-CN" altLang="en-US" sz="1200" dirty="0"/>
              <a:t>学习自适应交替策略，取得速度和准确率的平衡。</a:t>
            </a:r>
          </a:p>
          <a:p>
            <a:r>
              <a:rPr lang="en-US" altLang="zh-CN" sz="1200" dirty="0"/>
              <a:t>3</a:t>
            </a:r>
            <a:r>
              <a:rPr lang="zh-CN" altLang="en-US" sz="1200" dirty="0"/>
              <a:t>、在手机设备实现迄今为止已知视频目标检测的最高速度。</a:t>
            </a:r>
          </a:p>
          <a:p>
            <a:endParaRPr lang="zh-CN" altLang="en-US" dirty="0"/>
          </a:p>
        </p:txBody>
      </p:sp>
      <p:pic>
        <p:nvPicPr>
          <p:cNvPr id="4" name="图片 3">
            <a:extLst>
              <a:ext uri="{FF2B5EF4-FFF2-40B4-BE49-F238E27FC236}">
                <a16:creationId xmlns:a16="http://schemas.microsoft.com/office/drawing/2014/main" id="{0AC466C8-DD6D-4695-B522-4912C4F08D78}"/>
              </a:ext>
            </a:extLst>
          </p:cNvPr>
          <p:cNvPicPr>
            <a:picLocks noChangeAspect="1"/>
          </p:cNvPicPr>
          <p:nvPr/>
        </p:nvPicPr>
        <p:blipFill>
          <a:blip r:embed="rId2"/>
          <a:stretch>
            <a:fillRect/>
          </a:stretch>
        </p:blipFill>
        <p:spPr>
          <a:xfrm>
            <a:off x="1118110" y="2275721"/>
            <a:ext cx="4977890" cy="3774444"/>
          </a:xfrm>
          <a:prstGeom prst="rect">
            <a:avLst/>
          </a:prstGeom>
        </p:spPr>
      </p:pic>
    </p:spTree>
    <p:extLst>
      <p:ext uri="{BB962C8B-B14F-4D97-AF65-F5344CB8AC3E}">
        <p14:creationId xmlns:p14="http://schemas.microsoft.com/office/powerpoint/2010/main" val="105768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FE74E-A9F5-488D-AA12-79576A711BC0}"/>
              </a:ext>
            </a:extLst>
          </p:cNvPr>
          <p:cNvSpPr>
            <a:spLocks noGrp="1"/>
          </p:cNvSpPr>
          <p:nvPr>
            <p:ph type="title"/>
          </p:nvPr>
        </p:nvSpPr>
        <p:spPr>
          <a:xfrm>
            <a:off x="838200" y="365125"/>
            <a:ext cx="10515600" cy="1325563"/>
          </a:xfrm>
        </p:spPr>
        <p:txBody>
          <a:bodyPr/>
          <a:lstStyle/>
          <a:p>
            <a:r>
              <a:rPr lang="en-US" altLang="zh-CN" b="1"/>
              <a:t>2.1</a:t>
            </a:r>
            <a:r>
              <a:rPr lang="zh-CN" altLang="en-US" b="1"/>
              <a:t>交错模型</a:t>
            </a:r>
            <a:br>
              <a:rPr lang="zh-CN" altLang="en-US"/>
            </a:br>
            <a:endParaRPr lang="zh-CN" altLang="en-US" dirty="0"/>
          </a:p>
        </p:txBody>
      </p:sp>
      <p:pic>
        <p:nvPicPr>
          <p:cNvPr id="4" name="内容占位符 3">
            <a:extLst>
              <a:ext uri="{FF2B5EF4-FFF2-40B4-BE49-F238E27FC236}">
                <a16:creationId xmlns:a16="http://schemas.microsoft.com/office/drawing/2014/main" id="{7C78318C-3256-416F-B62D-53562498F02D}"/>
              </a:ext>
            </a:extLst>
          </p:cNvPr>
          <p:cNvPicPr>
            <a:picLocks noGrp="1" noChangeAspect="1"/>
          </p:cNvPicPr>
          <p:nvPr>
            <p:ph idx="1"/>
          </p:nvPr>
        </p:nvPicPr>
        <p:blipFill>
          <a:blip r:embed="rId2"/>
          <a:stretch>
            <a:fillRect/>
          </a:stretch>
        </p:blipFill>
        <p:spPr>
          <a:xfrm>
            <a:off x="902850" y="1027906"/>
            <a:ext cx="6362940" cy="4351338"/>
          </a:xfrm>
          <a:prstGeom prst="rect">
            <a:avLst/>
          </a:prstGeom>
        </p:spPr>
      </p:pic>
      <p:sp>
        <p:nvSpPr>
          <p:cNvPr id="5" name="矩形 4">
            <a:extLst>
              <a:ext uri="{FF2B5EF4-FFF2-40B4-BE49-F238E27FC236}">
                <a16:creationId xmlns:a16="http://schemas.microsoft.com/office/drawing/2014/main" id="{FD991CAC-4530-40D8-BDEF-91E041BADA77}"/>
              </a:ext>
            </a:extLst>
          </p:cNvPr>
          <p:cNvSpPr/>
          <p:nvPr/>
        </p:nvSpPr>
        <p:spPr>
          <a:xfrm>
            <a:off x="838200" y="5441860"/>
            <a:ext cx="6096000" cy="1200329"/>
          </a:xfrm>
          <a:prstGeom prst="rect">
            <a:avLst/>
          </a:prstGeom>
        </p:spPr>
        <p:txBody>
          <a:bodyPr>
            <a:spAutoFit/>
          </a:bodyPr>
          <a:lstStyle/>
          <a:p>
            <a:r>
              <a:rPr lang="zh-CN" altLang="en-US" b="0" i="0" dirty="0">
                <a:solidFill>
                  <a:srgbClr val="333333"/>
                </a:solidFill>
                <a:effectLst/>
                <a:latin typeface="-apple-system-font"/>
              </a:rPr>
              <a:t>论文提出的交错模型（</a:t>
            </a:r>
            <a:r>
              <a:rPr lang="el-GR" altLang="zh-CN" b="0" i="0" dirty="0">
                <a:solidFill>
                  <a:srgbClr val="333333"/>
                </a:solidFill>
                <a:effectLst/>
                <a:latin typeface="-apple-system-font"/>
              </a:rPr>
              <a:t>τ = 2</a:t>
            </a:r>
            <a:r>
              <a:rPr lang="zh-CN" altLang="el-GR" b="0" i="0" dirty="0">
                <a:solidFill>
                  <a:srgbClr val="333333"/>
                </a:solidFill>
                <a:effectLst/>
                <a:latin typeface="-apple-system-font"/>
              </a:rPr>
              <a:t>），</a:t>
            </a:r>
            <a:r>
              <a:rPr lang="en-US" altLang="zh-CN" b="0" i="0" dirty="0">
                <a:solidFill>
                  <a:srgbClr val="333333"/>
                </a:solidFill>
                <a:effectLst/>
                <a:latin typeface="-apple-system-font"/>
              </a:rPr>
              <a:t>Slow network</a:t>
            </a:r>
            <a:r>
              <a:rPr lang="zh-CN" altLang="en-US" b="0" i="0" dirty="0">
                <a:solidFill>
                  <a:srgbClr val="333333"/>
                </a:solidFill>
                <a:effectLst/>
                <a:latin typeface="-apple-system-font"/>
              </a:rPr>
              <a:t>（</a:t>
            </a:r>
            <a:r>
              <a:rPr lang="en-US" altLang="zh-CN" b="0" i="0" dirty="0">
                <a:solidFill>
                  <a:srgbClr val="333333"/>
                </a:solidFill>
                <a:effectLst/>
                <a:latin typeface="-apple-system-font"/>
              </a:rPr>
              <a:t>Large </a:t>
            </a:r>
            <a:r>
              <a:rPr lang="en-US" altLang="zh-CN" b="0" i="0" dirty="0" err="1">
                <a:solidFill>
                  <a:srgbClr val="333333"/>
                </a:solidFill>
                <a:effectLst/>
                <a:latin typeface="-apple-system-font"/>
              </a:rPr>
              <a:t>featureextractor</a:t>
            </a:r>
            <a:r>
              <a:rPr lang="zh-CN" altLang="en-US" b="0" i="0" dirty="0">
                <a:solidFill>
                  <a:srgbClr val="333333"/>
                </a:solidFill>
                <a:effectLst/>
                <a:latin typeface="-apple-system-font"/>
              </a:rPr>
              <a:t>）和</a:t>
            </a:r>
            <a:r>
              <a:rPr lang="en-US" altLang="zh-CN" b="0" i="0" dirty="0" err="1">
                <a:solidFill>
                  <a:srgbClr val="333333"/>
                </a:solidFill>
                <a:effectLst/>
                <a:latin typeface="-apple-system-font"/>
              </a:rPr>
              <a:t>Fastnetwork</a:t>
            </a:r>
            <a:r>
              <a:rPr lang="en-US" altLang="zh-CN" b="0" i="0" dirty="0">
                <a:solidFill>
                  <a:srgbClr val="333333"/>
                </a:solidFill>
                <a:effectLst/>
                <a:latin typeface="-apple-system-font"/>
              </a:rPr>
              <a:t>(Small feature extractor)</a:t>
            </a:r>
            <a:r>
              <a:rPr lang="zh-CN" altLang="en-US" b="0" i="0" dirty="0">
                <a:solidFill>
                  <a:srgbClr val="333333"/>
                </a:solidFill>
                <a:effectLst/>
                <a:latin typeface="-apple-system-font"/>
              </a:rPr>
              <a:t>均由</a:t>
            </a:r>
            <a:r>
              <a:rPr lang="en-US" altLang="zh-CN" b="0" i="0" dirty="0">
                <a:solidFill>
                  <a:srgbClr val="333333"/>
                </a:solidFill>
                <a:effectLst/>
                <a:latin typeface="-apple-system-font"/>
              </a:rPr>
              <a:t>MobileNetV2</a:t>
            </a:r>
            <a:r>
              <a:rPr lang="zh-CN" altLang="en-US" b="0" i="0" dirty="0">
                <a:solidFill>
                  <a:srgbClr val="333333"/>
                </a:solidFill>
                <a:effectLst/>
                <a:latin typeface="-apple-system-font"/>
              </a:rPr>
              <a:t>构成</a:t>
            </a:r>
            <a:r>
              <a:rPr lang="en-US" altLang="zh-CN" b="0" i="0" dirty="0">
                <a:solidFill>
                  <a:srgbClr val="333333"/>
                </a:solidFill>
                <a:effectLst/>
                <a:latin typeface="-apple-system-font"/>
              </a:rPr>
              <a:t>(</a:t>
            </a:r>
            <a:r>
              <a:rPr lang="zh-CN" altLang="en-US" b="0" i="0" dirty="0">
                <a:solidFill>
                  <a:srgbClr val="333333"/>
                </a:solidFill>
                <a:effectLst/>
                <a:latin typeface="-apple-system-font"/>
              </a:rPr>
              <a:t>两个模型的</a:t>
            </a:r>
            <a:r>
              <a:rPr lang="en-US" altLang="zh-CN" b="0" i="0" dirty="0">
                <a:solidFill>
                  <a:srgbClr val="333333"/>
                </a:solidFill>
                <a:effectLst/>
                <a:latin typeface="-apple-system-font"/>
              </a:rPr>
              <a:t>depth multiplier</a:t>
            </a:r>
            <a:r>
              <a:rPr lang="zh-CN" altLang="en-US" b="0" i="0" dirty="0">
                <a:solidFill>
                  <a:srgbClr val="333333"/>
                </a:solidFill>
                <a:effectLst/>
                <a:latin typeface="-apple-system-font"/>
              </a:rPr>
              <a:t>不同，前者为</a:t>
            </a:r>
            <a:r>
              <a:rPr lang="en-US" altLang="zh-CN" b="0" i="0" dirty="0">
                <a:solidFill>
                  <a:srgbClr val="333333"/>
                </a:solidFill>
                <a:effectLst/>
                <a:latin typeface="-apple-system-font"/>
              </a:rPr>
              <a:t>1.4</a:t>
            </a:r>
            <a:r>
              <a:rPr lang="zh-CN" altLang="en-US" b="0" i="0" dirty="0">
                <a:solidFill>
                  <a:srgbClr val="333333"/>
                </a:solidFill>
                <a:effectLst/>
                <a:latin typeface="-apple-system-font"/>
              </a:rPr>
              <a:t>，后者为</a:t>
            </a:r>
            <a:r>
              <a:rPr lang="en-US" altLang="zh-CN" b="0" i="0" dirty="0">
                <a:solidFill>
                  <a:srgbClr val="333333"/>
                </a:solidFill>
                <a:effectLst/>
                <a:latin typeface="-apple-system-font"/>
              </a:rPr>
              <a:t>0.35)</a:t>
            </a:r>
            <a:r>
              <a:rPr lang="zh-CN" altLang="en-US" b="0" i="0" dirty="0">
                <a:solidFill>
                  <a:srgbClr val="333333"/>
                </a:solidFill>
                <a:effectLst/>
                <a:latin typeface="-apple-system-font"/>
              </a:rPr>
              <a:t>，</a:t>
            </a:r>
            <a:r>
              <a:rPr lang="en-US" altLang="zh-CN" b="0" i="0" dirty="0">
                <a:solidFill>
                  <a:srgbClr val="333333"/>
                </a:solidFill>
                <a:effectLst/>
                <a:latin typeface="-apple-system-font"/>
              </a:rPr>
              <a:t>anchors</a:t>
            </a:r>
            <a:r>
              <a:rPr lang="zh-CN" altLang="en-US" b="0" i="0" dirty="0">
                <a:solidFill>
                  <a:srgbClr val="333333"/>
                </a:solidFill>
                <a:effectLst/>
                <a:latin typeface="-apple-system-font"/>
              </a:rPr>
              <a:t>比率限制为</a:t>
            </a:r>
            <a:r>
              <a:rPr lang="en-US" altLang="zh-CN" b="0" i="0" dirty="0">
                <a:solidFill>
                  <a:srgbClr val="333333"/>
                </a:solidFill>
                <a:effectLst/>
                <a:latin typeface="-apple-system-font"/>
              </a:rPr>
              <a:t>{1.0,0.5,2.0}</a:t>
            </a:r>
            <a:r>
              <a:rPr lang="zh-CN" altLang="en-US" b="0" i="0" dirty="0">
                <a:solidFill>
                  <a:srgbClr val="333333"/>
                </a:solidFill>
                <a:effectLst/>
                <a:latin typeface="-apple-system-font"/>
              </a:rPr>
              <a:t>。</a:t>
            </a:r>
            <a:endParaRPr lang="zh-CN" altLang="en-US" dirty="0"/>
          </a:p>
        </p:txBody>
      </p:sp>
      <p:sp>
        <p:nvSpPr>
          <p:cNvPr id="6" name="文本框 5">
            <a:extLst>
              <a:ext uri="{FF2B5EF4-FFF2-40B4-BE49-F238E27FC236}">
                <a16:creationId xmlns:a16="http://schemas.microsoft.com/office/drawing/2014/main" id="{F7458791-48D3-43DA-8A16-DD4CD57A360B}"/>
              </a:ext>
            </a:extLst>
          </p:cNvPr>
          <p:cNvSpPr txBox="1"/>
          <p:nvPr/>
        </p:nvSpPr>
        <p:spPr>
          <a:xfrm>
            <a:off x="6946300" y="2296282"/>
            <a:ext cx="845648" cy="369332"/>
          </a:xfrm>
          <a:prstGeom prst="rect">
            <a:avLst/>
          </a:prstGeom>
          <a:noFill/>
        </p:spPr>
        <p:txBody>
          <a:bodyPr wrap="square" rtlCol="0">
            <a:spAutoFit/>
          </a:bodyPr>
          <a:lstStyle/>
          <a:p>
            <a:r>
              <a:rPr lang="en-US" altLang="zh-CN" dirty="0"/>
              <a:t>f0</a:t>
            </a:r>
            <a:endParaRPr lang="zh-CN" altLang="en-US" dirty="0"/>
          </a:p>
        </p:txBody>
      </p:sp>
      <p:sp>
        <p:nvSpPr>
          <p:cNvPr id="7" name="文本框 6">
            <a:extLst>
              <a:ext uri="{FF2B5EF4-FFF2-40B4-BE49-F238E27FC236}">
                <a16:creationId xmlns:a16="http://schemas.microsoft.com/office/drawing/2014/main" id="{F9BB20FE-5E09-4496-8818-46A97CBD1AF6}"/>
              </a:ext>
            </a:extLst>
          </p:cNvPr>
          <p:cNvSpPr txBox="1"/>
          <p:nvPr/>
        </p:nvSpPr>
        <p:spPr>
          <a:xfrm>
            <a:off x="6934200" y="1973117"/>
            <a:ext cx="488138" cy="646331"/>
          </a:xfrm>
          <a:prstGeom prst="rect">
            <a:avLst/>
          </a:prstGeom>
          <a:noFill/>
        </p:spPr>
        <p:txBody>
          <a:bodyPr wrap="square" rtlCol="0">
            <a:spAutoFit/>
          </a:bodyPr>
          <a:lstStyle/>
          <a:p>
            <a:r>
              <a:rPr lang="en-US" altLang="zh-CN" dirty="0"/>
              <a:t>f1</a:t>
            </a:r>
          </a:p>
          <a:p>
            <a:r>
              <a:rPr lang="zh-CN" altLang="en-US" dirty="0"/>
              <a:t> </a:t>
            </a:r>
          </a:p>
        </p:txBody>
      </p:sp>
      <p:sp>
        <p:nvSpPr>
          <p:cNvPr id="8" name="矩形 7">
            <a:extLst>
              <a:ext uri="{FF2B5EF4-FFF2-40B4-BE49-F238E27FC236}">
                <a16:creationId xmlns:a16="http://schemas.microsoft.com/office/drawing/2014/main" id="{557962BC-D118-403C-9474-6C9A3B26701B}"/>
              </a:ext>
            </a:extLst>
          </p:cNvPr>
          <p:cNvSpPr/>
          <p:nvPr/>
        </p:nvSpPr>
        <p:spPr>
          <a:xfrm>
            <a:off x="7791948" y="3907552"/>
            <a:ext cx="3875246" cy="2308324"/>
          </a:xfrm>
          <a:prstGeom prst="rect">
            <a:avLst/>
          </a:prstGeom>
        </p:spPr>
        <p:txBody>
          <a:bodyPr wrap="square">
            <a:spAutoFit/>
          </a:bodyPr>
          <a:lstStyle/>
          <a:p>
            <a:r>
              <a:rPr lang="en-US" altLang="zh-CN" dirty="0">
                <a:latin typeface="NimbusRomNo9L-Regu"/>
              </a:rPr>
              <a:t>The architecture of </a:t>
            </a:r>
            <a:r>
              <a:rPr lang="en-US" altLang="zh-CN" dirty="0">
                <a:latin typeface="CMBX10"/>
              </a:rPr>
              <a:t>f</a:t>
            </a:r>
            <a:r>
              <a:rPr lang="en-US" altLang="zh-CN" sz="800" b="0" i="0" u="none" strike="noStrike" baseline="0" dirty="0">
                <a:latin typeface="CMBX7"/>
              </a:rPr>
              <a:t>0 </a:t>
            </a:r>
            <a:r>
              <a:rPr lang="en-US" altLang="zh-CN" dirty="0">
                <a:latin typeface="NimbusRomNo9L-Regu"/>
              </a:rPr>
              <a:t>is a standard MobileNetV2 [30] with a depth multiplier of </a:t>
            </a:r>
            <a:r>
              <a:rPr lang="en-US" altLang="zh-CN" dirty="0">
                <a:latin typeface="CMR10"/>
              </a:rPr>
              <a:t>1</a:t>
            </a:r>
            <a:r>
              <a:rPr lang="en-US" altLang="zh-CN" dirty="0">
                <a:latin typeface="CMMI10"/>
              </a:rPr>
              <a:t>.</a:t>
            </a:r>
            <a:r>
              <a:rPr lang="en-US" altLang="zh-CN" dirty="0">
                <a:latin typeface="CMR10"/>
              </a:rPr>
              <a:t>4 </a:t>
            </a:r>
            <a:r>
              <a:rPr lang="en-US" altLang="zh-CN" dirty="0">
                <a:latin typeface="NimbusRomNo9L-Regu"/>
              </a:rPr>
              <a:t>and an input resolution of </a:t>
            </a:r>
            <a:r>
              <a:rPr lang="en-US" altLang="zh-CN" dirty="0">
                <a:latin typeface="CMR10"/>
              </a:rPr>
              <a:t>320X320</a:t>
            </a:r>
            <a:r>
              <a:rPr lang="en-US" altLang="zh-CN" dirty="0">
                <a:latin typeface="NimbusRomNo9L-Regu"/>
              </a:rPr>
              <a:t>.</a:t>
            </a:r>
          </a:p>
          <a:p>
            <a:r>
              <a:rPr lang="en-US" altLang="zh-CN" dirty="0">
                <a:latin typeface="NimbusRomNo9L-Regu"/>
              </a:rPr>
              <a:t> </a:t>
            </a:r>
            <a:r>
              <a:rPr lang="en-US" altLang="zh-CN" dirty="0">
                <a:latin typeface="CMBX10"/>
              </a:rPr>
              <a:t>f</a:t>
            </a:r>
            <a:r>
              <a:rPr lang="en-US" altLang="zh-CN" sz="800" b="0" i="0" u="none" strike="noStrike" baseline="0" dirty="0">
                <a:latin typeface="CMBX7"/>
              </a:rPr>
              <a:t>1 </a:t>
            </a:r>
            <a:r>
              <a:rPr lang="en-US" altLang="zh-CN" dirty="0">
                <a:latin typeface="NimbusRomNo9L-Regu"/>
              </a:rPr>
              <a:t>also uses a MobileNetV2 architecture with a depth multiplier of </a:t>
            </a:r>
            <a:r>
              <a:rPr lang="en-US" altLang="zh-CN" dirty="0">
                <a:latin typeface="CMR10"/>
              </a:rPr>
              <a:t>0</a:t>
            </a:r>
            <a:r>
              <a:rPr lang="zh-CN" altLang="en-US" dirty="0">
                <a:latin typeface="CMMI10"/>
              </a:rPr>
              <a:t>。</a:t>
            </a:r>
            <a:r>
              <a:rPr lang="en-US" altLang="zh-CN" dirty="0">
                <a:latin typeface="CMR10"/>
              </a:rPr>
              <a:t>35 </a:t>
            </a:r>
            <a:r>
              <a:rPr lang="en-US" altLang="zh-CN" dirty="0">
                <a:latin typeface="NimbusRomNo9L-Regu"/>
              </a:rPr>
              <a:t>and a reduced input resolution</a:t>
            </a:r>
          </a:p>
          <a:p>
            <a:r>
              <a:rPr lang="en-US" altLang="zh-CN" dirty="0">
                <a:latin typeface="NimbusRomNo9L-Regu"/>
              </a:rPr>
              <a:t>of </a:t>
            </a:r>
            <a:r>
              <a:rPr lang="en-US" altLang="zh-CN" dirty="0">
                <a:latin typeface="CMR10"/>
              </a:rPr>
              <a:t>160X160</a:t>
            </a:r>
            <a:r>
              <a:rPr lang="en-US" altLang="zh-CN" dirty="0">
                <a:latin typeface="NimbusRomNo9L-Regu"/>
              </a:rPr>
              <a:t>.</a:t>
            </a:r>
            <a:endParaRPr lang="zh-CN" altLang="en-US" dirty="0"/>
          </a:p>
        </p:txBody>
      </p:sp>
    </p:spTree>
    <p:extLst>
      <p:ext uri="{BB962C8B-B14F-4D97-AF65-F5344CB8AC3E}">
        <p14:creationId xmlns:p14="http://schemas.microsoft.com/office/powerpoint/2010/main" val="407474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726095-E563-4E2C-BC28-C2D1A8B901B1}"/>
              </a:ext>
            </a:extLst>
          </p:cNvPr>
          <p:cNvSpPr>
            <a:spLocks noGrp="1"/>
          </p:cNvSpPr>
          <p:nvPr>
            <p:ph idx="1"/>
          </p:nvPr>
        </p:nvSpPr>
        <p:spPr>
          <a:xfrm>
            <a:off x="777240" y="309245"/>
            <a:ext cx="10515600" cy="4351338"/>
          </a:xfrm>
        </p:spPr>
        <p:txBody>
          <a:bodyPr>
            <a:normAutofit/>
          </a:bodyPr>
          <a:lstStyle/>
          <a:p>
            <a:r>
              <a:rPr lang="en-US" altLang="zh-CN" sz="1200" dirty="0" err="1"/>
              <a:t>ConvLSTM</a:t>
            </a:r>
            <a:r>
              <a:rPr lang="zh-CN" altLang="en-US" sz="1200" dirty="0"/>
              <a:t>是一种将</a:t>
            </a:r>
            <a:r>
              <a:rPr lang="en-US" altLang="zh-CN" sz="1200" dirty="0"/>
              <a:t>CNN</a:t>
            </a:r>
            <a:r>
              <a:rPr lang="zh-CN" altLang="en-US" sz="1200" dirty="0"/>
              <a:t>与</a:t>
            </a:r>
            <a:r>
              <a:rPr lang="en-US" altLang="zh-CN" sz="1200" dirty="0"/>
              <a:t>LSTM</a:t>
            </a:r>
            <a:r>
              <a:rPr lang="zh-CN" altLang="en-US" sz="1200" dirty="0"/>
              <a:t>在模型底层结合，专门为时空序列设计的深度学习模块。</a:t>
            </a:r>
            <a:r>
              <a:rPr lang="en-US" altLang="zh-CN" sz="1200" dirty="0" err="1"/>
              <a:t>ConvLSTM</a:t>
            </a:r>
            <a:r>
              <a:rPr lang="zh-CN" altLang="en-US" sz="1200" dirty="0"/>
              <a:t>核心本质还是和</a:t>
            </a:r>
            <a:r>
              <a:rPr lang="en-US" altLang="zh-CN" sz="1200" dirty="0"/>
              <a:t>LSTM</a:t>
            </a:r>
            <a:r>
              <a:rPr lang="zh-CN" altLang="en-US" sz="1200" dirty="0"/>
              <a:t>一样，将上一层的输出作下一层的输入。不同的地方在于加上卷积操作之后，为不仅能够得到时序关系，还能够像卷积层一样提取特征，提取空间特征。这样就能够得到时空特征。并且将状态与状态之间的切换也换成了卷积计算。</a:t>
            </a:r>
          </a:p>
        </p:txBody>
      </p:sp>
      <p:pic>
        <p:nvPicPr>
          <p:cNvPr id="1026" name="Picture 2">
            <a:extLst>
              <a:ext uri="{FF2B5EF4-FFF2-40B4-BE49-F238E27FC236}">
                <a16:creationId xmlns:a16="http://schemas.microsoft.com/office/drawing/2014/main" id="{B7F8C169-CEF5-4E0C-B70A-9C94B5C2A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819" y="1981659"/>
            <a:ext cx="3121342" cy="10065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743AB0A-6774-4AFF-832B-716AA29DF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819" y="4071658"/>
            <a:ext cx="3291840" cy="10114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D7B1AF-65E6-450A-8812-BCB3476CD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821" y="1205928"/>
            <a:ext cx="2880361" cy="22089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6EC6102-6051-4C20-B0D5-05CC8B0A07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7783" y="3635693"/>
            <a:ext cx="4073699" cy="263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83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24EB2F4-A62F-428E-B749-DC8DE300584F}"/>
              </a:ext>
            </a:extLst>
          </p:cNvPr>
          <p:cNvPicPr>
            <a:picLocks noGrp="1" noChangeAspect="1"/>
          </p:cNvPicPr>
          <p:nvPr>
            <p:ph idx="1"/>
          </p:nvPr>
        </p:nvPicPr>
        <p:blipFill>
          <a:blip r:embed="rId2"/>
          <a:stretch>
            <a:fillRect/>
          </a:stretch>
        </p:blipFill>
        <p:spPr>
          <a:xfrm>
            <a:off x="1600200" y="372745"/>
            <a:ext cx="5562600" cy="2771775"/>
          </a:xfrm>
          <a:prstGeom prst="rect">
            <a:avLst/>
          </a:prstGeom>
        </p:spPr>
      </p:pic>
      <p:sp>
        <p:nvSpPr>
          <p:cNvPr id="5" name="矩形 4">
            <a:extLst>
              <a:ext uri="{FF2B5EF4-FFF2-40B4-BE49-F238E27FC236}">
                <a16:creationId xmlns:a16="http://schemas.microsoft.com/office/drawing/2014/main" id="{75D6F325-896A-42E8-9D23-2FD6A67F4BC3}"/>
              </a:ext>
            </a:extLst>
          </p:cNvPr>
          <p:cNvSpPr/>
          <p:nvPr/>
        </p:nvSpPr>
        <p:spPr>
          <a:xfrm>
            <a:off x="472440" y="3429000"/>
            <a:ext cx="8199120" cy="2031325"/>
          </a:xfrm>
          <a:prstGeom prst="rect">
            <a:avLst/>
          </a:prstGeom>
        </p:spPr>
        <p:txBody>
          <a:bodyPr wrap="square">
            <a:spAutoFit/>
          </a:bodyPr>
          <a:lstStyle/>
          <a:p>
            <a:pPr algn="just"/>
            <a:r>
              <a:rPr lang="en-US" altLang="zh-CN" b="0" i="0" dirty="0">
                <a:solidFill>
                  <a:srgbClr val="333333"/>
                </a:solidFill>
                <a:effectLst/>
                <a:latin typeface="-apple-system-font"/>
              </a:rPr>
              <a:t>1</a:t>
            </a:r>
            <a:r>
              <a:rPr lang="zh-CN" altLang="en-US" b="0" i="0" dirty="0">
                <a:solidFill>
                  <a:srgbClr val="333333"/>
                </a:solidFill>
                <a:effectLst/>
                <a:latin typeface="-apple-system-font"/>
              </a:rPr>
              <a:t>、增加</a:t>
            </a:r>
            <a:r>
              <a:rPr lang="en-US" altLang="zh-CN" b="0" i="0" dirty="0">
                <a:solidFill>
                  <a:srgbClr val="333333"/>
                </a:solidFill>
                <a:effectLst/>
                <a:latin typeface="-apple-system-font"/>
              </a:rPr>
              <a:t>Bottleneck Gate</a:t>
            </a:r>
            <a:r>
              <a:rPr lang="zh-CN" altLang="en-US" b="0" i="0" dirty="0">
                <a:solidFill>
                  <a:srgbClr val="333333"/>
                </a:solidFill>
                <a:effectLst/>
                <a:latin typeface="-apple-system-font"/>
              </a:rPr>
              <a:t>和</a:t>
            </a:r>
            <a:r>
              <a:rPr lang="en-US" altLang="zh-CN" b="0" i="0" dirty="0">
                <a:solidFill>
                  <a:srgbClr val="333333"/>
                </a:solidFill>
                <a:effectLst/>
                <a:latin typeface="-apple-system-font"/>
              </a:rPr>
              <a:t>output</a:t>
            </a:r>
            <a:r>
              <a:rPr lang="zh-CN" altLang="en-US" b="0" i="0" dirty="0">
                <a:solidFill>
                  <a:srgbClr val="333333"/>
                </a:solidFill>
                <a:effectLst/>
                <a:latin typeface="-apple-system-font"/>
              </a:rPr>
              <a:t>跳跃连接。</a:t>
            </a:r>
          </a:p>
          <a:p>
            <a:pPr algn="just"/>
            <a:r>
              <a:rPr lang="en-US" altLang="zh-CN" b="0" i="0" dirty="0">
                <a:solidFill>
                  <a:srgbClr val="333333"/>
                </a:solidFill>
                <a:effectLst/>
                <a:latin typeface="-apple-system-font"/>
              </a:rPr>
              <a:t>2</a:t>
            </a:r>
            <a:r>
              <a:rPr lang="zh-CN" altLang="en-US" b="0" i="0" dirty="0">
                <a:solidFill>
                  <a:srgbClr val="333333"/>
                </a:solidFill>
                <a:effectLst/>
                <a:latin typeface="-apple-system-font"/>
              </a:rPr>
              <a:t>、</a:t>
            </a:r>
            <a:r>
              <a:rPr lang="en-US" altLang="zh-CN" b="0" i="0" dirty="0">
                <a:solidFill>
                  <a:srgbClr val="333333"/>
                </a:solidFill>
                <a:effectLst/>
                <a:latin typeface="-apple-system-font"/>
              </a:rPr>
              <a:t>LSTM</a:t>
            </a:r>
            <a:r>
              <a:rPr lang="zh-CN" altLang="en-US" b="0" i="0" dirty="0">
                <a:solidFill>
                  <a:srgbClr val="333333"/>
                </a:solidFill>
                <a:effectLst/>
                <a:latin typeface="-apple-system-font"/>
              </a:rPr>
              <a:t>单元分组卷积。特征图</a:t>
            </a:r>
            <a:r>
              <a:rPr lang="en-US" altLang="zh-CN" b="0" i="0" dirty="0" err="1">
                <a:solidFill>
                  <a:srgbClr val="333333"/>
                </a:solidFill>
                <a:effectLst/>
                <a:latin typeface="-apple-system-font"/>
              </a:rPr>
              <a:t>HxWxN</a:t>
            </a:r>
            <a:r>
              <a:rPr lang="zh-CN" altLang="en-US" b="0" i="0" dirty="0">
                <a:solidFill>
                  <a:srgbClr val="333333"/>
                </a:solidFill>
                <a:effectLst/>
                <a:latin typeface="-apple-system-font"/>
              </a:rPr>
              <a:t>分为</a:t>
            </a:r>
            <a:r>
              <a:rPr lang="en-US" altLang="zh-CN" b="0" i="0" dirty="0">
                <a:solidFill>
                  <a:srgbClr val="333333"/>
                </a:solidFill>
                <a:effectLst/>
                <a:latin typeface="-apple-system-font"/>
              </a:rPr>
              <a:t>G</a:t>
            </a:r>
            <a:r>
              <a:rPr lang="zh-CN" altLang="en-US" b="0" i="0" dirty="0">
                <a:solidFill>
                  <a:srgbClr val="333333"/>
                </a:solidFill>
                <a:effectLst/>
                <a:latin typeface="-apple-system-font"/>
              </a:rPr>
              <a:t>组，每个</a:t>
            </a:r>
            <a:r>
              <a:rPr lang="en-US" altLang="zh-CN" b="0" i="0" dirty="0">
                <a:solidFill>
                  <a:srgbClr val="333333"/>
                </a:solidFill>
                <a:effectLst/>
                <a:latin typeface="-apple-system-font"/>
              </a:rPr>
              <a:t>LSTM</a:t>
            </a:r>
            <a:r>
              <a:rPr lang="zh-CN" altLang="en-US" b="0" i="0" dirty="0">
                <a:solidFill>
                  <a:srgbClr val="333333"/>
                </a:solidFill>
                <a:effectLst/>
                <a:latin typeface="-apple-system-font"/>
              </a:rPr>
              <a:t>仅处理</a:t>
            </a:r>
            <a:r>
              <a:rPr lang="en-US" altLang="zh-CN" b="0" i="0" dirty="0" err="1">
                <a:solidFill>
                  <a:srgbClr val="333333"/>
                </a:solidFill>
                <a:effectLst/>
                <a:latin typeface="-apple-system-font"/>
              </a:rPr>
              <a:t>HxWxN</a:t>
            </a:r>
            <a:r>
              <a:rPr lang="en-US" altLang="zh-CN" b="0" i="0" dirty="0">
                <a:solidFill>
                  <a:srgbClr val="333333"/>
                </a:solidFill>
                <a:effectLst/>
                <a:latin typeface="-apple-system-font"/>
              </a:rPr>
              <a:t>/G</a:t>
            </a:r>
            <a:r>
              <a:rPr lang="zh-CN" altLang="en-US" b="0" i="0" dirty="0">
                <a:solidFill>
                  <a:srgbClr val="333333"/>
                </a:solidFill>
                <a:effectLst/>
                <a:latin typeface="-apple-system-font"/>
              </a:rPr>
              <a:t>的特征，加速</a:t>
            </a:r>
            <a:r>
              <a:rPr lang="en-US" altLang="zh-CN" b="0" i="0" dirty="0" err="1">
                <a:solidFill>
                  <a:srgbClr val="333333"/>
                </a:solidFill>
                <a:effectLst/>
                <a:latin typeface="-apple-system-font"/>
              </a:rPr>
              <a:t>ConvLSTM</a:t>
            </a:r>
            <a:r>
              <a:rPr lang="zh-CN" altLang="en-US" b="0" i="0" dirty="0">
                <a:solidFill>
                  <a:srgbClr val="333333"/>
                </a:solidFill>
                <a:effectLst/>
                <a:latin typeface="-apple-system-font"/>
              </a:rPr>
              <a:t>计算。论文中</a:t>
            </a:r>
            <a:r>
              <a:rPr lang="en-US" altLang="zh-CN" b="0" i="0" dirty="0">
                <a:solidFill>
                  <a:srgbClr val="333333"/>
                </a:solidFill>
                <a:effectLst/>
                <a:latin typeface="-apple-system-font"/>
              </a:rPr>
              <a:t>G = 4</a:t>
            </a:r>
            <a:r>
              <a:rPr lang="zh-CN" altLang="en-US" b="0" i="0" dirty="0">
                <a:solidFill>
                  <a:srgbClr val="333333"/>
                </a:solidFill>
                <a:effectLst/>
                <a:latin typeface="-apple-system-font"/>
              </a:rPr>
              <a:t>。</a:t>
            </a:r>
          </a:p>
          <a:p>
            <a:pPr algn="just"/>
            <a:r>
              <a:rPr lang="en-US" altLang="zh-CN" b="0" i="0" dirty="0">
                <a:solidFill>
                  <a:srgbClr val="333333"/>
                </a:solidFill>
                <a:effectLst/>
                <a:latin typeface="-apple-system-font"/>
              </a:rPr>
              <a:t>3</a:t>
            </a:r>
            <a:r>
              <a:rPr lang="zh-CN" altLang="en-US" b="0" i="0" dirty="0">
                <a:solidFill>
                  <a:srgbClr val="333333"/>
                </a:solidFill>
                <a:effectLst/>
                <a:latin typeface="-apple-system-font"/>
              </a:rPr>
              <a:t>、</a:t>
            </a:r>
            <a:r>
              <a:rPr lang="en-US" altLang="zh-CN" b="0" i="0" dirty="0">
                <a:solidFill>
                  <a:srgbClr val="333333"/>
                </a:solidFill>
                <a:effectLst/>
                <a:latin typeface="-apple-system-font"/>
              </a:rPr>
              <a:t>LSTM</a:t>
            </a:r>
            <a:r>
              <a:rPr lang="zh-CN" altLang="en-US" b="0" i="0" dirty="0">
                <a:solidFill>
                  <a:srgbClr val="333333"/>
                </a:solidFill>
                <a:effectLst/>
                <a:latin typeface="-apple-system-font"/>
              </a:rPr>
              <a:t>有一固有弱点，</a:t>
            </a:r>
            <a:r>
              <a:rPr lang="en-US" altLang="zh-CN" b="0" i="0" dirty="0">
                <a:solidFill>
                  <a:srgbClr val="333333"/>
                </a:solidFill>
                <a:effectLst/>
                <a:latin typeface="-apple-system-font"/>
              </a:rPr>
              <a:t>sigmoid</a:t>
            </a:r>
            <a:r>
              <a:rPr lang="zh-CN" altLang="en-US" b="0" i="0" dirty="0">
                <a:solidFill>
                  <a:srgbClr val="333333"/>
                </a:solidFill>
                <a:effectLst/>
                <a:latin typeface="-apple-system-font"/>
              </a:rPr>
              <a:t>激活输入和忘记门很少完全饱和，导致缓慢的状态衰减，长期依赖逐渐丧失，更新中无法保留完整的前期状态。导致</a:t>
            </a:r>
            <a:r>
              <a:rPr lang="en-US" altLang="zh-CN" b="0" i="0" dirty="0">
                <a:solidFill>
                  <a:srgbClr val="333333"/>
                </a:solidFill>
                <a:effectLst/>
                <a:latin typeface="-apple-system-font"/>
              </a:rPr>
              <a:t>Fast network</a:t>
            </a:r>
            <a:r>
              <a:rPr lang="zh-CN" altLang="en-US" b="0" i="0" dirty="0">
                <a:solidFill>
                  <a:srgbClr val="333333"/>
                </a:solidFill>
                <a:effectLst/>
                <a:latin typeface="-apple-system-font"/>
              </a:rPr>
              <a:t>运行中，</a:t>
            </a:r>
            <a:r>
              <a:rPr lang="en-US" altLang="zh-CN" b="0" i="0" dirty="0" err="1">
                <a:solidFill>
                  <a:srgbClr val="333333"/>
                </a:solidFill>
                <a:effectLst/>
                <a:latin typeface="-apple-system-font"/>
              </a:rPr>
              <a:t>Slownetwork</a:t>
            </a:r>
            <a:r>
              <a:rPr lang="zh-CN" altLang="en-US" b="0" i="0" dirty="0">
                <a:solidFill>
                  <a:srgbClr val="333333"/>
                </a:solidFill>
                <a:effectLst/>
                <a:latin typeface="-apple-system-font"/>
              </a:rPr>
              <a:t>特征缓慢消失。论文</a:t>
            </a:r>
            <a:r>
              <a:rPr lang="zh-CN" altLang="en-US" dirty="0">
                <a:solidFill>
                  <a:srgbClr val="333333"/>
                </a:solidFill>
                <a:latin typeface="-apple-system-font"/>
              </a:rPr>
              <a:t>在</a:t>
            </a:r>
            <a:r>
              <a:rPr lang="en-US" altLang="zh-CN" dirty="0" err="1">
                <a:solidFill>
                  <a:srgbClr val="333333"/>
                </a:solidFill>
                <a:latin typeface="-apple-system-font"/>
              </a:rPr>
              <a:t>fastnetwork</a:t>
            </a:r>
            <a:r>
              <a:rPr lang="zh-CN" altLang="en-US" dirty="0">
                <a:solidFill>
                  <a:srgbClr val="333333"/>
                </a:solidFill>
                <a:latin typeface="-apple-system-font"/>
              </a:rPr>
              <a:t>运行的时候停止更新</a:t>
            </a:r>
            <a:r>
              <a:rPr lang="zh-CN" altLang="en-US" b="0" i="0" dirty="0">
                <a:solidFill>
                  <a:srgbClr val="333333"/>
                </a:solidFill>
                <a:effectLst/>
                <a:latin typeface="-apple-system-font"/>
              </a:rPr>
              <a:t>，既第一个</a:t>
            </a:r>
            <a:r>
              <a:rPr lang="en-US" altLang="zh-CN" dirty="0">
                <a:solidFill>
                  <a:srgbClr val="333333"/>
                </a:solidFill>
                <a:latin typeface="-apple-system-font"/>
              </a:rPr>
              <a:t>slow</a:t>
            </a:r>
            <a:r>
              <a:rPr lang="en-US" altLang="zh-CN" b="0" i="0" dirty="0">
                <a:solidFill>
                  <a:srgbClr val="333333"/>
                </a:solidFill>
                <a:effectLst/>
                <a:latin typeface="-apple-system-font"/>
              </a:rPr>
              <a:t> network</a:t>
            </a:r>
            <a:r>
              <a:rPr lang="zh-CN" altLang="en-US" b="0" i="0" dirty="0">
                <a:solidFill>
                  <a:srgbClr val="333333"/>
                </a:solidFill>
                <a:effectLst/>
                <a:latin typeface="-apple-system-font"/>
              </a:rPr>
              <a:t>输出特征重复使用。</a:t>
            </a:r>
          </a:p>
        </p:txBody>
      </p:sp>
    </p:spTree>
    <p:extLst>
      <p:ext uri="{BB962C8B-B14F-4D97-AF65-F5344CB8AC3E}">
        <p14:creationId xmlns:p14="http://schemas.microsoft.com/office/powerpoint/2010/main" val="10542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702A4-6F9F-481A-8A50-10ABB2228AC9}"/>
              </a:ext>
            </a:extLst>
          </p:cNvPr>
          <p:cNvSpPr>
            <a:spLocks noGrp="1"/>
          </p:cNvSpPr>
          <p:nvPr>
            <p:ph type="title"/>
          </p:nvPr>
        </p:nvSpPr>
        <p:spPr>
          <a:xfrm>
            <a:off x="838200" y="365125"/>
            <a:ext cx="10515600" cy="724535"/>
          </a:xfrm>
        </p:spPr>
        <p:txBody>
          <a:bodyPr>
            <a:normAutofit fontScale="90000"/>
          </a:bodyPr>
          <a:lstStyle/>
          <a:p>
            <a:r>
              <a:rPr lang="zh-CN" altLang="en-US" b="1" dirty="0"/>
              <a:t>自适应交叉策略（训练比例</a:t>
            </a:r>
            <a:r>
              <a:rPr lang="en-US" altLang="zh-CN" b="1" dirty="0"/>
              <a:t>T</a:t>
            </a:r>
            <a:r>
              <a:rPr lang="zh-CN" altLang="en-US" b="1" dirty="0"/>
              <a:t>）</a:t>
            </a:r>
            <a:br>
              <a:rPr lang="zh-CN" altLang="en-US" b="1" dirty="0"/>
            </a:br>
            <a:endParaRPr lang="zh-CN" altLang="en-US" dirty="0"/>
          </a:p>
        </p:txBody>
      </p:sp>
      <p:pic>
        <p:nvPicPr>
          <p:cNvPr id="4" name="内容占位符 3">
            <a:extLst>
              <a:ext uri="{FF2B5EF4-FFF2-40B4-BE49-F238E27FC236}">
                <a16:creationId xmlns:a16="http://schemas.microsoft.com/office/drawing/2014/main" id="{51A0557F-D03F-4DDF-8620-BCE73F654152}"/>
              </a:ext>
            </a:extLst>
          </p:cNvPr>
          <p:cNvPicPr>
            <a:picLocks noGrp="1" noChangeAspect="1"/>
          </p:cNvPicPr>
          <p:nvPr>
            <p:ph idx="1"/>
          </p:nvPr>
        </p:nvPicPr>
        <p:blipFill>
          <a:blip r:embed="rId2"/>
          <a:stretch>
            <a:fillRect/>
          </a:stretch>
        </p:blipFill>
        <p:spPr>
          <a:xfrm>
            <a:off x="838200" y="831056"/>
            <a:ext cx="4133850" cy="400050"/>
          </a:xfrm>
          <a:prstGeom prst="rect">
            <a:avLst/>
          </a:prstGeom>
        </p:spPr>
      </p:pic>
      <p:sp>
        <p:nvSpPr>
          <p:cNvPr id="5" name="矩形 4">
            <a:extLst>
              <a:ext uri="{FF2B5EF4-FFF2-40B4-BE49-F238E27FC236}">
                <a16:creationId xmlns:a16="http://schemas.microsoft.com/office/drawing/2014/main" id="{07E7D266-0F2C-4227-BF20-8B2D179C373B}"/>
              </a:ext>
            </a:extLst>
          </p:cNvPr>
          <p:cNvSpPr/>
          <p:nvPr/>
        </p:nvSpPr>
        <p:spPr>
          <a:xfrm>
            <a:off x="934720" y="1373871"/>
            <a:ext cx="8752420" cy="3416320"/>
          </a:xfrm>
          <a:prstGeom prst="rect">
            <a:avLst/>
          </a:prstGeom>
        </p:spPr>
        <p:txBody>
          <a:bodyPr wrap="square">
            <a:spAutoFit/>
          </a:bodyPr>
          <a:lstStyle/>
          <a:p>
            <a:r>
              <a:rPr lang="en-US" altLang="zh-CN" dirty="0" err="1">
                <a:latin typeface="NimbusRomNo9L-Regu"/>
              </a:rPr>
              <a:t>Action:The</a:t>
            </a:r>
            <a:r>
              <a:rPr lang="en-US" altLang="zh-CN" dirty="0">
                <a:latin typeface="NimbusRomNo9L-Regu"/>
              </a:rPr>
              <a:t> action space consists of </a:t>
            </a:r>
            <a:r>
              <a:rPr lang="en-US" altLang="zh-CN" dirty="0">
                <a:latin typeface="CMMI10"/>
              </a:rPr>
              <a:t>m </a:t>
            </a:r>
            <a:r>
              <a:rPr lang="en-US" altLang="zh-CN" dirty="0">
                <a:latin typeface="NimbusRomNo9L-Regu"/>
              </a:rPr>
              <a:t>actions, where action</a:t>
            </a:r>
          </a:p>
          <a:p>
            <a:r>
              <a:rPr lang="en-US" altLang="zh-CN" dirty="0">
                <a:latin typeface="CMMI10"/>
              </a:rPr>
              <a:t>a </a:t>
            </a:r>
            <a:r>
              <a:rPr lang="en-US" altLang="zh-CN" dirty="0">
                <a:latin typeface="NimbusRomNo9L-Regu"/>
              </a:rPr>
              <a:t>corresponds to running </a:t>
            </a:r>
            <a:r>
              <a:rPr lang="en-US" altLang="zh-CN" dirty="0">
                <a:latin typeface="CMBX10"/>
              </a:rPr>
              <a:t>f</a:t>
            </a:r>
            <a:r>
              <a:rPr lang="en-US" altLang="zh-CN" sz="800" b="0" i="0" u="none" strike="noStrike" baseline="0" dirty="0">
                <a:latin typeface="CMBX7"/>
              </a:rPr>
              <a:t>a </a:t>
            </a:r>
            <a:r>
              <a:rPr lang="en-US" altLang="zh-CN" dirty="0">
                <a:latin typeface="NimbusRomNo9L-Regu"/>
              </a:rPr>
              <a:t>at the next timestep</a:t>
            </a:r>
          </a:p>
          <a:p>
            <a:endParaRPr lang="en-US" altLang="zh-CN" dirty="0">
              <a:latin typeface="NimbusRomNo9L-Regu"/>
            </a:endParaRPr>
          </a:p>
          <a:p>
            <a:r>
              <a:rPr lang="en-US" altLang="zh-CN" dirty="0">
                <a:latin typeface="NimbusRomNo9L-Regu"/>
              </a:rPr>
              <a:t>reward </a:t>
            </a:r>
            <a:r>
              <a:rPr lang="zh-CN" altLang="en-US" dirty="0">
                <a:latin typeface="NimbusRomNo9L-Regu"/>
              </a:rPr>
              <a:t>：</a:t>
            </a:r>
            <a:r>
              <a:rPr lang="en-US" altLang="zh-CN" dirty="0">
                <a:latin typeface="NimbusRomNo9L-Regu"/>
              </a:rPr>
              <a:t>the sum of a speed reward and an accuracy reward</a:t>
            </a:r>
          </a:p>
          <a:p>
            <a:endParaRPr lang="en-US" altLang="zh-CN" dirty="0">
              <a:latin typeface="NimbusRomNo9L-Regu"/>
            </a:endParaRPr>
          </a:p>
          <a:p>
            <a:r>
              <a:rPr lang="en-US" altLang="zh-CN" dirty="0">
                <a:latin typeface="NimbusRomNo9L-Regu"/>
              </a:rPr>
              <a:t>Our reward function must reflect our aim to find a balance between running f1 as frequently as possible while maintaining accuracy. Therefore, we define the reward as the sum of a speed reward and an accuracy reward. For the speed reward, we simply define a positive constant and give  reward when f1 is run. For the accuracy reward, we compute the detection losses after running each feature extractor and take the loss difference between the minimum-loss feature extractor and the selected feature extractor. The final reward can be expressed as:</a:t>
            </a:r>
            <a:endParaRPr lang="zh-CN" altLang="en-US" dirty="0">
              <a:latin typeface="NimbusRomNo9L-Regu"/>
            </a:endParaRPr>
          </a:p>
        </p:txBody>
      </p:sp>
      <p:pic>
        <p:nvPicPr>
          <p:cNvPr id="6" name="图片 5">
            <a:extLst>
              <a:ext uri="{FF2B5EF4-FFF2-40B4-BE49-F238E27FC236}">
                <a16:creationId xmlns:a16="http://schemas.microsoft.com/office/drawing/2014/main" id="{A39332A8-A105-4468-8C12-ABBF07B53C82}"/>
              </a:ext>
            </a:extLst>
          </p:cNvPr>
          <p:cNvPicPr>
            <a:picLocks noChangeAspect="1"/>
          </p:cNvPicPr>
          <p:nvPr/>
        </p:nvPicPr>
        <p:blipFill>
          <a:blip r:embed="rId3"/>
          <a:stretch>
            <a:fillRect/>
          </a:stretch>
        </p:blipFill>
        <p:spPr>
          <a:xfrm>
            <a:off x="838200" y="4932956"/>
            <a:ext cx="6737541" cy="1596574"/>
          </a:xfrm>
          <a:prstGeom prst="rect">
            <a:avLst/>
          </a:prstGeom>
        </p:spPr>
      </p:pic>
      <p:pic>
        <p:nvPicPr>
          <p:cNvPr id="7" name="内容占位符 3">
            <a:extLst>
              <a:ext uri="{FF2B5EF4-FFF2-40B4-BE49-F238E27FC236}">
                <a16:creationId xmlns:a16="http://schemas.microsoft.com/office/drawing/2014/main" id="{2DFF225C-BCAC-4ED0-8367-B7A67838A241}"/>
              </a:ext>
            </a:extLst>
          </p:cNvPr>
          <p:cNvPicPr>
            <a:picLocks noChangeAspect="1"/>
          </p:cNvPicPr>
          <p:nvPr/>
        </p:nvPicPr>
        <p:blipFill>
          <a:blip r:embed="rId4"/>
          <a:stretch>
            <a:fillRect/>
          </a:stretch>
        </p:blipFill>
        <p:spPr>
          <a:xfrm>
            <a:off x="9041664" y="61050"/>
            <a:ext cx="2735533" cy="3020981"/>
          </a:xfrm>
          <a:prstGeom prst="rect">
            <a:avLst/>
          </a:prstGeom>
        </p:spPr>
      </p:pic>
    </p:spTree>
    <p:extLst>
      <p:ext uri="{BB962C8B-B14F-4D97-AF65-F5344CB8AC3E}">
        <p14:creationId xmlns:p14="http://schemas.microsoft.com/office/powerpoint/2010/main" val="757776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88D5E240-046A-4AC4-8239-E59D7B8E4731}"/>
              </a:ext>
            </a:extLst>
          </p:cNvPr>
          <p:cNvPicPr>
            <a:picLocks noGrp="1" noChangeAspect="1"/>
          </p:cNvPicPr>
          <p:nvPr>
            <p:ph idx="1"/>
          </p:nvPr>
        </p:nvPicPr>
        <p:blipFill>
          <a:blip r:embed="rId2"/>
          <a:stretch>
            <a:fillRect/>
          </a:stretch>
        </p:blipFill>
        <p:spPr>
          <a:xfrm>
            <a:off x="1828800" y="96253"/>
            <a:ext cx="7387200" cy="3483177"/>
          </a:xfrm>
          <a:prstGeom prst="rect">
            <a:avLst/>
          </a:prstGeom>
        </p:spPr>
      </p:pic>
      <p:pic>
        <p:nvPicPr>
          <p:cNvPr id="7" name="图片 6">
            <a:extLst>
              <a:ext uri="{FF2B5EF4-FFF2-40B4-BE49-F238E27FC236}">
                <a16:creationId xmlns:a16="http://schemas.microsoft.com/office/drawing/2014/main" id="{EF2502DB-6D46-4A84-B142-0681564922C4}"/>
              </a:ext>
            </a:extLst>
          </p:cNvPr>
          <p:cNvPicPr>
            <a:picLocks noChangeAspect="1"/>
          </p:cNvPicPr>
          <p:nvPr/>
        </p:nvPicPr>
        <p:blipFill>
          <a:blip r:embed="rId3"/>
          <a:stretch>
            <a:fillRect/>
          </a:stretch>
        </p:blipFill>
        <p:spPr>
          <a:xfrm>
            <a:off x="2672085" y="3579430"/>
            <a:ext cx="5124378" cy="3229675"/>
          </a:xfrm>
          <a:prstGeom prst="rect">
            <a:avLst/>
          </a:prstGeom>
        </p:spPr>
      </p:pic>
    </p:spTree>
    <p:extLst>
      <p:ext uri="{BB962C8B-B14F-4D97-AF65-F5344CB8AC3E}">
        <p14:creationId xmlns:p14="http://schemas.microsoft.com/office/powerpoint/2010/main" val="35007675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3861</TotalTime>
  <Words>627</Words>
  <Application>Microsoft Office PowerPoint</Application>
  <PresentationFormat>宽屏</PresentationFormat>
  <Paragraphs>27</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-apple-system-font</vt:lpstr>
      <vt:lpstr>CMBX10</vt:lpstr>
      <vt:lpstr>CMBX7</vt:lpstr>
      <vt:lpstr>CMMI10</vt:lpstr>
      <vt:lpstr>CMR10</vt:lpstr>
      <vt:lpstr>NimbusRomNo9L-Regu</vt:lpstr>
      <vt:lpstr>等线</vt:lpstr>
      <vt:lpstr>等线 Light</vt:lpstr>
      <vt:lpstr>Arial</vt:lpstr>
      <vt:lpstr>Office 主题​​</vt:lpstr>
      <vt:lpstr>PowerPoint 演示文稿</vt:lpstr>
      <vt:lpstr>PowerPoint 演示文稿</vt:lpstr>
      <vt:lpstr>Looking Fast and Slow: Memory-Guided Mobile Video Object Detection</vt:lpstr>
      <vt:lpstr>PowerPoint 演示文稿</vt:lpstr>
      <vt:lpstr>2.1交错模型 </vt:lpstr>
      <vt:lpstr>PowerPoint 演示文稿</vt:lpstr>
      <vt:lpstr>PowerPoint 演示文稿</vt:lpstr>
      <vt:lpstr>自适应交叉策略（训练比例T）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 昊琪</dc:creator>
  <cp:lastModifiedBy>林 昊琪</cp:lastModifiedBy>
  <cp:revision>9</cp:revision>
  <dcterms:created xsi:type="dcterms:W3CDTF">2019-10-07T11:14:38Z</dcterms:created>
  <dcterms:modified xsi:type="dcterms:W3CDTF">2019-10-10T03:38:04Z</dcterms:modified>
</cp:coreProperties>
</file>