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97" r:id="rId2"/>
    <p:sldId id="257" r:id="rId3"/>
    <p:sldId id="269" r:id="rId4"/>
    <p:sldId id="298" r:id="rId5"/>
    <p:sldId id="296" r:id="rId6"/>
    <p:sldId id="299" r:id="rId7"/>
    <p:sldId id="300" r:id="rId8"/>
    <p:sldId id="301" r:id="rId9"/>
    <p:sldId id="302" r:id="rId10"/>
    <p:sldId id="304"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67" autoAdjust="0"/>
  </p:normalViewPr>
  <p:slideViewPr>
    <p:cSldViewPr snapToGrid="0">
      <p:cViewPr>
        <p:scale>
          <a:sx n="75" d="100"/>
          <a:sy n="75" d="100"/>
        </p:scale>
        <p:origin x="1020" y="-108"/>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5CF03-CFA1-4F9D-9E4F-D21BC8F0BA2A}" type="datetimeFigureOut">
              <a:rPr lang="zh-CN" altLang="en-US" smtClean="0"/>
              <a:t>2019/11/13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1BF7B-DA95-4AFD-897F-95B244A20B7F}" type="slidenum">
              <a:rPr lang="zh-CN" altLang="en-US" smtClean="0"/>
              <a:t>‹#›</a:t>
            </a:fld>
            <a:endParaRPr lang="zh-CN" altLang="en-US"/>
          </a:p>
        </p:txBody>
      </p:sp>
    </p:spTree>
    <p:extLst>
      <p:ext uri="{BB962C8B-B14F-4D97-AF65-F5344CB8AC3E}">
        <p14:creationId xmlns:p14="http://schemas.microsoft.com/office/powerpoint/2010/main" val="296335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使用一个预训练的</a:t>
            </a:r>
            <a:r>
              <a:rPr lang="en-US" altLang="zh-CN" sz="1200" kern="1200" dirty="0">
                <a:solidFill>
                  <a:schemeClr val="tx1"/>
                </a:solidFill>
                <a:effectLst/>
                <a:latin typeface="+mn-lt"/>
                <a:ea typeface="+mn-ea"/>
                <a:cs typeface="+mn-cs"/>
              </a:rPr>
              <a:t>ResNet-50</a:t>
            </a:r>
            <a:r>
              <a:rPr lang="zh-CN" altLang="en-US" sz="1200" kern="1200" dirty="0">
                <a:solidFill>
                  <a:schemeClr val="tx1"/>
                </a:solidFill>
                <a:effectLst/>
                <a:latin typeface="+mn-lt"/>
                <a:ea typeface="+mn-ea"/>
                <a:cs typeface="+mn-cs"/>
              </a:rPr>
              <a:t>结构和本文提出的多尺度残差块，产生对输入图像进行</a:t>
            </a:r>
            <a:r>
              <a:rPr lang="en-US" altLang="zh-CN" sz="1200" kern="1200" dirty="0">
                <a:solidFill>
                  <a:schemeClr val="tx1"/>
                </a:solidFill>
                <a:effectLst/>
                <a:latin typeface="+mn-lt"/>
                <a:ea typeface="+mn-ea"/>
                <a:cs typeface="+mn-cs"/>
              </a:rPr>
              <a:t>16</a:t>
            </a:r>
            <a:r>
              <a:rPr lang="zh-CN" altLang="en-US" sz="1200" kern="1200" dirty="0">
                <a:solidFill>
                  <a:schemeClr val="tx1"/>
                </a:solidFill>
                <a:effectLst/>
                <a:latin typeface="+mn-lt"/>
                <a:ea typeface="+mn-ea"/>
                <a:cs typeface="+mn-cs"/>
              </a:rPr>
              <a:t>倍下采样的特征图，然后使用本文提出的有效的空洞空间金字塔模块（</a:t>
            </a:r>
            <a:r>
              <a:rPr lang="en-US" altLang="zh-CN" sz="1200" kern="1200" dirty="0" err="1">
                <a:solidFill>
                  <a:schemeClr val="tx1"/>
                </a:solidFill>
                <a:effectLst/>
                <a:latin typeface="+mn-lt"/>
                <a:ea typeface="+mn-ea"/>
                <a:cs typeface="+mn-cs"/>
              </a:rPr>
              <a:t>eASPP</a:t>
            </a:r>
            <a:r>
              <a:rPr lang="zh-CN" altLang="en-US" sz="1200" kern="1200" dirty="0">
                <a:solidFill>
                  <a:schemeClr val="tx1"/>
                </a:solidFill>
                <a:effectLst/>
                <a:latin typeface="+mn-lt"/>
                <a:ea typeface="+mn-ea"/>
                <a:cs typeface="+mn-cs"/>
              </a:rPr>
              <a:t>）来进一步学习多尺度特征并捕获远程上下文。最后，将</a:t>
            </a:r>
            <a:r>
              <a:rPr lang="en-US" altLang="zh-CN" sz="1200" kern="1200" dirty="0" err="1">
                <a:solidFill>
                  <a:schemeClr val="tx1"/>
                </a:solidFill>
                <a:effectLst/>
                <a:latin typeface="+mn-lt"/>
                <a:ea typeface="+mn-ea"/>
                <a:cs typeface="+mn-cs"/>
              </a:rPr>
              <a:t>eASPP</a:t>
            </a:r>
            <a:r>
              <a:rPr lang="zh-CN" altLang="en-US" sz="1200" kern="1200" dirty="0">
                <a:solidFill>
                  <a:schemeClr val="tx1"/>
                </a:solidFill>
                <a:effectLst/>
                <a:latin typeface="+mn-lt"/>
                <a:ea typeface="+mn-ea"/>
                <a:cs typeface="+mn-cs"/>
              </a:rPr>
              <a:t>的输出输入到一个具有跳跃连接的深度解码器中，用于上采样和细化语义分割结果。</a:t>
            </a:r>
            <a:endParaRPr lang="zh-CN" altLang="en-US" dirty="0"/>
          </a:p>
        </p:txBody>
      </p:sp>
      <p:sp>
        <p:nvSpPr>
          <p:cNvPr id="4" name="灯片编号占位符 3"/>
          <p:cNvSpPr>
            <a:spLocks noGrp="1"/>
          </p:cNvSpPr>
          <p:nvPr>
            <p:ph type="sldNum" sz="quarter" idx="5"/>
          </p:nvPr>
        </p:nvSpPr>
        <p:spPr/>
        <p:txBody>
          <a:bodyPr/>
          <a:lstStyle/>
          <a:p>
            <a:fld id="{9681BF7B-DA95-4AFD-897F-95B244A20B7F}" type="slidenum">
              <a:rPr lang="zh-CN" altLang="en-US" smtClean="0"/>
              <a:t>3</a:t>
            </a:fld>
            <a:endParaRPr lang="zh-CN" altLang="en-US"/>
          </a:p>
        </p:txBody>
      </p:sp>
    </p:spTree>
    <p:extLst>
      <p:ext uri="{BB962C8B-B14F-4D97-AF65-F5344CB8AC3E}">
        <p14:creationId xmlns:p14="http://schemas.microsoft.com/office/powerpoint/2010/main" val="2365586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黄色、浅绿色和深绿色代表原始的残差单元结构，青色和紫色代表本文提出的多尺度残差单元。</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res3d</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res4c</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res4d</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res4e</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res4f</a:t>
            </a:r>
            <a:r>
              <a:rPr lang="zh-CN" altLang="en-US" sz="1200" kern="1200" dirty="0">
                <a:solidFill>
                  <a:schemeClr val="tx1"/>
                </a:solidFill>
                <a:effectLst/>
                <a:latin typeface="+mn-lt"/>
                <a:ea typeface="+mn-ea"/>
                <a:cs typeface="+mn-cs"/>
              </a:rPr>
              <a:t>、以及</a:t>
            </a:r>
            <a:r>
              <a:rPr lang="en-US" altLang="zh-CN" sz="1200" kern="1200" dirty="0">
                <a:solidFill>
                  <a:schemeClr val="tx1"/>
                </a:solidFill>
                <a:effectLst/>
                <a:latin typeface="+mn-lt"/>
                <a:ea typeface="+mn-ea"/>
                <a:cs typeface="+mn-cs"/>
              </a:rPr>
              <a:t>res5a</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res5b</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res5c</a:t>
            </a:r>
            <a:r>
              <a:rPr lang="zh-CN" altLang="en-US" sz="1200" kern="1200" dirty="0">
                <a:solidFill>
                  <a:schemeClr val="tx1"/>
                </a:solidFill>
                <a:effectLst/>
                <a:latin typeface="+mn-lt"/>
                <a:ea typeface="+mn-ea"/>
                <a:cs typeface="+mn-cs"/>
              </a:rPr>
              <a:t>等替换为本文提出的多尺度</a:t>
            </a:r>
            <a:r>
              <a:rPr lang="en-US" altLang="zh-CN" sz="1200" kern="1200" dirty="0">
                <a:solidFill>
                  <a:schemeClr val="tx1"/>
                </a:solidFill>
                <a:effectLst/>
                <a:latin typeface="+mn-lt"/>
                <a:ea typeface="+mn-ea"/>
                <a:cs typeface="+mn-cs"/>
              </a:rPr>
              <a:t>unit</a:t>
            </a:r>
            <a:r>
              <a:rPr lang="zh-CN" altLang="en-US" sz="1200" kern="1200" dirty="0">
                <a:solidFill>
                  <a:schemeClr val="tx1"/>
                </a:solidFill>
                <a:effectLst/>
                <a:latin typeface="+mn-lt"/>
                <a:ea typeface="+mn-ea"/>
                <a:cs typeface="+mn-cs"/>
              </a:rPr>
              <a:t>，多尺度由</a:t>
            </a:r>
            <a:r>
              <a:rPr lang="en-US" altLang="zh-CN" sz="1200" kern="1200" dirty="0">
                <a:solidFill>
                  <a:schemeClr val="tx1"/>
                </a:solidFill>
                <a:effectLst/>
                <a:latin typeface="+mn-lt"/>
                <a:ea typeface="+mn-ea"/>
                <a:cs typeface="+mn-cs"/>
              </a:rPr>
              <a:t>2,4,8,16</a:t>
            </a:r>
            <a:r>
              <a:rPr lang="zh-CN" altLang="en-US" sz="1200" kern="1200" dirty="0">
                <a:solidFill>
                  <a:schemeClr val="tx1"/>
                </a:solidFill>
                <a:effectLst/>
                <a:latin typeface="+mn-lt"/>
                <a:ea typeface="+mn-ea"/>
                <a:cs typeface="+mn-cs"/>
              </a:rPr>
              <a:t>等不同的空洞率组成。</a:t>
            </a:r>
            <a:endParaRPr lang="zh-CN" altLang="en-US" dirty="0"/>
          </a:p>
        </p:txBody>
      </p:sp>
      <p:sp>
        <p:nvSpPr>
          <p:cNvPr id="4" name="灯片编号占位符 3"/>
          <p:cNvSpPr>
            <a:spLocks noGrp="1"/>
          </p:cNvSpPr>
          <p:nvPr>
            <p:ph type="sldNum" sz="quarter" idx="5"/>
          </p:nvPr>
        </p:nvSpPr>
        <p:spPr/>
        <p:txBody>
          <a:bodyPr/>
          <a:lstStyle/>
          <a:p>
            <a:fld id="{9681BF7B-DA95-4AFD-897F-95B244A20B7F}" type="slidenum">
              <a:rPr lang="zh-CN" altLang="en-US" smtClean="0"/>
              <a:t>4</a:t>
            </a:fld>
            <a:endParaRPr lang="zh-CN" altLang="en-US"/>
          </a:p>
        </p:txBody>
      </p:sp>
    </p:spTree>
    <p:extLst>
      <p:ext uri="{BB962C8B-B14F-4D97-AF65-F5344CB8AC3E}">
        <p14:creationId xmlns:p14="http://schemas.microsoft.com/office/powerpoint/2010/main" val="237527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81BF7B-DA95-4AFD-897F-95B244A20B7F}" type="slidenum">
              <a:rPr lang="zh-CN" altLang="en-US" smtClean="0"/>
              <a:t>5</a:t>
            </a:fld>
            <a:endParaRPr lang="zh-CN" altLang="en-US"/>
          </a:p>
        </p:txBody>
      </p:sp>
    </p:spTree>
    <p:extLst>
      <p:ext uri="{BB962C8B-B14F-4D97-AF65-F5344CB8AC3E}">
        <p14:creationId xmlns:p14="http://schemas.microsoft.com/office/powerpoint/2010/main" val="1585718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81BF7B-DA95-4AFD-897F-95B244A20B7F}" type="slidenum">
              <a:rPr lang="zh-CN" altLang="en-US" smtClean="0"/>
              <a:t>6</a:t>
            </a:fld>
            <a:endParaRPr lang="zh-CN" altLang="en-US"/>
          </a:p>
        </p:txBody>
      </p:sp>
    </p:spTree>
    <p:extLst>
      <p:ext uri="{BB962C8B-B14F-4D97-AF65-F5344CB8AC3E}">
        <p14:creationId xmlns:p14="http://schemas.microsoft.com/office/powerpoint/2010/main" val="2109389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81BF7B-DA95-4AFD-897F-95B244A20B7F}" type="slidenum">
              <a:rPr lang="zh-CN" altLang="en-US" smtClean="0"/>
              <a:t>7</a:t>
            </a:fld>
            <a:endParaRPr lang="zh-CN" altLang="en-US"/>
          </a:p>
        </p:txBody>
      </p:sp>
    </p:spTree>
    <p:extLst>
      <p:ext uri="{BB962C8B-B14F-4D97-AF65-F5344CB8AC3E}">
        <p14:creationId xmlns:p14="http://schemas.microsoft.com/office/powerpoint/2010/main" val="137647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81BF7B-DA95-4AFD-897F-95B244A20B7F}" type="slidenum">
              <a:rPr lang="zh-CN" altLang="en-US" smtClean="0"/>
              <a:t>8</a:t>
            </a:fld>
            <a:endParaRPr lang="zh-CN" altLang="en-US"/>
          </a:p>
        </p:txBody>
      </p:sp>
    </p:spTree>
    <p:extLst>
      <p:ext uri="{BB962C8B-B14F-4D97-AF65-F5344CB8AC3E}">
        <p14:creationId xmlns:p14="http://schemas.microsoft.com/office/powerpoint/2010/main" val="174373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81BF7B-DA95-4AFD-897F-95B244A20B7F}" type="slidenum">
              <a:rPr lang="zh-CN" altLang="en-US" smtClean="0"/>
              <a:t>9</a:t>
            </a:fld>
            <a:endParaRPr lang="zh-CN" altLang="en-US"/>
          </a:p>
        </p:txBody>
      </p:sp>
    </p:spTree>
    <p:extLst>
      <p:ext uri="{BB962C8B-B14F-4D97-AF65-F5344CB8AC3E}">
        <p14:creationId xmlns:p14="http://schemas.microsoft.com/office/powerpoint/2010/main" val="390557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81BF7B-DA95-4AFD-897F-95B244A20B7F}" type="slidenum">
              <a:rPr lang="zh-CN" altLang="en-US" smtClean="0"/>
              <a:t>10</a:t>
            </a:fld>
            <a:endParaRPr lang="zh-CN" altLang="en-US"/>
          </a:p>
        </p:txBody>
      </p:sp>
    </p:spTree>
    <p:extLst>
      <p:ext uri="{BB962C8B-B14F-4D97-AF65-F5344CB8AC3E}">
        <p14:creationId xmlns:p14="http://schemas.microsoft.com/office/powerpoint/2010/main" val="3592753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0"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0"/>
            <a:ext cx="7344618" cy="649287"/>
          </a:xfrm>
        </p:spPr>
        <p:txBody>
          <a:bodyPr>
            <a:noAutofit/>
          </a:bodyPr>
          <a:lstStyle>
            <a:lvl1pPr marL="0" indent="0">
              <a:buNone/>
              <a:defRPr sz="4400" b="1">
                <a:solidFill>
                  <a:schemeClr val="accent2"/>
                </a:solidFill>
                <a:latin typeface="+mj-ea"/>
                <a:ea typeface="+mj-ea"/>
              </a:defRPr>
            </a:lvl1pPr>
          </a:lstStyle>
          <a:p>
            <a:pPr lvl="0"/>
            <a:r>
              <a:rPr lang="zh-CN" altLang="en-US" dirty="0"/>
              <a:t>单击此处编辑母版文本样式</a:t>
            </a:r>
          </a:p>
        </p:txBody>
      </p:sp>
    </p:spTree>
    <p:extLst>
      <p:ext uri="{BB962C8B-B14F-4D97-AF65-F5344CB8AC3E}">
        <p14:creationId xmlns:p14="http://schemas.microsoft.com/office/powerpoint/2010/main" val="371071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15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2019/11/13</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xueshu.baidu.com/usercenter/paper/show?paperid=bf27284850827a9aec015ea9dcd96198&amp;site=xueshu_se"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293224" y="4371242"/>
            <a:ext cx="2283363" cy="707886"/>
          </a:xfrm>
          <a:prstGeom prst="rect">
            <a:avLst/>
          </a:prstGeom>
          <a:noFill/>
        </p:spPr>
        <p:txBody>
          <a:bodyPr wrap="square" rtlCol="0">
            <a:spAutoFit/>
          </a:bodyPr>
          <a:lstStyle/>
          <a:p>
            <a:pPr algn="ctr"/>
            <a:r>
              <a:rPr lang="zh-CN" altLang="en-US" sz="2000" dirty="0">
                <a:solidFill>
                  <a:prstClr val="black">
                    <a:lumMod val="65000"/>
                    <a:lumOff val="35000"/>
                  </a:prstClr>
                </a:solidFill>
              </a:rPr>
              <a:t>康萌萌</a:t>
            </a:r>
            <a:endParaRPr lang="en-US" altLang="zh-CN" sz="2000" dirty="0">
              <a:solidFill>
                <a:prstClr val="black">
                  <a:lumMod val="65000"/>
                  <a:lumOff val="35000"/>
                </a:prstClr>
              </a:solidFill>
            </a:endParaRPr>
          </a:p>
          <a:p>
            <a:pPr algn="ctr"/>
            <a:r>
              <a:rPr lang="en-US" altLang="zh-CN" sz="2000" dirty="0">
                <a:solidFill>
                  <a:prstClr val="black">
                    <a:lumMod val="65000"/>
                    <a:lumOff val="35000"/>
                  </a:prstClr>
                </a:solidFill>
              </a:rPr>
              <a:t>2019.10.10</a:t>
            </a:r>
            <a:endParaRPr lang="zh-CN" altLang="en-US" sz="2000" dirty="0">
              <a:solidFill>
                <a:prstClr val="black">
                  <a:lumMod val="65000"/>
                  <a:lumOff val="35000"/>
                </a:prstClr>
              </a:solidFill>
            </a:endParaRPr>
          </a:p>
        </p:txBody>
      </p:sp>
      <p:sp>
        <p:nvSpPr>
          <p:cNvPr id="8" name="文本框 7"/>
          <p:cNvSpPr txBox="1"/>
          <p:nvPr/>
        </p:nvSpPr>
        <p:spPr>
          <a:xfrm>
            <a:off x="461162" y="2832269"/>
            <a:ext cx="8356149" cy="923330"/>
          </a:xfrm>
          <a:prstGeom prst="rect">
            <a:avLst/>
          </a:prstGeom>
          <a:noFill/>
        </p:spPr>
        <p:txBody>
          <a:bodyPr wrap="square" rtlCol="0">
            <a:spAutoFit/>
          </a:bodyPr>
          <a:lstStyle/>
          <a:p>
            <a:pPr algn="ctr"/>
            <a:r>
              <a:rPr lang="zh-CN" altLang="en-US" sz="5400" b="1" dirty="0">
                <a:solidFill>
                  <a:schemeClr val="accent2"/>
                </a:solidFill>
              </a:rPr>
              <a:t>文献汇报</a:t>
            </a:r>
          </a:p>
        </p:txBody>
      </p:sp>
      <p:cxnSp>
        <p:nvCxnSpPr>
          <p:cNvPr id="4" name="直接连接符 3"/>
          <p:cNvCxnSpPr/>
          <p:nvPr/>
        </p:nvCxnSpPr>
        <p:spPr>
          <a:xfrm>
            <a:off x="397147" y="3576763"/>
            <a:ext cx="1706950" cy="226519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rot="19372238">
            <a:off x="1571896" y="-115346"/>
            <a:ext cx="6946439" cy="6946439"/>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rot="19380000">
            <a:off x="885831" y="1225703"/>
            <a:ext cx="2088232" cy="216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a:off x="7607845" y="480282"/>
            <a:ext cx="968742" cy="128556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62822" y="4848906"/>
            <a:ext cx="438448" cy="581839"/>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1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4">
            <a:extLst>
              <a:ext uri="{FF2B5EF4-FFF2-40B4-BE49-F238E27FC236}">
                <a16:creationId xmlns:a16="http://schemas.microsoft.com/office/drawing/2014/main" id="{F608B62F-718B-41AF-8E8A-DFEA48D32567}"/>
              </a:ext>
            </a:extLst>
          </p:cNvPr>
          <p:cNvSpPr>
            <a:spLocks noGrp="1"/>
          </p:cNvSpPr>
          <p:nvPr>
            <p:ph type="body" sz="quarter" idx="10"/>
          </p:nvPr>
        </p:nvSpPr>
        <p:spPr>
          <a:xfrm>
            <a:off x="365125" y="296863"/>
            <a:ext cx="7345363" cy="649287"/>
          </a:xfrm>
        </p:spPr>
        <p:txBody>
          <a:bodyPr/>
          <a:lstStyle/>
          <a:p>
            <a:r>
              <a:rPr lang="en-US" altLang="zh-CN" sz="3200" dirty="0"/>
              <a:t>Benchmarking</a:t>
            </a:r>
            <a:endParaRPr lang="zh-CN" altLang="en-US" sz="3200" dirty="0"/>
          </a:p>
        </p:txBody>
      </p:sp>
      <p:pic>
        <p:nvPicPr>
          <p:cNvPr id="3" name="图片 2">
            <a:extLst>
              <a:ext uri="{FF2B5EF4-FFF2-40B4-BE49-F238E27FC236}">
                <a16:creationId xmlns:a16="http://schemas.microsoft.com/office/drawing/2014/main" id="{DA68DCC3-4550-49F0-A679-2D4779D0EC5B}"/>
              </a:ext>
            </a:extLst>
          </p:cNvPr>
          <p:cNvPicPr>
            <a:picLocks noChangeAspect="1"/>
          </p:cNvPicPr>
          <p:nvPr/>
        </p:nvPicPr>
        <p:blipFill>
          <a:blip r:embed="rId3"/>
          <a:stretch>
            <a:fillRect/>
          </a:stretch>
        </p:blipFill>
        <p:spPr>
          <a:xfrm>
            <a:off x="0" y="1981922"/>
            <a:ext cx="9144000" cy="3592616"/>
          </a:xfrm>
          <a:prstGeom prst="rect">
            <a:avLst/>
          </a:prstGeom>
        </p:spPr>
      </p:pic>
    </p:spTree>
    <p:extLst>
      <p:ext uri="{BB962C8B-B14F-4D97-AF65-F5344CB8AC3E}">
        <p14:creationId xmlns:p14="http://schemas.microsoft.com/office/powerpoint/2010/main" val="185391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717ABFA-7756-45A2-9028-F3A9147272E6}"/>
              </a:ext>
            </a:extLst>
          </p:cNvPr>
          <p:cNvPicPr>
            <a:picLocks noChangeAspect="1"/>
          </p:cNvPicPr>
          <p:nvPr/>
        </p:nvPicPr>
        <p:blipFill>
          <a:blip r:embed="rId2"/>
          <a:stretch>
            <a:fillRect/>
          </a:stretch>
        </p:blipFill>
        <p:spPr>
          <a:xfrm>
            <a:off x="0" y="1670410"/>
            <a:ext cx="9144000" cy="1924050"/>
          </a:xfrm>
          <a:prstGeom prst="rect">
            <a:avLst/>
          </a:prstGeom>
        </p:spPr>
      </p:pic>
      <p:sp>
        <p:nvSpPr>
          <p:cNvPr id="3" name="矩形 2">
            <a:extLst>
              <a:ext uri="{FF2B5EF4-FFF2-40B4-BE49-F238E27FC236}">
                <a16:creationId xmlns:a16="http://schemas.microsoft.com/office/drawing/2014/main" id="{6201CD7E-471F-4968-8AF9-1103560A97AF}"/>
              </a:ext>
            </a:extLst>
          </p:cNvPr>
          <p:cNvSpPr/>
          <p:nvPr/>
        </p:nvSpPr>
        <p:spPr>
          <a:xfrm>
            <a:off x="3714107" y="101248"/>
            <a:ext cx="6272373" cy="369332"/>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International Journal of Computer Vision, 2019.</a:t>
            </a:r>
            <a:endParaRPr lang="zh-CN" altLang="en-US" dirty="0"/>
          </a:p>
        </p:txBody>
      </p:sp>
      <p:cxnSp>
        <p:nvCxnSpPr>
          <p:cNvPr id="7" name="直接连接符 6">
            <a:extLst>
              <a:ext uri="{FF2B5EF4-FFF2-40B4-BE49-F238E27FC236}">
                <a16:creationId xmlns:a16="http://schemas.microsoft.com/office/drawing/2014/main" id="{834C8DB3-027B-4277-AE27-083A108FDAFF}"/>
              </a:ext>
            </a:extLst>
          </p:cNvPr>
          <p:cNvCxnSpPr/>
          <p:nvPr/>
        </p:nvCxnSpPr>
        <p:spPr>
          <a:xfrm>
            <a:off x="0" y="647272"/>
            <a:ext cx="9144000" cy="0"/>
          </a:xfrm>
          <a:prstGeom prst="line">
            <a:avLst/>
          </a:prstGeom>
          <a:ln w="6350"/>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F72C1D7D-7FEF-4BB8-BCB1-3E038B9FB0EA}"/>
              </a:ext>
            </a:extLst>
          </p:cNvPr>
          <p:cNvSpPr/>
          <p:nvPr/>
        </p:nvSpPr>
        <p:spPr>
          <a:xfrm>
            <a:off x="55250" y="4529137"/>
            <a:ext cx="9033499" cy="1705403"/>
          </a:xfrm>
          <a:prstGeom prst="rect">
            <a:avLst/>
          </a:prstGeom>
        </p:spPr>
        <p:txBody>
          <a:bodyPr wrap="none">
            <a:spAutoFit/>
          </a:bodyPr>
          <a:lstStyle/>
          <a:p>
            <a:pPr lvl="8">
              <a:lnSpc>
                <a:spcPct val="150000"/>
              </a:lnSpc>
            </a:pPr>
            <a:r>
              <a:rPr lang="zh-CN" altLang="en-US" dirty="0"/>
              <a:t>Freiburg （Germany）</a:t>
            </a:r>
            <a:r>
              <a:rPr lang="en-US" altLang="zh-CN" dirty="0"/>
              <a:t>——</a:t>
            </a:r>
            <a:r>
              <a:rPr lang="zh-CN" altLang="en-US" dirty="0"/>
              <a:t>弗莱堡大学（德国）</a:t>
            </a:r>
            <a:endParaRPr lang="en-US" altLang="zh-CN" dirty="0"/>
          </a:p>
          <a:p>
            <a:pPr lvl="8">
              <a:lnSpc>
                <a:spcPct val="150000"/>
              </a:lnSpc>
            </a:pPr>
            <a:r>
              <a:rPr lang="zh-CN" altLang="en-US" dirty="0"/>
              <a:t>研究方向：机器人技术，机器学习和计算机视觉</a:t>
            </a:r>
            <a:endParaRPr lang="en-US" altLang="zh-CN" dirty="0"/>
          </a:p>
          <a:p>
            <a:pPr>
              <a:lnSpc>
                <a:spcPct val="150000"/>
              </a:lnSpc>
            </a:pPr>
            <a:endParaRPr lang="en-US" altLang="zh-CN" dirty="0"/>
          </a:p>
          <a:p>
            <a:pPr>
              <a:lnSpc>
                <a:spcPct val="150000"/>
              </a:lnSpc>
            </a:pPr>
            <a:r>
              <a:rPr lang="en-US" altLang="zh-CN" u="sng" dirty="0" err="1">
                <a:hlinkClick r:id="rId3"/>
              </a:rPr>
              <a:t>AdapNet</a:t>
            </a:r>
            <a:r>
              <a:rPr lang="en-US" altLang="zh-CN" u="sng" dirty="0">
                <a:hlinkClick r:id="rId3"/>
              </a:rPr>
              <a:t>: Adaptive semantic segmentation in adverse environmental conditions</a:t>
            </a:r>
            <a:endParaRPr lang="en-US" altLang="zh-CN" u="sng" dirty="0"/>
          </a:p>
        </p:txBody>
      </p:sp>
      <p:sp>
        <p:nvSpPr>
          <p:cNvPr id="14" name="文本框 13">
            <a:extLst>
              <a:ext uri="{FF2B5EF4-FFF2-40B4-BE49-F238E27FC236}">
                <a16:creationId xmlns:a16="http://schemas.microsoft.com/office/drawing/2014/main" id="{7E230F71-4EDF-43FD-A887-AB655ABA3E25}"/>
              </a:ext>
            </a:extLst>
          </p:cNvPr>
          <p:cNvSpPr txBox="1"/>
          <p:nvPr/>
        </p:nvSpPr>
        <p:spPr>
          <a:xfrm>
            <a:off x="193267" y="860784"/>
            <a:ext cx="2464136" cy="584775"/>
          </a:xfrm>
          <a:prstGeom prst="rect">
            <a:avLst/>
          </a:prstGeom>
          <a:noFill/>
        </p:spPr>
        <p:txBody>
          <a:bodyPr wrap="none" rtlCol="0">
            <a:spAutoFit/>
          </a:bodyPr>
          <a:lstStyle/>
          <a:p>
            <a:r>
              <a:rPr lang="en-US" altLang="zh-CN" sz="3200" b="1" dirty="0" err="1">
                <a:latin typeface="Times New Roman" panose="02020603050405020304" pitchFamily="18" charset="0"/>
                <a:ea typeface="黑体" panose="02010609060101010101" pitchFamily="49" charset="-122"/>
                <a:cs typeface="Times New Roman" panose="02020603050405020304" pitchFamily="18" charset="0"/>
              </a:rPr>
              <a:t>AdapNet</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5" name="图片 14">
            <a:extLst>
              <a:ext uri="{FF2B5EF4-FFF2-40B4-BE49-F238E27FC236}">
                <a16:creationId xmlns:a16="http://schemas.microsoft.com/office/drawing/2014/main" id="{E9F4188D-9B30-4191-A3E3-F7B7C6DB4CBD}"/>
              </a:ext>
            </a:extLst>
          </p:cNvPr>
          <p:cNvPicPr>
            <a:picLocks noChangeAspect="1"/>
          </p:cNvPicPr>
          <p:nvPr/>
        </p:nvPicPr>
        <p:blipFill>
          <a:blip r:embed="rId4"/>
          <a:stretch>
            <a:fillRect/>
          </a:stretch>
        </p:blipFill>
        <p:spPr>
          <a:xfrm>
            <a:off x="758340" y="3655571"/>
            <a:ext cx="1899063" cy="1924051"/>
          </a:xfrm>
          <a:prstGeom prst="rect">
            <a:avLst/>
          </a:prstGeom>
        </p:spPr>
      </p:pic>
    </p:spTree>
    <p:extLst>
      <p:ext uri="{BB962C8B-B14F-4D97-AF65-F5344CB8AC3E}">
        <p14:creationId xmlns:p14="http://schemas.microsoft.com/office/powerpoint/2010/main" val="344077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2B8A029-8D7B-43EE-B795-99501B6E8C1B}"/>
              </a:ext>
            </a:extLst>
          </p:cNvPr>
          <p:cNvSpPr>
            <a:spLocks noGrp="1"/>
          </p:cNvSpPr>
          <p:nvPr>
            <p:ph type="body" sz="quarter" idx="10"/>
          </p:nvPr>
        </p:nvSpPr>
        <p:spPr/>
        <p:txBody>
          <a:bodyPr/>
          <a:lstStyle/>
          <a:p>
            <a:r>
              <a:rPr lang="zh-CN" altLang="en-US" dirty="0"/>
              <a:t>总体架构</a:t>
            </a:r>
          </a:p>
        </p:txBody>
      </p:sp>
      <p:pic>
        <p:nvPicPr>
          <p:cNvPr id="6" name="图片 5">
            <a:extLst>
              <a:ext uri="{FF2B5EF4-FFF2-40B4-BE49-F238E27FC236}">
                <a16:creationId xmlns:a16="http://schemas.microsoft.com/office/drawing/2014/main" id="{658120CF-99E8-4D1D-94DE-B449EC618A94}"/>
              </a:ext>
            </a:extLst>
          </p:cNvPr>
          <p:cNvPicPr>
            <a:picLocks noChangeAspect="1"/>
          </p:cNvPicPr>
          <p:nvPr/>
        </p:nvPicPr>
        <p:blipFill>
          <a:blip r:embed="rId3"/>
          <a:stretch>
            <a:fillRect/>
          </a:stretch>
        </p:blipFill>
        <p:spPr>
          <a:xfrm>
            <a:off x="0" y="1681156"/>
            <a:ext cx="9144000" cy="3828197"/>
          </a:xfrm>
          <a:prstGeom prst="rect">
            <a:avLst/>
          </a:prstGeom>
        </p:spPr>
      </p:pic>
      <p:sp>
        <p:nvSpPr>
          <p:cNvPr id="2" name="矩形 1">
            <a:extLst>
              <a:ext uri="{FF2B5EF4-FFF2-40B4-BE49-F238E27FC236}">
                <a16:creationId xmlns:a16="http://schemas.microsoft.com/office/drawing/2014/main" id="{6A6C7270-4E6C-4E55-91DC-A57FA22DDA95}"/>
              </a:ext>
            </a:extLst>
          </p:cNvPr>
          <p:cNvSpPr/>
          <p:nvPr/>
        </p:nvSpPr>
        <p:spPr>
          <a:xfrm>
            <a:off x="6932630" y="4665181"/>
            <a:ext cx="657546" cy="267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061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2B8A029-8D7B-43EE-B795-99501B6E8C1B}"/>
              </a:ext>
            </a:extLst>
          </p:cNvPr>
          <p:cNvSpPr>
            <a:spLocks noGrp="1"/>
          </p:cNvSpPr>
          <p:nvPr>
            <p:ph type="body" sz="quarter" idx="10"/>
          </p:nvPr>
        </p:nvSpPr>
        <p:spPr>
          <a:xfrm>
            <a:off x="261325" y="263397"/>
            <a:ext cx="7344618" cy="649287"/>
          </a:xfrm>
        </p:spPr>
        <p:txBody>
          <a:bodyPr/>
          <a:lstStyle/>
          <a:p>
            <a:r>
              <a:rPr lang="en-US" altLang="zh-CN" dirty="0"/>
              <a:t>Encoder</a:t>
            </a:r>
          </a:p>
        </p:txBody>
      </p:sp>
      <p:pic>
        <p:nvPicPr>
          <p:cNvPr id="2" name="图片 1">
            <a:extLst>
              <a:ext uri="{FF2B5EF4-FFF2-40B4-BE49-F238E27FC236}">
                <a16:creationId xmlns:a16="http://schemas.microsoft.com/office/drawing/2014/main" id="{A1CAD7CE-9298-4656-92EF-38BC5BF38A51}"/>
              </a:ext>
            </a:extLst>
          </p:cNvPr>
          <p:cNvPicPr>
            <a:picLocks noChangeAspect="1"/>
          </p:cNvPicPr>
          <p:nvPr/>
        </p:nvPicPr>
        <p:blipFill rotWithShape="1">
          <a:blip r:embed="rId3"/>
          <a:srcRect b="22699"/>
          <a:stretch/>
        </p:blipFill>
        <p:spPr>
          <a:xfrm>
            <a:off x="0" y="2743794"/>
            <a:ext cx="9144000" cy="3931326"/>
          </a:xfrm>
          <a:prstGeom prst="rect">
            <a:avLst/>
          </a:prstGeom>
        </p:spPr>
      </p:pic>
      <p:sp>
        <p:nvSpPr>
          <p:cNvPr id="4" name="矩形 3">
            <a:extLst>
              <a:ext uri="{FF2B5EF4-FFF2-40B4-BE49-F238E27FC236}">
                <a16:creationId xmlns:a16="http://schemas.microsoft.com/office/drawing/2014/main" id="{42A080FA-AF9B-465B-92BB-DF86DCC82E8C}"/>
              </a:ext>
            </a:extLst>
          </p:cNvPr>
          <p:cNvSpPr/>
          <p:nvPr/>
        </p:nvSpPr>
        <p:spPr>
          <a:xfrm>
            <a:off x="566120" y="2468881"/>
            <a:ext cx="485440" cy="1417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9423E7C4-2234-4F7C-994A-9758C07B406A}"/>
              </a:ext>
            </a:extLst>
          </p:cNvPr>
          <p:cNvSpPr/>
          <p:nvPr/>
        </p:nvSpPr>
        <p:spPr>
          <a:xfrm>
            <a:off x="2455880" y="2468881"/>
            <a:ext cx="2116120" cy="1417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C10F6FE9-AF23-4E5B-A857-A609E792AAFD}"/>
              </a:ext>
            </a:extLst>
          </p:cNvPr>
          <p:cNvSpPr/>
          <p:nvPr/>
        </p:nvSpPr>
        <p:spPr>
          <a:xfrm>
            <a:off x="2926607" y="2007216"/>
            <a:ext cx="1476686" cy="461665"/>
          </a:xfrm>
          <a:prstGeom prst="rect">
            <a:avLst/>
          </a:prstGeom>
        </p:spPr>
        <p:txBody>
          <a:bodyPr wrap="none">
            <a:spAutoFit/>
          </a:bodyPr>
          <a:lstStyle/>
          <a:p>
            <a:pPr lvl="0">
              <a:spcBef>
                <a:spcPct val="20000"/>
              </a:spcBef>
            </a:pPr>
            <a:r>
              <a:rPr lang="en-US" altLang="zh-CN" sz="2400" b="1" dirty="0">
                <a:solidFill>
                  <a:srgbClr val="000000"/>
                </a:solidFill>
              </a:rPr>
              <a:t>Conv2_x</a:t>
            </a:r>
            <a:endParaRPr lang="zh-CN" altLang="en-US" sz="2400" b="1" dirty="0">
              <a:solidFill>
                <a:srgbClr val="000000"/>
              </a:solidFill>
            </a:endParaRPr>
          </a:p>
        </p:txBody>
      </p:sp>
      <p:sp>
        <p:nvSpPr>
          <p:cNvPr id="9" name="矩形 8">
            <a:extLst>
              <a:ext uri="{FF2B5EF4-FFF2-40B4-BE49-F238E27FC236}">
                <a16:creationId xmlns:a16="http://schemas.microsoft.com/office/drawing/2014/main" id="{A5A98C44-F88B-459D-8838-41BF8A6EC4EA}"/>
              </a:ext>
            </a:extLst>
          </p:cNvPr>
          <p:cNvSpPr/>
          <p:nvPr/>
        </p:nvSpPr>
        <p:spPr>
          <a:xfrm>
            <a:off x="5781364" y="1992598"/>
            <a:ext cx="1476686" cy="461665"/>
          </a:xfrm>
          <a:prstGeom prst="rect">
            <a:avLst/>
          </a:prstGeom>
        </p:spPr>
        <p:txBody>
          <a:bodyPr wrap="none">
            <a:spAutoFit/>
          </a:bodyPr>
          <a:lstStyle/>
          <a:p>
            <a:pPr lvl="0">
              <a:spcBef>
                <a:spcPct val="20000"/>
              </a:spcBef>
            </a:pPr>
            <a:r>
              <a:rPr lang="en-US" altLang="zh-CN" sz="2400" b="1" dirty="0">
                <a:solidFill>
                  <a:srgbClr val="000000"/>
                </a:solidFill>
              </a:rPr>
              <a:t>Conv3_x</a:t>
            </a:r>
            <a:endParaRPr lang="zh-CN" altLang="en-US" sz="2400" b="1" dirty="0">
              <a:solidFill>
                <a:srgbClr val="000000"/>
              </a:solidFill>
            </a:endParaRPr>
          </a:p>
        </p:txBody>
      </p:sp>
      <p:sp>
        <p:nvSpPr>
          <p:cNvPr id="10" name="矩形 9">
            <a:extLst>
              <a:ext uri="{FF2B5EF4-FFF2-40B4-BE49-F238E27FC236}">
                <a16:creationId xmlns:a16="http://schemas.microsoft.com/office/drawing/2014/main" id="{257A11B3-87CF-441A-AF6C-3D537645DEE1}"/>
              </a:ext>
            </a:extLst>
          </p:cNvPr>
          <p:cNvSpPr/>
          <p:nvPr/>
        </p:nvSpPr>
        <p:spPr>
          <a:xfrm>
            <a:off x="5061596" y="2468881"/>
            <a:ext cx="2648521" cy="1417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297ECC62-EB48-42E4-81E8-DB95437EBAB2}"/>
              </a:ext>
            </a:extLst>
          </p:cNvPr>
          <p:cNvSpPr/>
          <p:nvPr/>
        </p:nvSpPr>
        <p:spPr>
          <a:xfrm>
            <a:off x="5488640" y="4003598"/>
            <a:ext cx="3038140" cy="1417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6F140645-E44A-4EA3-B58F-9AE79A05129B}"/>
              </a:ext>
            </a:extLst>
          </p:cNvPr>
          <p:cNvSpPr/>
          <p:nvPr/>
        </p:nvSpPr>
        <p:spPr>
          <a:xfrm>
            <a:off x="6233431" y="4001095"/>
            <a:ext cx="1476686" cy="461665"/>
          </a:xfrm>
          <a:prstGeom prst="rect">
            <a:avLst/>
          </a:prstGeom>
        </p:spPr>
        <p:txBody>
          <a:bodyPr wrap="none">
            <a:spAutoFit/>
          </a:bodyPr>
          <a:lstStyle/>
          <a:p>
            <a:pPr lvl="0">
              <a:spcBef>
                <a:spcPct val="20000"/>
              </a:spcBef>
            </a:pPr>
            <a:r>
              <a:rPr lang="en-US" altLang="zh-CN" sz="2400" b="1" dirty="0">
                <a:solidFill>
                  <a:srgbClr val="000000"/>
                </a:solidFill>
              </a:rPr>
              <a:t>Conv4_x</a:t>
            </a:r>
            <a:endParaRPr lang="zh-CN" altLang="en-US" sz="2400" b="1" dirty="0">
              <a:solidFill>
                <a:srgbClr val="000000"/>
              </a:solidFill>
            </a:endParaRPr>
          </a:p>
        </p:txBody>
      </p:sp>
      <p:sp>
        <p:nvSpPr>
          <p:cNvPr id="13" name="矩形 12">
            <a:extLst>
              <a:ext uri="{FF2B5EF4-FFF2-40B4-BE49-F238E27FC236}">
                <a16:creationId xmlns:a16="http://schemas.microsoft.com/office/drawing/2014/main" id="{59D76308-CD1C-47C7-834A-9A827889DF56}"/>
              </a:ext>
            </a:extLst>
          </p:cNvPr>
          <p:cNvSpPr/>
          <p:nvPr/>
        </p:nvSpPr>
        <p:spPr>
          <a:xfrm>
            <a:off x="3933634" y="3909746"/>
            <a:ext cx="1476686" cy="461665"/>
          </a:xfrm>
          <a:prstGeom prst="rect">
            <a:avLst/>
          </a:prstGeom>
        </p:spPr>
        <p:txBody>
          <a:bodyPr wrap="none">
            <a:spAutoFit/>
          </a:bodyPr>
          <a:lstStyle/>
          <a:p>
            <a:pPr lvl="0">
              <a:spcBef>
                <a:spcPct val="20000"/>
              </a:spcBef>
            </a:pPr>
            <a:r>
              <a:rPr lang="en-US" altLang="zh-CN" sz="2400" b="1" dirty="0">
                <a:solidFill>
                  <a:srgbClr val="000000"/>
                </a:solidFill>
              </a:rPr>
              <a:t>Conv5_x</a:t>
            </a:r>
            <a:endParaRPr lang="zh-CN" altLang="en-US" sz="2400" b="1" dirty="0">
              <a:solidFill>
                <a:srgbClr val="000000"/>
              </a:solidFill>
            </a:endParaRPr>
          </a:p>
        </p:txBody>
      </p:sp>
      <p:sp>
        <p:nvSpPr>
          <p:cNvPr id="14" name="矩形 13">
            <a:extLst>
              <a:ext uri="{FF2B5EF4-FFF2-40B4-BE49-F238E27FC236}">
                <a16:creationId xmlns:a16="http://schemas.microsoft.com/office/drawing/2014/main" id="{91AA7D54-AF8A-4DD8-960C-E1654157ED98}"/>
              </a:ext>
            </a:extLst>
          </p:cNvPr>
          <p:cNvSpPr/>
          <p:nvPr/>
        </p:nvSpPr>
        <p:spPr>
          <a:xfrm>
            <a:off x="3737335" y="3992763"/>
            <a:ext cx="1672985" cy="1417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 name="图片 14">
            <a:extLst>
              <a:ext uri="{FF2B5EF4-FFF2-40B4-BE49-F238E27FC236}">
                <a16:creationId xmlns:a16="http://schemas.microsoft.com/office/drawing/2014/main" id="{F644E392-23F0-41CF-B81D-9815ED3A65B1}"/>
              </a:ext>
            </a:extLst>
          </p:cNvPr>
          <p:cNvPicPr>
            <a:picLocks noChangeAspect="1"/>
          </p:cNvPicPr>
          <p:nvPr/>
        </p:nvPicPr>
        <p:blipFill rotWithShape="1">
          <a:blip r:embed="rId4"/>
          <a:srcRect t="14984" b="15206"/>
          <a:stretch/>
        </p:blipFill>
        <p:spPr>
          <a:xfrm>
            <a:off x="3213567" y="49355"/>
            <a:ext cx="5825825" cy="1165324"/>
          </a:xfrm>
          <a:prstGeom prst="rect">
            <a:avLst/>
          </a:prstGeom>
        </p:spPr>
      </p:pic>
      <p:sp>
        <p:nvSpPr>
          <p:cNvPr id="18" name="矩形 17">
            <a:extLst>
              <a:ext uri="{FF2B5EF4-FFF2-40B4-BE49-F238E27FC236}">
                <a16:creationId xmlns:a16="http://schemas.microsoft.com/office/drawing/2014/main" id="{0B68B234-B47A-46D0-A704-17F7BA7F0CEF}"/>
              </a:ext>
            </a:extLst>
          </p:cNvPr>
          <p:cNvSpPr/>
          <p:nvPr/>
        </p:nvSpPr>
        <p:spPr>
          <a:xfrm>
            <a:off x="322281" y="1993554"/>
            <a:ext cx="1111202" cy="461665"/>
          </a:xfrm>
          <a:prstGeom prst="rect">
            <a:avLst/>
          </a:prstGeom>
        </p:spPr>
        <p:txBody>
          <a:bodyPr wrap="none">
            <a:spAutoFit/>
          </a:bodyPr>
          <a:lstStyle/>
          <a:p>
            <a:pPr lvl="0">
              <a:spcBef>
                <a:spcPct val="20000"/>
              </a:spcBef>
            </a:pPr>
            <a:r>
              <a:rPr lang="en-US" altLang="zh-CN" sz="2400" b="1" dirty="0">
                <a:solidFill>
                  <a:srgbClr val="000000"/>
                </a:solidFill>
              </a:rPr>
              <a:t>conv1</a:t>
            </a:r>
            <a:endParaRPr lang="zh-CN" altLang="en-US" sz="2400" b="1" dirty="0">
              <a:solidFill>
                <a:srgbClr val="000000"/>
              </a:solidFill>
            </a:endParaRPr>
          </a:p>
        </p:txBody>
      </p:sp>
      <p:sp>
        <p:nvSpPr>
          <p:cNvPr id="19" name="文本框 18">
            <a:extLst>
              <a:ext uri="{FF2B5EF4-FFF2-40B4-BE49-F238E27FC236}">
                <a16:creationId xmlns:a16="http://schemas.microsoft.com/office/drawing/2014/main" id="{8C40869C-8C9E-4799-BF76-26893CFB4A3A}"/>
              </a:ext>
            </a:extLst>
          </p:cNvPr>
          <p:cNvSpPr txBox="1"/>
          <p:nvPr/>
        </p:nvSpPr>
        <p:spPr>
          <a:xfrm>
            <a:off x="3455286" y="1290225"/>
            <a:ext cx="5531746" cy="369332"/>
          </a:xfrm>
          <a:prstGeom prst="rect">
            <a:avLst/>
          </a:prstGeom>
          <a:noFill/>
        </p:spPr>
        <p:txBody>
          <a:bodyPr wrap="square" rtlCol="0">
            <a:spAutoFit/>
          </a:bodyPr>
          <a:lstStyle/>
          <a:p>
            <a:r>
              <a:rPr lang="en-US" altLang="zh-CN" dirty="0"/>
              <a:t>7X7                     3             4             6            3</a:t>
            </a:r>
            <a:endParaRPr lang="zh-CN" altLang="en-US" dirty="0"/>
          </a:p>
        </p:txBody>
      </p:sp>
      <p:sp>
        <p:nvSpPr>
          <p:cNvPr id="16" name="矩形 15">
            <a:extLst>
              <a:ext uri="{FF2B5EF4-FFF2-40B4-BE49-F238E27FC236}">
                <a16:creationId xmlns:a16="http://schemas.microsoft.com/office/drawing/2014/main" id="{417F1D58-6AB4-4E41-B8F1-7C92E6A2A731}"/>
              </a:ext>
            </a:extLst>
          </p:cNvPr>
          <p:cNvSpPr/>
          <p:nvPr/>
        </p:nvSpPr>
        <p:spPr>
          <a:xfrm>
            <a:off x="2982508" y="2054"/>
            <a:ext cx="6161491" cy="17835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1404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45E940C-913C-486E-B0BC-A23297D443E4}"/>
              </a:ext>
            </a:extLst>
          </p:cNvPr>
          <p:cNvSpPr>
            <a:spLocks noGrp="1"/>
          </p:cNvSpPr>
          <p:nvPr>
            <p:ph type="body" sz="quarter" idx="10"/>
          </p:nvPr>
        </p:nvSpPr>
        <p:spPr/>
        <p:txBody>
          <a:bodyPr/>
          <a:lstStyle/>
          <a:p>
            <a:r>
              <a:rPr lang="en-US" altLang="zh-CN" dirty="0" err="1"/>
              <a:t>eASPP</a:t>
            </a:r>
            <a:r>
              <a:rPr lang="zh-CN" altLang="en-US" dirty="0"/>
              <a:t>模块</a:t>
            </a:r>
          </a:p>
        </p:txBody>
      </p:sp>
      <p:pic>
        <p:nvPicPr>
          <p:cNvPr id="6" name="图片 5">
            <a:extLst>
              <a:ext uri="{FF2B5EF4-FFF2-40B4-BE49-F238E27FC236}">
                <a16:creationId xmlns:a16="http://schemas.microsoft.com/office/drawing/2014/main" id="{45D8FF35-EB1A-4AD4-A9E5-5C2387AFB9C9}"/>
              </a:ext>
            </a:extLst>
          </p:cNvPr>
          <p:cNvPicPr>
            <a:picLocks noChangeAspect="1"/>
          </p:cNvPicPr>
          <p:nvPr/>
        </p:nvPicPr>
        <p:blipFill rotWithShape="1">
          <a:blip r:embed="rId3"/>
          <a:srcRect b="19077"/>
          <a:stretch/>
        </p:blipFill>
        <p:spPr>
          <a:xfrm>
            <a:off x="0" y="1359071"/>
            <a:ext cx="9144000" cy="3350089"/>
          </a:xfrm>
          <a:prstGeom prst="rect">
            <a:avLst/>
          </a:prstGeom>
        </p:spPr>
      </p:pic>
      <p:sp>
        <p:nvSpPr>
          <p:cNvPr id="4" name="文本框 3">
            <a:extLst>
              <a:ext uri="{FF2B5EF4-FFF2-40B4-BE49-F238E27FC236}">
                <a16:creationId xmlns:a16="http://schemas.microsoft.com/office/drawing/2014/main" id="{623364F4-57C8-468D-ABF0-6C7163A25050}"/>
              </a:ext>
            </a:extLst>
          </p:cNvPr>
          <p:cNvSpPr txBox="1"/>
          <p:nvPr/>
        </p:nvSpPr>
        <p:spPr>
          <a:xfrm>
            <a:off x="149576" y="4790268"/>
            <a:ext cx="8844847" cy="1884618"/>
          </a:xfrm>
          <a:prstGeom prst="rect">
            <a:avLst/>
          </a:prstGeom>
          <a:noFill/>
        </p:spPr>
        <p:txBody>
          <a:bodyPr wrap="square" rtlCol="0">
            <a:spAutoFit/>
          </a:bodyPr>
          <a:lstStyle/>
          <a:p>
            <a:pPr algn="just">
              <a:lnSpc>
                <a:spcPct val="150000"/>
              </a:lnSpc>
            </a:pPr>
            <a:r>
              <a:rPr lang="en-US" altLang="zh-CN" sz="2000" dirty="0"/>
              <a:t>ASPP</a:t>
            </a:r>
            <a:r>
              <a:rPr lang="zh-CN" altLang="en-US" sz="2000" dirty="0"/>
              <a:t>中每个</a:t>
            </a:r>
            <a:r>
              <a:rPr lang="en-US" altLang="zh-CN" sz="2000" dirty="0"/>
              <a:t>3×3</a:t>
            </a:r>
            <a:r>
              <a:rPr lang="zh-CN" altLang="en-US" sz="2000" dirty="0"/>
              <a:t>卷积中都有</a:t>
            </a:r>
            <a:r>
              <a:rPr lang="en-US" altLang="zh-CN" sz="2000" dirty="0"/>
              <a:t>256</a:t>
            </a:r>
            <a:r>
              <a:rPr lang="zh-CN" altLang="en-US" sz="2000" dirty="0"/>
              <a:t>个卷积核，因此参数和运算量大，提出的</a:t>
            </a:r>
            <a:r>
              <a:rPr lang="en-US" altLang="zh-CN" sz="2000" dirty="0" err="1"/>
              <a:t>eASPP</a:t>
            </a:r>
            <a:r>
              <a:rPr lang="zh-CN" altLang="en-US" sz="2000" dirty="0"/>
              <a:t>结构，首先使用</a:t>
            </a:r>
            <a:r>
              <a:rPr lang="en-US" altLang="zh-CN" sz="2000" dirty="0"/>
              <a:t>1×1</a:t>
            </a:r>
            <a:r>
              <a:rPr lang="zh-CN" altLang="en-US" sz="2000" dirty="0"/>
              <a:t>卷积将通道压缩为</a:t>
            </a:r>
            <a:r>
              <a:rPr lang="en-US" altLang="zh-CN" sz="2000" dirty="0"/>
              <a:t>c/4 </a:t>
            </a:r>
            <a:r>
              <a:rPr lang="zh-CN" altLang="en-US" sz="2000" dirty="0"/>
              <a:t>，然后用两个级联的</a:t>
            </a:r>
            <a:r>
              <a:rPr lang="en-US" altLang="zh-CN" sz="2000" dirty="0"/>
              <a:t>3×3</a:t>
            </a:r>
            <a:r>
              <a:rPr lang="zh-CN" altLang="en-US" sz="2000" dirty="0"/>
              <a:t>空洞卷积卷积，扩大感受野，最后再进行经过</a:t>
            </a:r>
            <a:r>
              <a:rPr lang="en-US" altLang="zh-CN" sz="2000" dirty="0"/>
              <a:t>1×1</a:t>
            </a:r>
            <a:r>
              <a:rPr lang="zh-CN" altLang="en-US" sz="2000" dirty="0"/>
              <a:t>卷积使通道数目恢复到</a:t>
            </a:r>
            <a:r>
              <a:rPr lang="en-US" altLang="zh-CN" sz="2000" dirty="0"/>
              <a:t>c</a:t>
            </a:r>
            <a:r>
              <a:rPr lang="zh-CN" altLang="en-US" sz="2000" dirty="0"/>
              <a:t>。与</a:t>
            </a:r>
            <a:r>
              <a:rPr lang="en-US" altLang="zh-CN" sz="2000" dirty="0"/>
              <a:t>ASPP</a:t>
            </a:r>
            <a:r>
              <a:rPr lang="zh-CN" altLang="en-US" sz="2000" dirty="0"/>
              <a:t>相比，</a:t>
            </a:r>
            <a:r>
              <a:rPr lang="en-US" altLang="zh-CN" sz="2000" dirty="0" err="1"/>
              <a:t>eASPP</a:t>
            </a:r>
            <a:r>
              <a:rPr lang="zh-CN" altLang="en-US" sz="2000" dirty="0"/>
              <a:t>减少了</a:t>
            </a:r>
            <a:r>
              <a:rPr lang="en-US" altLang="zh-CN" sz="2000" dirty="0"/>
              <a:t>87.87%</a:t>
            </a:r>
            <a:r>
              <a:rPr lang="zh-CN" altLang="en-US" sz="2000" dirty="0"/>
              <a:t>的参数和</a:t>
            </a:r>
            <a:r>
              <a:rPr lang="en-US" altLang="zh-CN" sz="2000" dirty="0"/>
              <a:t>89.53%</a:t>
            </a:r>
            <a:r>
              <a:rPr lang="zh-CN" altLang="en-US" sz="2000" dirty="0"/>
              <a:t>，同时在性能得到了改善。</a:t>
            </a:r>
          </a:p>
        </p:txBody>
      </p:sp>
    </p:spTree>
    <p:extLst>
      <p:ext uri="{BB962C8B-B14F-4D97-AF65-F5344CB8AC3E}">
        <p14:creationId xmlns:p14="http://schemas.microsoft.com/office/powerpoint/2010/main" val="1322722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45E940C-913C-486E-B0BC-A23297D443E4}"/>
              </a:ext>
            </a:extLst>
          </p:cNvPr>
          <p:cNvSpPr>
            <a:spLocks noGrp="1"/>
          </p:cNvSpPr>
          <p:nvPr>
            <p:ph type="body" sz="quarter" idx="10"/>
          </p:nvPr>
        </p:nvSpPr>
        <p:spPr/>
        <p:txBody>
          <a:bodyPr/>
          <a:lstStyle/>
          <a:p>
            <a:r>
              <a:rPr lang="en-US" altLang="zh-CN" dirty="0"/>
              <a:t>Decoder</a:t>
            </a:r>
            <a:endParaRPr lang="zh-CN" altLang="en-US" dirty="0"/>
          </a:p>
        </p:txBody>
      </p:sp>
      <p:sp>
        <p:nvSpPr>
          <p:cNvPr id="4" name="文本框 3">
            <a:extLst>
              <a:ext uri="{FF2B5EF4-FFF2-40B4-BE49-F238E27FC236}">
                <a16:creationId xmlns:a16="http://schemas.microsoft.com/office/drawing/2014/main" id="{623364F4-57C8-468D-ABF0-6C7163A25050}"/>
              </a:ext>
            </a:extLst>
          </p:cNvPr>
          <p:cNvSpPr txBox="1"/>
          <p:nvPr/>
        </p:nvSpPr>
        <p:spPr>
          <a:xfrm>
            <a:off x="98011" y="4369661"/>
            <a:ext cx="9045989" cy="1422954"/>
          </a:xfrm>
          <a:prstGeom prst="rect">
            <a:avLst/>
          </a:prstGeom>
          <a:noFill/>
        </p:spPr>
        <p:txBody>
          <a:bodyPr wrap="square" rtlCol="0">
            <a:spAutoFit/>
          </a:bodyPr>
          <a:lstStyle/>
          <a:p>
            <a:pPr>
              <a:lnSpc>
                <a:spcPct val="150000"/>
              </a:lnSpc>
            </a:pPr>
            <a:r>
              <a:rPr lang="zh-CN" altLang="en-US" sz="2000" dirty="0"/>
              <a:t>解码器包含三个上采样阶段（通过三次上采样恢复到原始图像大小） 和 两个从编码端中间特征引出的跳跃连接层，将每个跳跃连接的中间特征与解码端特征级联，然后进行两次</a:t>
            </a:r>
            <a:r>
              <a:rPr lang="en-US" altLang="zh-CN" sz="2000" dirty="0"/>
              <a:t>3×3</a:t>
            </a:r>
            <a:r>
              <a:rPr lang="zh-CN" altLang="en-US" sz="2000" dirty="0"/>
              <a:t>卷积，以提高高级特征的鉴别性，进而细化分割结果。</a:t>
            </a:r>
          </a:p>
        </p:txBody>
      </p:sp>
      <p:pic>
        <p:nvPicPr>
          <p:cNvPr id="2" name="图片 1">
            <a:extLst>
              <a:ext uri="{FF2B5EF4-FFF2-40B4-BE49-F238E27FC236}">
                <a16:creationId xmlns:a16="http://schemas.microsoft.com/office/drawing/2014/main" id="{2594E967-0ADA-4C9D-B346-670195D635BA}"/>
              </a:ext>
            </a:extLst>
          </p:cNvPr>
          <p:cNvPicPr>
            <a:picLocks noChangeAspect="1"/>
          </p:cNvPicPr>
          <p:nvPr/>
        </p:nvPicPr>
        <p:blipFill>
          <a:blip r:embed="rId3"/>
          <a:stretch>
            <a:fillRect/>
          </a:stretch>
        </p:blipFill>
        <p:spPr>
          <a:xfrm>
            <a:off x="0" y="1442404"/>
            <a:ext cx="9144000" cy="2190230"/>
          </a:xfrm>
          <a:prstGeom prst="rect">
            <a:avLst/>
          </a:prstGeom>
        </p:spPr>
      </p:pic>
    </p:spTree>
    <p:extLst>
      <p:ext uri="{BB962C8B-B14F-4D97-AF65-F5344CB8AC3E}">
        <p14:creationId xmlns:p14="http://schemas.microsoft.com/office/powerpoint/2010/main" val="3374747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45E940C-913C-486E-B0BC-A23297D443E4}"/>
              </a:ext>
            </a:extLst>
          </p:cNvPr>
          <p:cNvSpPr>
            <a:spLocks noGrp="1"/>
          </p:cNvSpPr>
          <p:nvPr>
            <p:ph type="body" sz="quarter" idx="10"/>
          </p:nvPr>
        </p:nvSpPr>
        <p:spPr>
          <a:xfrm>
            <a:off x="365500" y="296900"/>
            <a:ext cx="8138160" cy="649287"/>
          </a:xfrm>
        </p:spPr>
        <p:txBody>
          <a:bodyPr/>
          <a:lstStyle/>
          <a:p>
            <a:r>
              <a:rPr lang="en-US" altLang="zh-CN" sz="3200" dirty="0"/>
              <a:t>Multiresolution Supervision</a:t>
            </a:r>
            <a:endParaRPr lang="zh-CN" altLang="en-US" sz="3200" dirty="0"/>
          </a:p>
        </p:txBody>
      </p:sp>
      <p:sp>
        <p:nvSpPr>
          <p:cNvPr id="3" name="矩形 2">
            <a:extLst>
              <a:ext uri="{FF2B5EF4-FFF2-40B4-BE49-F238E27FC236}">
                <a16:creationId xmlns:a16="http://schemas.microsoft.com/office/drawing/2014/main" id="{0782C4DE-A008-4132-AE64-A09A71E65BB5}"/>
              </a:ext>
            </a:extLst>
          </p:cNvPr>
          <p:cNvSpPr/>
          <p:nvPr/>
        </p:nvSpPr>
        <p:spPr>
          <a:xfrm>
            <a:off x="628650" y="1496259"/>
            <a:ext cx="8138160" cy="4198393"/>
          </a:xfrm>
          <a:prstGeom prst="rect">
            <a:avLst/>
          </a:prstGeom>
        </p:spPr>
        <p:txBody>
          <a:bodyPr wrap="square">
            <a:spAutoFit/>
          </a:bodyPr>
          <a:lstStyle/>
          <a:p>
            <a:pPr>
              <a:lnSpc>
                <a:spcPct val="150000"/>
              </a:lnSpc>
            </a:pPr>
            <a:r>
              <a:rPr lang="zh-CN" altLang="en-US" dirty="0">
                <a:highlight>
                  <a:srgbClr val="FFFF00"/>
                </a:highlight>
                <a:latin typeface="Arial" panose="020B0604020202020204" pitchFamily="34" charset="0"/>
              </a:rPr>
              <a:t>原因：</a:t>
            </a:r>
            <a:endParaRPr lang="en-US" altLang="zh-CN" dirty="0">
              <a:highlight>
                <a:srgbClr val="FFFF00"/>
              </a:highlight>
              <a:latin typeface="Arial" panose="020B0604020202020204" pitchFamily="34" charset="0"/>
            </a:endParaRPr>
          </a:p>
          <a:p>
            <a:pPr>
              <a:lnSpc>
                <a:spcPct val="150000"/>
              </a:lnSpc>
            </a:pPr>
            <a:r>
              <a:rPr lang="zh-CN" altLang="en-US" dirty="0">
                <a:latin typeface="Arial" panose="020B0604020202020204" pitchFamily="34" charset="0"/>
              </a:rPr>
              <a:t>由于学习过程中梯度下降的不稳定性，深度网络往往难以训练，导致梯度爆炸或消失。由于本文的编码器是基于残差学习框架的，所以每个单元中的快捷连接有助于更有效地传播梯度。另一种可以在一定程度上缓解这一问题的技术是用预先训练好的权值初始化层，但是本文提出的</a:t>
            </a:r>
            <a:r>
              <a:rPr lang="en-US" altLang="zh-CN" dirty="0" err="1">
                <a:latin typeface="Arial" panose="020B0604020202020204" pitchFamily="34" charset="0"/>
              </a:rPr>
              <a:t>eASPP</a:t>
            </a:r>
            <a:r>
              <a:rPr lang="zh-CN" altLang="en-US" dirty="0">
                <a:latin typeface="Arial" panose="020B0604020202020204" pitchFamily="34" charset="0"/>
              </a:rPr>
              <a:t>和解码器仍然需要从头开始训练，这可能会导致优化困难。</a:t>
            </a:r>
            <a:endParaRPr lang="en-US" altLang="zh-CN" dirty="0">
              <a:latin typeface="Arial" panose="020B0604020202020204" pitchFamily="34" charset="0"/>
            </a:endParaRPr>
          </a:p>
          <a:p>
            <a:pPr>
              <a:lnSpc>
                <a:spcPct val="150000"/>
              </a:lnSpc>
            </a:pPr>
            <a:r>
              <a:rPr lang="zh-CN" altLang="en-US" dirty="0">
                <a:highlight>
                  <a:srgbClr val="FFFF00"/>
                </a:highlight>
                <a:latin typeface="Arial" panose="020B0604020202020204" pitchFamily="34" charset="0"/>
              </a:rPr>
              <a:t>方法：</a:t>
            </a:r>
            <a:endParaRPr lang="en-US" altLang="zh-CN" dirty="0">
              <a:highlight>
                <a:srgbClr val="FFFF00"/>
              </a:highlight>
              <a:latin typeface="Arial" panose="020B0604020202020204" pitchFamily="34" charset="0"/>
            </a:endParaRPr>
          </a:p>
          <a:p>
            <a:pPr>
              <a:lnSpc>
                <a:spcPct val="150000"/>
              </a:lnSpc>
            </a:pPr>
            <a:r>
              <a:rPr lang="zh-CN" altLang="en-US" dirty="0">
                <a:latin typeface="Arial" panose="020B0604020202020204" pitchFamily="34" charset="0"/>
              </a:rPr>
              <a:t>根据之前的研究表明，在</a:t>
            </a:r>
            <a:r>
              <a:rPr lang="zh-CN" altLang="en-US" dirty="0"/>
              <a:t>网络的中间层采用辅助损失函数可以改善这一问题。</a:t>
            </a:r>
            <a:endParaRPr lang="en-US" altLang="zh-CN" dirty="0"/>
          </a:p>
          <a:p>
            <a:pPr>
              <a:lnSpc>
                <a:spcPct val="150000"/>
              </a:lnSpc>
            </a:pPr>
            <a:r>
              <a:rPr lang="zh-CN" altLang="en-US" dirty="0">
                <a:highlight>
                  <a:srgbClr val="FFFF00"/>
                </a:highlight>
                <a:latin typeface="Arial" panose="020B0604020202020204" pitchFamily="34" charset="0"/>
              </a:rPr>
              <a:t>结果：</a:t>
            </a:r>
            <a:endParaRPr lang="en-US" altLang="zh-CN" dirty="0">
              <a:highlight>
                <a:srgbClr val="FFFF00"/>
              </a:highlight>
              <a:latin typeface="Arial" panose="020B0604020202020204" pitchFamily="34" charset="0"/>
            </a:endParaRPr>
          </a:p>
          <a:p>
            <a:pPr>
              <a:lnSpc>
                <a:spcPct val="150000"/>
              </a:lnSpc>
            </a:pPr>
            <a:r>
              <a:rPr lang="zh-CN" altLang="en-US" dirty="0"/>
              <a:t>除了加速训练之外，每个辅助损失支路还提高了分割性能。</a:t>
            </a:r>
          </a:p>
        </p:txBody>
      </p:sp>
    </p:spTree>
    <p:extLst>
      <p:ext uri="{BB962C8B-B14F-4D97-AF65-F5344CB8AC3E}">
        <p14:creationId xmlns:p14="http://schemas.microsoft.com/office/powerpoint/2010/main" val="2229872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4">
            <a:extLst>
              <a:ext uri="{FF2B5EF4-FFF2-40B4-BE49-F238E27FC236}">
                <a16:creationId xmlns:a16="http://schemas.microsoft.com/office/drawing/2014/main" id="{F608B62F-718B-41AF-8E8A-DFEA48D32567}"/>
              </a:ext>
            </a:extLst>
          </p:cNvPr>
          <p:cNvSpPr>
            <a:spLocks noGrp="1"/>
          </p:cNvSpPr>
          <p:nvPr>
            <p:ph type="body" sz="quarter" idx="10"/>
          </p:nvPr>
        </p:nvSpPr>
        <p:spPr>
          <a:xfrm>
            <a:off x="365125" y="296863"/>
            <a:ext cx="7345363" cy="649287"/>
          </a:xfrm>
        </p:spPr>
        <p:txBody>
          <a:bodyPr/>
          <a:lstStyle/>
          <a:p>
            <a:r>
              <a:rPr lang="en-US" altLang="zh-CN" sz="3200" dirty="0"/>
              <a:t>Multiresolution Supervision</a:t>
            </a:r>
            <a:endParaRPr lang="zh-CN" altLang="en-US" sz="3200" dirty="0"/>
          </a:p>
        </p:txBody>
      </p:sp>
      <p:pic>
        <p:nvPicPr>
          <p:cNvPr id="8" name="图片 7">
            <a:extLst>
              <a:ext uri="{FF2B5EF4-FFF2-40B4-BE49-F238E27FC236}">
                <a16:creationId xmlns:a16="http://schemas.microsoft.com/office/drawing/2014/main" id="{DC6C244A-E98D-4DA4-949D-779088335B71}"/>
              </a:ext>
            </a:extLst>
          </p:cNvPr>
          <p:cNvPicPr>
            <a:picLocks noChangeAspect="1"/>
          </p:cNvPicPr>
          <p:nvPr/>
        </p:nvPicPr>
        <p:blipFill>
          <a:blip r:embed="rId3"/>
          <a:stretch>
            <a:fillRect/>
          </a:stretch>
        </p:blipFill>
        <p:spPr>
          <a:xfrm>
            <a:off x="0" y="1817834"/>
            <a:ext cx="9144000" cy="3222332"/>
          </a:xfrm>
          <a:prstGeom prst="rect">
            <a:avLst/>
          </a:prstGeom>
        </p:spPr>
      </p:pic>
    </p:spTree>
    <p:extLst>
      <p:ext uri="{BB962C8B-B14F-4D97-AF65-F5344CB8AC3E}">
        <p14:creationId xmlns:p14="http://schemas.microsoft.com/office/powerpoint/2010/main" val="1706531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4">
            <a:extLst>
              <a:ext uri="{FF2B5EF4-FFF2-40B4-BE49-F238E27FC236}">
                <a16:creationId xmlns:a16="http://schemas.microsoft.com/office/drawing/2014/main" id="{F608B62F-718B-41AF-8E8A-DFEA48D32567}"/>
              </a:ext>
            </a:extLst>
          </p:cNvPr>
          <p:cNvSpPr>
            <a:spLocks noGrp="1"/>
          </p:cNvSpPr>
          <p:nvPr>
            <p:ph type="body" sz="quarter" idx="10"/>
          </p:nvPr>
        </p:nvSpPr>
        <p:spPr>
          <a:xfrm>
            <a:off x="365125" y="296863"/>
            <a:ext cx="7345363" cy="649287"/>
          </a:xfrm>
        </p:spPr>
        <p:txBody>
          <a:bodyPr/>
          <a:lstStyle/>
          <a:p>
            <a:r>
              <a:rPr lang="en-US" altLang="zh-CN" sz="3200" dirty="0"/>
              <a:t>Self-Supervised Model Adaptation</a:t>
            </a:r>
            <a:endParaRPr lang="zh-CN" altLang="en-US" sz="3200" dirty="0"/>
          </a:p>
        </p:txBody>
      </p:sp>
      <p:pic>
        <p:nvPicPr>
          <p:cNvPr id="9" name="图片 8">
            <a:extLst>
              <a:ext uri="{FF2B5EF4-FFF2-40B4-BE49-F238E27FC236}">
                <a16:creationId xmlns:a16="http://schemas.microsoft.com/office/drawing/2014/main" id="{AB4DF8F6-F483-4263-A034-403D02BC08FB}"/>
              </a:ext>
            </a:extLst>
          </p:cNvPr>
          <p:cNvPicPr>
            <a:picLocks noChangeAspect="1"/>
          </p:cNvPicPr>
          <p:nvPr/>
        </p:nvPicPr>
        <p:blipFill rotWithShape="1">
          <a:blip r:embed="rId3"/>
          <a:srcRect b="28465"/>
          <a:stretch/>
        </p:blipFill>
        <p:spPr>
          <a:xfrm>
            <a:off x="0" y="4297024"/>
            <a:ext cx="5143500" cy="2664143"/>
          </a:xfrm>
          <a:prstGeom prst="rect">
            <a:avLst/>
          </a:prstGeom>
        </p:spPr>
      </p:pic>
      <p:pic>
        <p:nvPicPr>
          <p:cNvPr id="2" name="图片 1">
            <a:extLst>
              <a:ext uri="{FF2B5EF4-FFF2-40B4-BE49-F238E27FC236}">
                <a16:creationId xmlns:a16="http://schemas.microsoft.com/office/drawing/2014/main" id="{F1BD68AB-9CD6-47DB-9655-43699BF78A96}"/>
              </a:ext>
            </a:extLst>
          </p:cNvPr>
          <p:cNvPicPr>
            <a:picLocks noChangeAspect="1"/>
          </p:cNvPicPr>
          <p:nvPr/>
        </p:nvPicPr>
        <p:blipFill>
          <a:blip r:embed="rId4"/>
          <a:stretch>
            <a:fillRect/>
          </a:stretch>
        </p:blipFill>
        <p:spPr>
          <a:xfrm>
            <a:off x="4143375" y="1060132"/>
            <a:ext cx="5000625" cy="3228975"/>
          </a:xfrm>
          <a:prstGeom prst="rect">
            <a:avLst/>
          </a:prstGeom>
        </p:spPr>
      </p:pic>
      <p:sp>
        <p:nvSpPr>
          <p:cNvPr id="6" name="矩形 5">
            <a:extLst>
              <a:ext uri="{FF2B5EF4-FFF2-40B4-BE49-F238E27FC236}">
                <a16:creationId xmlns:a16="http://schemas.microsoft.com/office/drawing/2014/main" id="{9D368399-7A25-4721-8A4F-CD73E9C194F2}"/>
              </a:ext>
            </a:extLst>
          </p:cNvPr>
          <p:cNvSpPr/>
          <p:nvPr/>
        </p:nvSpPr>
        <p:spPr>
          <a:xfrm>
            <a:off x="1651971" y="3827442"/>
            <a:ext cx="1103187" cy="461665"/>
          </a:xfrm>
          <a:prstGeom prst="rect">
            <a:avLst/>
          </a:prstGeom>
        </p:spPr>
        <p:txBody>
          <a:bodyPr wrap="none">
            <a:spAutoFit/>
          </a:bodyPr>
          <a:lstStyle/>
          <a:p>
            <a:pPr lvl="0">
              <a:spcBef>
                <a:spcPct val="20000"/>
              </a:spcBef>
            </a:pPr>
            <a:r>
              <a:rPr lang="en-US" altLang="zh-CN" sz="2400" b="1" dirty="0">
                <a:solidFill>
                  <a:srgbClr val="000000"/>
                </a:solidFill>
              </a:rPr>
              <a:t>SSMA</a:t>
            </a:r>
            <a:endParaRPr lang="zh-CN" altLang="en-US" sz="2400" b="1" dirty="0">
              <a:solidFill>
                <a:srgbClr val="000000"/>
              </a:solidFill>
            </a:endParaRPr>
          </a:p>
        </p:txBody>
      </p:sp>
    </p:spTree>
    <p:extLst>
      <p:ext uri="{BB962C8B-B14F-4D97-AF65-F5344CB8AC3E}">
        <p14:creationId xmlns:p14="http://schemas.microsoft.com/office/powerpoint/2010/main" val="500655640"/>
      </p:ext>
    </p:extLst>
  </p:cSld>
  <p:clrMapOvr>
    <a:masterClrMapping/>
  </p:clrMapOvr>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1438</TotalTime>
  <Words>517</Words>
  <Application>Microsoft Office PowerPoint</Application>
  <PresentationFormat>全屏显示(4:3)</PresentationFormat>
  <Paragraphs>43</Paragraphs>
  <Slides>10</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Microsoft YaHei</vt:lpstr>
      <vt:lpstr>Microsoft YaHei</vt:lpstr>
      <vt:lpstr>Arial</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蒋金晟</dc:creator>
  <cp:lastModifiedBy>meng kang</cp:lastModifiedBy>
  <cp:revision>147</cp:revision>
  <dcterms:created xsi:type="dcterms:W3CDTF">2015-04-19T07:39:12Z</dcterms:created>
  <dcterms:modified xsi:type="dcterms:W3CDTF">2019-11-13T11:08:49Z</dcterms:modified>
</cp:coreProperties>
</file>