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308" r:id="rId3"/>
    <p:sldId id="306" r:id="rId4"/>
    <p:sldId id="305" r:id="rId5"/>
    <p:sldId id="307" r:id="rId6"/>
    <p:sldId id="303" r:id="rId7"/>
    <p:sldId id="30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951CC5F-6ECF-4CDD-B11B-5617F99534B4}">
          <p14:sldIdLst>
            <p14:sldId id="256"/>
            <p14:sldId id="308"/>
            <p14:sldId id="306"/>
            <p14:sldId id="305"/>
            <p14:sldId id="307"/>
            <p14:sldId id="303"/>
            <p14:sldId id="30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27" autoAdjust="0"/>
    <p:restoredTop sz="94648"/>
  </p:normalViewPr>
  <p:slideViewPr>
    <p:cSldViewPr snapToGrid="0" snapToObjects="1">
      <p:cViewPr>
        <p:scale>
          <a:sx n="102" d="100"/>
          <a:sy n="102" d="100"/>
        </p:scale>
        <p:origin x="1685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3422DA-9CC6-F24F-964E-83D03FBE0603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30524-D625-F045-93A7-563D3D834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84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1496" y="1970786"/>
            <a:ext cx="5031414" cy="1182687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进度汇报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毛宽诚</a:t>
            </a:r>
            <a:endParaRPr 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201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31</a:t>
            </a:r>
            <a:endParaRPr 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063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BA19B89-0304-45BB-A96E-EC3B1A9E5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967" y="691742"/>
            <a:ext cx="6591532" cy="501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876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3C9BCF8-74FC-4DE1-856C-207F1AFAD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61" y="2751829"/>
            <a:ext cx="6908055" cy="3331881"/>
          </a:xfrm>
          <a:prstGeom prst="rect">
            <a:avLst/>
          </a:prstGeom>
        </p:spPr>
      </p:pic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56B8317-D256-4E55-A98A-7164562A81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180" y="406124"/>
            <a:ext cx="7085036" cy="118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276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251C9EC-3934-492C-ADDB-AD48835F9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354" y="626756"/>
            <a:ext cx="6964748" cy="3880773"/>
          </a:xfrm>
        </p:spPr>
        <p:txBody>
          <a:bodyPr/>
          <a:lstStyle/>
          <a:p>
            <a:r>
              <a:rPr lang="en-US" altLang="zh-CN" dirty="0"/>
              <a:t>loss1 = </a:t>
            </a:r>
            <a:r>
              <a:rPr lang="en-US" altLang="zh-CN" dirty="0" err="1"/>
              <a:t>rpn_loss_cls.mean</a:t>
            </a:r>
            <a:r>
              <a:rPr lang="en-US" altLang="zh-CN" dirty="0"/>
              <a:t>() + </a:t>
            </a:r>
            <a:r>
              <a:rPr lang="en-US" altLang="zh-CN" dirty="0" err="1"/>
              <a:t>rpn_loss_box.mean</a:t>
            </a:r>
            <a:r>
              <a:rPr lang="en-US" altLang="zh-CN" dirty="0"/>
              <a:t>() +</a:t>
            </a:r>
          </a:p>
          <a:p>
            <a:pPr marL="457200" lvl="1" indent="0">
              <a:buNone/>
            </a:pPr>
            <a:r>
              <a:rPr lang="en-US" altLang="zh-CN" dirty="0"/>
              <a:t>         </a:t>
            </a:r>
            <a:r>
              <a:rPr lang="en-US" altLang="zh-CN" dirty="0" err="1"/>
              <a:t>RCNN_loss_cls.mean</a:t>
            </a:r>
            <a:r>
              <a:rPr lang="en-US" altLang="zh-CN" dirty="0"/>
              <a:t>() + </a:t>
            </a:r>
            <a:r>
              <a:rPr lang="en-US" altLang="zh-CN" dirty="0" err="1"/>
              <a:t>RCNN_loss_bbox.mean</a:t>
            </a:r>
            <a:r>
              <a:rPr lang="en-US" altLang="zh-CN" dirty="0"/>
              <a:t>() + 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 </a:t>
            </a:r>
            <a:r>
              <a:rPr lang="en-US" altLang="zh-CN" dirty="0" err="1">
                <a:solidFill>
                  <a:srgbClr val="FF0000"/>
                </a:solidFill>
              </a:rPr>
              <a:t>kl_loss.mean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sz="1400" dirty="0" err="1"/>
              <a:t>RCNN_loss_cls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F.cross_entropy</a:t>
            </a:r>
            <a:r>
              <a:rPr lang="en-US" altLang="zh-CN" sz="1400" dirty="0"/>
              <a:t>(</a:t>
            </a:r>
            <a:r>
              <a:rPr lang="en-US" altLang="zh-CN" sz="1400" dirty="0" err="1"/>
              <a:t>cls_score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rois_label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 err="1"/>
              <a:t>RCNN_loss_bbox</a:t>
            </a:r>
            <a:r>
              <a:rPr lang="en-US" altLang="zh-CN" sz="1400" dirty="0"/>
              <a:t> = _smooth_l1_loss(</a:t>
            </a:r>
            <a:r>
              <a:rPr lang="en-US" altLang="zh-CN" sz="1400" dirty="0" err="1"/>
              <a:t>bbox_pred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rois_target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rois_inside_ws</a:t>
            </a:r>
            <a:r>
              <a:rPr lang="en-US" altLang="zh-CN" sz="1400" dirty="0"/>
              <a:t>, </a:t>
            </a:r>
          </a:p>
          <a:p>
            <a:pPr marL="0" indent="0">
              <a:buNone/>
            </a:pPr>
            <a:r>
              <a:rPr lang="en-US" altLang="zh-CN" sz="1400" dirty="0"/>
              <a:t>									</a:t>
            </a:r>
            <a:r>
              <a:rPr lang="en-US" altLang="zh-CN" sz="1400" dirty="0" err="1"/>
              <a:t>rois_outside_ws</a:t>
            </a:r>
            <a:r>
              <a:rPr lang="en-US" altLang="zh-CN" sz="1400" dirty="0"/>
              <a:t>)</a:t>
            </a:r>
          </a:p>
          <a:p>
            <a:endParaRPr lang="en-US" altLang="zh-CN" dirty="0"/>
          </a:p>
          <a:p>
            <a:r>
              <a:rPr lang="en-US" altLang="zh-CN" dirty="0" err="1"/>
              <a:t>kl_loss</a:t>
            </a:r>
            <a:r>
              <a:rPr lang="en-US" altLang="zh-CN" dirty="0"/>
              <a:t> = </a:t>
            </a:r>
            <a:r>
              <a:rPr lang="en-US" altLang="zh-CN" dirty="0" err="1"/>
              <a:t>self.loss_kl</a:t>
            </a:r>
            <a:r>
              <a:rPr lang="en-US" altLang="zh-CN" dirty="0"/>
              <a:t>(</a:t>
            </a:r>
            <a:r>
              <a:rPr lang="en-US" altLang="zh-CN" dirty="0" err="1"/>
              <a:t>cls_score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],  </a:t>
            </a:r>
            <a:r>
              <a:rPr lang="en-US" altLang="zh-CN" dirty="0" err="1"/>
              <a:t>cls_score</a:t>
            </a:r>
            <a:r>
              <a:rPr lang="en-US" altLang="zh-CN" dirty="0"/>
              <a:t>[j])</a:t>
            </a:r>
          </a:p>
          <a:p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2B1149A-F3EF-4040-8772-014939297D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536" r="35887"/>
          <a:stretch/>
        </p:blipFill>
        <p:spPr>
          <a:xfrm>
            <a:off x="694022" y="3986609"/>
            <a:ext cx="3605980" cy="104183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F969A96-1D8B-44B0-8F01-CEAFC4C050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360" r="15382"/>
          <a:stretch/>
        </p:blipFill>
        <p:spPr>
          <a:xfrm>
            <a:off x="7658770" y="1464028"/>
            <a:ext cx="4254910" cy="429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445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BC7BB7A-8353-405A-9827-EEDBBFEFC4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96833"/>
              </p:ext>
            </p:extLst>
          </p:nvPr>
        </p:nvGraphicFramePr>
        <p:xfrm>
          <a:off x="2426634" y="950449"/>
          <a:ext cx="3355822" cy="2351025"/>
        </p:xfrm>
        <a:graphic>
          <a:graphicData uri="http://schemas.openxmlformats.org/drawingml/2006/table">
            <a:tbl>
              <a:tblPr firstRow="1" firstCol="1" bandRow="1"/>
              <a:tblGrid>
                <a:gridCol w="1538265">
                  <a:extLst>
                    <a:ext uri="{9D8B030D-6E8A-4147-A177-3AD203B41FA5}">
                      <a16:colId xmlns:a16="http://schemas.microsoft.com/office/drawing/2014/main" val="3799389740"/>
                    </a:ext>
                  </a:extLst>
                </a:gridCol>
                <a:gridCol w="1817557">
                  <a:extLst>
                    <a:ext uri="{9D8B030D-6E8A-4147-A177-3AD203B41FA5}">
                      <a16:colId xmlns:a16="http://schemas.microsoft.com/office/drawing/2014/main" val="1584205482"/>
                    </a:ext>
                  </a:extLst>
                </a:gridCol>
              </a:tblGrid>
              <a:tr h="470205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方法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 err="1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Rgb</a:t>
                      </a:r>
                      <a:r>
                        <a:rPr lang="en-US" altLang="zh-CN" sz="1400" b="1" kern="10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(res101)</a:t>
                      </a:r>
                      <a:endParaRPr lang="zh-CN" sz="14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8699061"/>
                  </a:ext>
                </a:extLst>
              </a:tr>
              <a:tr h="470205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Roi </a:t>
                      </a:r>
                      <a:r>
                        <a:rPr lang="en-US" altLang="zh-CN" sz="1400" kern="100" dirty="0" err="1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aglin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4721695"/>
                  </a:ext>
                </a:extLst>
              </a:tr>
              <a:tr h="470205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All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42.67%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4978489"/>
                  </a:ext>
                </a:extLst>
              </a:tr>
              <a:tr h="470205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Day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38.45%.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6450763"/>
                  </a:ext>
                </a:extLst>
              </a:tr>
              <a:tr h="470205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Night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52.61%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000121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ADCBAEE-053A-48C0-862A-DA5970C226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899363"/>
              </p:ext>
            </p:extLst>
          </p:nvPr>
        </p:nvGraphicFramePr>
        <p:xfrm>
          <a:off x="2152787" y="3885069"/>
          <a:ext cx="4286972" cy="2372818"/>
        </p:xfrm>
        <a:graphic>
          <a:graphicData uri="http://schemas.openxmlformats.org/drawingml/2006/table">
            <a:tbl>
              <a:tblPr firstRow="1" firstCol="1" bandRow="1"/>
              <a:tblGrid>
                <a:gridCol w="1937772">
                  <a:extLst>
                    <a:ext uri="{9D8B030D-6E8A-4147-A177-3AD203B41FA5}">
                      <a16:colId xmlns:a16="http://schemas.microsoft.com/office/drawing/2014/main" val="1637959263"/>
                    </a:ext>
                  </a:extLst>
                </a:gridCol>
                <a:gridCol w="1174600">
                  <a:extLst>
                    <a:ext uri="{9D8B030D-6E8A-4147-A177-3AD203B41FA5}">
                      <a16:colId xmlns:a16="http://schemas.microsoft.com/office/drawing/2014/main" val="3795275774"/>
                    </a:ext>
                  </a:extLst>
                </a:gridCol>
                <a:gridCol w="1174600">
                  <a:extLst>
                    <a:ext uri="{9D8B030D-6E8A-4147-A177-3AD203B41FA5}">
                      <a16:colId xmlns:a16="http://schemas.microsoft.com/office/drawing/2014/main" val="313783320"/>
                    </a:ext>
                  </a:extLst>
                </a:gridCol>
              </a:tblGrid>
              <a:tr h="470205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方法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 err="1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Rgb</a:t>
                      </a:r>
                      <a:r>
                        <a:rPr lang="en-US" altLang="zh-CN" sz="1400" b="1" kern="10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(vgg16)</a:t>
                      </a:r>
                      <a:endParaRPr lang="zh-CN" sz="14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Ir</a:t>
                      </a:r>
                      <a:r>
                        <a:rPr lang="en-US" altLang="zh-CN" sz="14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(vgg16)</a:t>
                      </a:r>
                      <a:endParaRPr lang="zh-CN" sz="14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5862732"/>
                  </a:ext>
                </a:extLst>
              </a:tr>
              <a:tr h="470205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Roi </a:t>
                      </a:r>
                      <a:r>
                        <a:rPr lang="en-US" altLang="zh-CN" sz="1400" kern="100" dirty="0" err="1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aglin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27000" algn="just" defTabSz="4572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Roi </a:t>
                      </a:r>
                      <a:r>
                        <a:rPr lang="en-US" altLang="zh-CN" sz="14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aglin</a:t>
                      </a:r>
                      <a:endParaRPr lang="zh-CN" alt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7058114"/>
                  </a:ext>
                </a:extLst>
              </a:tr>
              <a:tr h="470205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All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46.20%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46.04%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0482402"/>
                  </a:ext>
                </a:extLst>
              </a:tr>
              <a:tr h="470205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Day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42..45%.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50.33%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1819427"/>
                  </a:ext>
                </a:extLst>
              </a:tr>
              <a:tr h="470205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Night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55.63%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33.92%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0968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189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9F21A19-1C1D-4DAB-A45B-7CEA74371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666301"/>
              </p:ext>
            </p:extLst>
          </p:nvPr>
        </p:nvGraphicFramePr>
        <p:xfrm>
          <a:off x="1474808" y="616960"/>
          <a:ext cx="7815496" cy="2812040"/>
        </p:xfrm>
        <a:graphic>
          <a:graphicData uri="http://schemas.openxmlformats.org/drawingml/2006/table">
            <a:tbl>
              <a:tblPr firstRow="1" firstCol="1" bandRow="1"/>
              <a:tblGrid>
                <a:gridCol w="1202004">
                  <a:extLst>
                    <a:ext uri="{9D8B030D-6E8A-4147-A177-3AD203B41FA5}">
                      <a16:colId xmlns:a16="http://schemas.microsoft.com/office/drawing/2014/main" val="1409828552"/>
                    </a:ext>
                  </a:extLst>
                </a:gridCol>
                <a:gridCol w="1300934">
                  <a:extLst>
                    <a:ext uri="{9D8B030D-6E8A-4147-A177-3AD203B41FA5}">
                      <a16:colId xmlns:a16="http://schemas.microsoft.com/office/drawing/2014/main" val="933436918"/>
                    </a:ext>
                  </a:extLst>
                </a:gridCol>
                <a:gridCol w="991493">
                  <a:extLst>
                    <a:ext uri="{9D8B030D-6E8A-4147-A177-3AD203B41FA5}">
                      <a16:colId xmlns:a16="http://schemas.microsoft.com/office/drawing/2014/main" val="2177387131"/>
                    </a:ext>
                  </a:extLst>
                </a:gridCol>
                <a:gridCol w="1491522">
                  <a:extLst>
                    <a:ext uri="{9D8B030D-6E8A-4147-A177-3AD203B41FA5}">
                      <a16:colId xmlns:a16="http://schemas.microsoft.com/office/drawing/2014/main" val="747349293"/>
                    </a:ext>
                  </a:extLst>
                </a:gridCol>
                <a:gridCol w="1439655">
                  <a:extLst>
                    <a:ext uri="{9D8B030D-6E8A-4147-A177-3AD203B41FA5}">
                      <a16:colId xmlns:a16="http://schemas.microsoft.com/office/drawing/2014/main" val="4273439046"/>
                    </a:ext>
                  </a:extLst>
                </a:gridCol>
                <a:gridCol w="1389888">
                  <a:extLst>
                    <a:ext uri="{9D8B030D-6E8A-4147-A177-3AD203B41FA5}">
                      <a16:colId xmlns:a16="http://schemas.microsoft.com/office/drawing/2014/main" val="1796383240"/>
                    </a:ext>
                  </a:extLst>
                </a:gridCol>
              </a:tblGrid>
              <a:tr h="512453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方法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      Half fusion</a:t>
                      </a:r>
                      <a:endParaRPr lang="zh-CN" sz="14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    </a:t>
                      </a:r>
                      <a:r>
                        <a:rPr lang="en-US" altLang="zh-CN" sz="1400" b="1" kern="100" dirty="0" err="1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rpn</a:t>
                      </a:r>
                      <a:r>
                        <a:rPr lang="en-US" altLang="zh-CN" sz="1400" b="1" kern="10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fusion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 err="1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nms</a:t>
                      </a:r>
                      <a:r>
                        <a:rPr lang="en-US" altLang="zh-CN" sz="1400" b="1" kern="10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fusion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1736002"/>
                  </a:ext>
                </a:extLst>
              </a:tr>
              <a:tr h="762228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27000" algn="just" defTabSz="4572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Roi pooling</a:t>
                      </a:r>
                      <a:endParaRPr lang="zh-CN" alt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27000" algn="just" defTabSz="4572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Roi align</a:t>
                      </a:r>
                      <a:endParaRPr lang="zh-CN" alt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Roi pooling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Roi align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27000" algn="just" defTabSz="4572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Roi align</a:t>
                      </a:r>
                      <a:endParaRPr lang="zh-CN" alt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6450470"/>
                  </a:ext>
                </a:extLst>
              </a:tr>
              <a:tr h="512453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All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40.44%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36.78%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40.26%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34.17%</a:t>
                      </a:r>
                      <a:endParaRPr lang="zh-CN" sz="14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36.63%</a:t>
                      </a:r>
                      <a:endParaRPr lang="zh-CN" sz="1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4076986"/>
                  </a:ext>
                </a:extLst>
              </a:tr>
              <a:tr h="512453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Day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27000" algn="just" defTabSz="4572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40.61%</a:t>
                      </a:r>
                      <a:endParaRPr lang="zh-CN" alt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27000" algn="just" defTabSz="4572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38.33%</a:t>
                      </a:r>
                      <a:endParaRPr lang="zh-CN" alt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27000" algn="just" defTabSz="4572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41.48%</a:t>
                      </a:r>
                      <a:endParaRPr lang="zh-CN" alt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27000" algn="just" defTabSz="4572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34.62%</a:t>
                      </a:r>
                      <a:endParaRPr lang="zh-CN" altLang="zh-CN" sz="14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27000" algn="just" defTabSz="4572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39..21%</a:t>
                      </a:r>
                      <a:endParaRPr lang="zh-CN" altLang="zh-CN" sz="1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1834085"/>
                  </a:ext>
                </a:extLst>
              </a:tr>
              <a:tr h="512453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Night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40.62%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34.00%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37.61%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32.32%</a:t>
                      </a:r>
                      <a:endParaRPr lang="zh-CN" sz="1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30.71%</a:t>
                      </a:r>
                      <a:endParaRPr lang="zh-CN" sz="14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7631378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6F3EA6E-4258-4F84-A609-4409C4BF05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443553"/>
              </p:ext>
            </p:extLst>
          </p:nvPr>
        </p:nvGraphicFramePr>
        <p:xfrm>
          <a:off x="2152787" y="3885069"/>
          <a:ext cx="4286972" cy="2372818"/>
        </p:xfrm>
        <a:graphic>
          <a:graphicData uri="http://schemas.openxmlformats.org/drawingml/2006/table">
            <a:tbl>
              <a:tblPr firstRow="1" firstCol="1" bandRow="1"/>
              <a:tblGrid>
                <a:gridCol w="1937772">
                  <a:extLst>
                    <a:ext uri="{9D8B030D-6E8A-4147-A177-3AD203B41FA5}">
                      <a16:colId xmlns:a16="http://schemas.microsoft.com/office/drawing/2014/main" val="1637959263"/>
                    </a:ext>
                  </a:extLst>
                </a:gridCol>
                <a:gridCol w="1174600">
                  <a:extLst>
                    <a:ext uri="{9D8B030D-6E8A-4147-A177-3AD203B41FA5}">
                      <a16:colId xmlns:a16="http://schemas.microsoft.com/office/drawing/2014/main" val="3795275774"/>
                    </a:ext>
                  </a:extLst>
                </a:gridCol>
                <a:gridCol w="1174600">
                  <a:extLst>
                    <a:ext uri="{9D8B030D-6E8A-4147-A177-3AD203B41FA5}">
                      <a16:colId xmlns:a16="http://schemas.microsoft.com/office/drawing/2014/main" val="313783320"/>
                    </a:ext>
                  </a:extLst>
                </a:gridCol>
              </a:tblGrid>
              <a:tr h="470205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方法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 err="1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Rgb</a:t>
                      </a:r>
                      <a:r>
                        <a:rPr lang="en-US" altLang="zh-CN" sz="1400" b="1" kern="10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(vgg16)</a:t>
                      </a:r>
                      <a:endParaRPr lang="zh-CN" sz="14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Ir</a:t>
                      </a:r>
                      <a:r>
                        <a:rPr lang="en-US" altLang="zh-CN" sz="14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(vgg16)</a:t>
                      </a:r>
                      <a:endParaRPr lang="zh-CN" sz="14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5862732"/>
                  </a:ext>
                </a:extLst>
              </a:tr>
              <a:tr h="470205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Roi </a:t>
                      </a:r>
                      <a:r>
                        <a:rPr lang="en-US" altLang="zh-CN" sz="1400" kern="100" dirty="0" err="1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aglin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27000" algn="just" defTabSz="4572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Roi </a:t>
                      </a:r>
                      <a:r>
                        <a:rPr lang="en-US" altLang="zh-CN" sz="14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aglin</a:t>
                      </a:r>
                      <a:endParaRPr lang="zh-CN" alt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7058114"/>
                  </a:ext>
                </a:extLst>
              </a:tr>
              <a:tr h="470205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All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46.20%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46.04%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0482402"/>
                  </a:ext>
                </a:extLst>
              </a:tr>
              <a:tr h="470205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Day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42..45%.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50.33%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1819427"/>
                  </a:ext>
                </a:extLst>
              </a:tr>
              <a:tr h="470205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Night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55.63%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33.92%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0968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0103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AA66EC-01FD-4FD3-B6D9-12EADE49A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1EA3B4-8EB7-499B-91C2-E65923625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76070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18739</TotalTime>
  <Words>182</Words>
  <Application>Microsoft Office PowerPoint</Application>
  <PresentationFormat>宽屏</PresentationFormat>
  <Paragraphs>75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宋体</vt:lpstr>
      <vt:lpstr>Arial</vt:lpstr>
      <vt:lpstr>Calibri</vt:lpstr>
      <vt:lpstr>Trebuchet MS</vt:lpstr>
      <vt:lpstr>Wingdings 3</vt:lpstr>
      <vt:lpstr>Facet</vt:lpstr>
      <vt:lpstr>进度汇报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 of an Inference Run with TensorRT</dc:title>
  <dc:creator>Brant Zhao</dc:creator>
  <cp:lastModifiedBy>Mao Kuancheng</cp:lastModifiedBy>
  <cp:revision>579</cp:revision>
  <dcterms:created xsi:type="dcterms:W3CDTF">2017-12-23T03:55:49Z</dcterms:created>
  <dcterms:modified xsi:type="dcterms:W3CDTF">2019-10-31T05:22:21Z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b558183-044c-4105-8d9c-cea02a2a3d86_Enabled">
    <vt:lpwstr>True</vt:lpwstr>
  </property>
  <property fmtid="{D5CDD505-2E9C-101B-9397-08002B2CF9AE}" pid="3" name="MSIP_Label_6b558183-044c-4105-8d9c-cea02a2a3d86_SiteId">
    <vt:lpwstr>43083d15-7273-40c1-b7db-39efd9ccc17a</vt:lpwstr>
  </property>
  <property fmtid="{D5CDD505-2E9C-101B-9397-08002B2CF9AE}" pid="4" name="MSIP_Label_6b558183-044c-4105-8d9c-cea02a2a3d86_Owner">
    <vt:lpwstr>kmao@nvidia.com</vt:lpwstr>
  </property>
  <property fmtid="{D5CDD505-2E9C-101B-9397-08002B2CF9AE}" pid="5" name="MSIP_Label_6b558183-044c-4105-8d9c-cea02a2a3d86_SetDate">
    <vt:lpwstr>2018-10-15T14:09:33.6637402Z</vt:lpwstr>
  </property>
  <property fmtid="{D5CDD505-2E9C-101B-9397-08002B2CF9AE}" pid="6" name="MSIP_Label_6b558183-044c-4105-8d9c-cea02a2a3d86_Name">
    <vt:lpwstr>Unrestricted</vt:lpwstr>
  </property>
  <property fmtid="{D5CDD505-2E9C-101B-9397-08002B2CF9AE}" pid="7" name="MSIP_Label_6b558183-044c-4105-8d9c-cea02a2a3d86_Application">
    <vt:lpwstr>Microsoft Azure Information Protection</vt:lpwstr>
  </property>
  <property fmtid="{D5CDD505-2E9C-101B-9397-08002B2CF9AE}" pid="8" name="MSIP_Label_6b558183-044c-4105-8d9c-cea02a2a3d86_Extended_MSFT_Method">
    <vt:lpwstr>Automatic</vt:lpwstr>
  </property>
  <property fmtid="{D5CDD505-2E9C-101B-9397-08002B2CF9AE}" pid="9" name="Sensitivity">
    <vt:lpwstr>Unrestricted</vt:lpwstr>
  </property>
</Properties>
</file>