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1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303" r:id="rId2"/>
    <p:sldId id="373" r:id="rId3"/>
    <p:sldId id="370" r:id="rId4"/>
    <p:sldId id="371" r:id="rId5"/>
    <p:sldId id="364" r:id="rId6"/>
    <p:sldId id="388" r:id="rId7"/>
    <p:sldId id="389" r:id="rId8"/>
    <p:sldId id="390" r:id="rId9"/>
    <p:sldId id="391" r:id="rId10"/>
    <p:sldId id="318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99"/>
    <a:srgbClr val="FFFFFF"/>
    <a:srgbClr val="3333CC"/>
    <a:srgbClr val="00FF00"/>
    <a:srgbClr val="0000FF"/>
    <a:srgbClr val="EDE818"/>
    <a:srgbClr val="FFFF00"/>
    <a:srgbClr val="0000C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 autoAdjust="0"/>
    <p:restoredTop sz="90846" autoAdjust="0"/>
  </p:normalViewPr>
  <p:slideViewPr>
    <p:cSldViewPr snapToGrid="0" snapToObjects="1">
      <p:cViewPr varScale="1">
        <p:scale>
          <a:sx n="103" d="100"/>
          <a:sy n="103" d="100"/>
        </p:scale>
        <p:origin x="132" y="18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2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898" y="963175"/>
            <a:ext cx="10425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Rockwell" panose="02060603020205020403" pitchFamily="18" charset="0"/>
              </a:rPr>
              <a:t>Automated Data Augmentation for Medical Image Segmentation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87128" y="4442240"/>
            <a:ext cx="253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胡敬玉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1509680" y="2046742"/>
            <a:ext cx="900592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562350" y="460375"/>
            <a:ext cx="20193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669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8538" y="1213269"/>
            <a:ext cx="860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深度学习在多种视觉任务上取得了出色的结果。</a:t>
            </a:r>
            <a:endParaRPr lang="en-US" altLang="zh-CN" sz="32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77583" y="2361106"/>
            <a:ext cx="4553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+mn-ea"/>
              </a:rPr>
              <a:t>图像分类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+mn-ea"/>
              </a:rPr>
              <a:t>目标</a:t>
            </a:r>
            <a:r>
              <a:rPr lang="zh-CN" altLang="en-US" sz="3200" dirty="0" smtClean="0">
                <a:latin typeface="+mn-ea"/>
              </a:rPr>
              <a:t>检测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+mn-ea"/>
              </a:rPr>
              <a:t>图像分割</a:t>
            </a:r>
            <a:endParaRPr lang="en-US" altLang="zh-CN" sz="3200" dirty="0" smtClean="0">
              <a:latin typeface="+mn-ea"/>
            </a:endParaRPr>
          </a:p>
        </p:txBody>
      </p:sp>
      <p:pic>
        <p:nvPicPr>
          <p:cNvPr id="25602" name="Picture 2" descr="https://pic1.zhimg.com/80/bbbfd2e6878d6f5d2a82f8239addbbc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29" y="2080433"/>
            <a:ext cx="6858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目标检测"/>
          <p:cNvSpPr>
            <a:spLocks noChangeAspect="1" noChangeArrowheads="1"/>
          </p:cNvSpPr>
          <p:nvPr/>
        </p:nvSpPr>
        <p:spPr bwMode="auto">
          <a:xfrm>
            <a:off x="155575" y="-5637037"/>
            <a:ext cx="5797356" cy="57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606" name="Picture 6" descr="Image result for 目标检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50" y="2199181"/>
            <a:ext cx="5487185" cy="41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Image result for 图像分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2189647"/>
            <a:ext cx="7615304" cy="37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44605" y="4575996"/>
            <a:ext cx="3951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Labeled Big Data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9057" y="1485879"/>
            <a:ext cx="478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难以获取大量的高质量的标签数据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>
          <a:xfrm>
            <a:off x="4767941" y="2062350"/>
            <a:ext cx="581025" cy="7048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20217" y="2854473"/>
            <a:ext cx="269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数据增广（增强）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669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背景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73444" y="4288700"/>
            <a:ext cx="9137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手动地数据增强仍然需要基于数据集的先验知识，自动数据增强则不需要，同时自动数据增强在图像分类任务上展现出出色的性能，在图像分割任务上还没有充分的研究。</a:t>
            </a:r>
            <a:endParaRPr lang="en-US" altLang="zh-CN" sz="2800" dirty="0" smtClean="0">
              <a:latin typeface="+mn-ea"/>
            </a:endParaRPr>
          </a:p>
          <a:p>
            <a:endParaRPr lang="en-US" altLang="zh-CN" dirty="0" smtClean="0"/>
          </a:p>
        </p:txBody>
      </p:sp>
      <p:sp>
        <p:nvSpPr>
          <p:cNvPr id="15" name="下箭头 14"/>
          <p:cNvSpPr/>
          <p:nvPr/>
        </p:nvSpPr>
        <p:spPr>
          <a:xfrm>
            <a:off x="4767941" y="3430944"/>
            <a:ext cx="581025" cy="7048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8564" y="298803"/>
            <a:ext cx="43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文献综述 </a:t>
            </a:r>
            <a:endParaRPr lang="en-US" altLang="zh-CN" sz="2800" dirty="0" smtClean="0">
              <a:solidFill>
                <a:srgbClr val="4B11B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363" y="1014769"/>
            <a:ext cx="923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for Medical image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9649" y="1607731"/>
            <a:ext cx="73437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Flipping the image horizontally 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Adding noise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Shearing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388" y="5566217"/>
            <a:ext cx="107918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A.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Dosovitskiy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, J. T.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Springenberg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, M.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Riedmiller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, and T.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Brox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, “Discriminative Unsupervised Feature Learning with Convolutional Neural Networks,” p. 9</a:t>
            </a:r>
            <a:r>
              <a:rPr lang="en-US" altLang="zh-CN" sz="16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Schlegl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Seeböck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Waldstein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Schmidt-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Erfurth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“Unsupervised Anomaly Detection with Generative Adversarial Networks to Guide Marker Discovery,” in Information Processing in Medical Imaging, vol. 10265</a:t>
            </a:r>
            <a:endParaRPr lang="zh-CN" altLang="zh-CN" sz="3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8174" y="4239220"/>
            <a:ext cx="8332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+mn-ea"/>
              </a:rPr>
              <a:t>Dosovitskiy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等人的研究表明数据增强能够帮助网络学习到数据的不变性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9649" y="4810386"/>
            <a:ext cx="780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GAN-based Augmentations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8564" y="298803"/>
            <a:ext cx="43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文献综述 </a:t>
            </a:r>
            <a:endParaRPr lang="en-US" altLang="zh-CN" sz="2800" dirty="0" smtClean="0">
              <a:solidFill>
                <a:srgbClr val="4B11B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363" y="1014769"/>
            <a:ext cx="923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Data Augmentation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02387" y="4673114"/>
            <a:ext cx="10791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altLang="zh-CN" dirty="0" smtClean="0"/>
              <a:t>E</a:t>
            </a:r>
            <a:r>
              <a:rPr lang="en-US" altLang="zh-CN" dirty="0"/>
              <a:t>. D. </a:t>
            </a:r>
            <a:r>
              <a:rPr lang="en-US" altLang="zh-CN" dirty="0" err="1"/>
              <a:t>Cubuk</a:t>
            </a:r>
            <a:r>
              <a:rPr lang="en-US" altLang="zh-CN" dirty="0"/>
              <a:t>, B. </a:t>
            </a:r>
            <a:r>
              <a:rPr lang="en-US" altLang="zh-CN" dirty="0" err="1"/>
              <a:t>Zoph</a:t>
            </a:r>
            <a:r>
              <a:rPr lang="en-US" altLang="zh-CN" dirty="0"/>
              <a:t>, D. Mane, V. </a:t>
            </a:r>
            <a:r>
              <a:rPr lang="en-US" altLang="zh-CN" dirty="0" err="1"/>
              <a:t>Vasudevan</a:t>
            </a:r>
            <a:r>
              <a:rPr lang="en-US" altLang="zh-CN" dirty="0"/>
              <a:t>, and Q. V. Le, “AutoAugment: Learning Augmentation Strategies From Data,” p. 11</a:t>
            </a:r>
            <a:r>
              <a:rPr lang="en-US" altLang="zh-CN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D. Ho, E. Liang, I. </a:t>
            </a:r>
            <a:r>
              <a:rPr lang="en-US" altLang="zh-CN" dirty="0" err="1"/>
              <a:t>Stoica</a:t>
            </a:r>
            <a:r>
              <a:rPr lang="en-US" altLang="zh-CN" dirty="0"/>
              <a:t>, P. </a:t>
            </a:r>
            <a:r>
              <a:rPr lang="en-US" altLang="zh-CN" dirty="0" err="1"/>
              <a:t>Abbeel</a:t>
            </a:r>
            <a:r>
              <a:rPr lang="en-US" altLang="zh-CN" dirty="0"/>
              <a:t>, and X. Chen, “Population Based Augmentation:  Efficient Learning of Augmentation Policy Schedules,” p. 11.</a:t>
            </a:r>
            <a:endParaRPr lang="zh-CN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S. Lim, I. Kim, T. Kim, C. Kim, and S. Kim, “Fast AutoAugment,” arXiv:1905.00397 [</a:t>
            </a:r>
            <a:r>
              <a:rPr lang="en-US" altLang="zh-CN" dirty="0" err="1"/>
              <a:t>cs</a:t>
            </a:r>
            <a:r>
              <a:rPr lang="en-US" altLang="zh-CN" dirty="0"/>
              <a:t>, stat], May 2019.</a:t>
            </a:r>
            <a:endParaRPr lang="zh-CN" altLang="zh-CN" dirty="0"/>
          </a:p>
          <a:p>
            <a:r>
              <a:rPr lang="en-US" altLang="zh-CN" dirty="0" smtClean="0"/>
              <a:t>4.   B</a:t>
            </a:r>
            <a:r>
              <a:rPr lang="en-US" altLang="zh-CN" dirty="0"/>
              <a:t>. </a:t>
            </a:r>
            <a:r>
              <a:rPr lang="en-US" altLang="zh-CN" dirty="0" err="1"/>
              <a:t>Zoph</a:t>
            </a:r>
            <a:r>
              <a:rPr lang="en-US" altLang="zh-CN" dirty="0"/>
              <a:t>, E. D. </a:t>
            </a:r>
            <a:r>
              <a:rPr lang="en-US" altLang="zh-CN" dirty="0" err="1"/>
              <a:t>Cubuk</a:t>
            </a:r>
            <a:r>
              <a:rPr lang="en-US" altLang="zh-CN" dirty="0"/>
              <a:t>, G. </a:t>
            </a:r>
            <a:r>
              <a:rPr lang="en-US" altLang="zh-CN" dirty="0" err="1"/>
              <a:t>Ghiasi</a:t>
            </a:r>
            <a:r>
              <a:rPr lang="en-US" altLang="zh-CN" dirty="0"/>
              <a:t>, T.-Y. Lin, J. </a:t>
            </a:r>
            <a:r>
              <a:rPr lang="en-US" altLang="zh-CN" dirty="0" err="1"/>
              <a:t>Shlens</a:t>
            </a:r>
            <a:r>
              <a:rPr lang="en-US" altLang="zh-CN" dirty="0"/>
              <a:t>, and Q. V. Le, “Learning Data Augmentation Strategies for Object Detection,” </a:t>
            </a:r>
            <a:r>
              <a:rPr lang="en-US" altLang="zh-CN" i="1" dirty="0"/>
              <a:t>arXiv:1906.11172 [</a:t>
            </a:r>
            <a:r>
              <a:rPr lang="en-US" altLang="zh-CN" i="1" dirty="0" err="1"/>
              <a:t>cs</a:t>
            </a:r>
            <a:r>
              <a:rPr lang="en-US" altLang="zh-CN" i="1" dirty="0"/>
              <a:t>]</a:t>
            </a:r>
            <a:r>
              <a:rPr lang="en-US" altLang="zh-CN" dirty="0"/>
              <a:t>, Jun. 2019.</a:t>
            </a:r>
          </a:p>
          <a:p>
            <a:pPr lvl="0"/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258900" y="1749237"/>
            <a:ext cx="89961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Based Augmentation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Fast Augmentation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AutoAugment for Object Detection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76" y="476437"/>
            <a:ext cx="5211236" cy="58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8564" y="298803"/>
            <a:ext cx="43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研究目标</a:t>
            </a:r>
            <a:endParaRPr lang="en-US" altLang="zh-CN" sz="2800" dirty="0" smtClean="0">
              <a:solidFill>
                <a:srgbClr val="4B11B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392" y="1151673"/>
            <a:ext cx="96291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Main Goal</a:t>
            </a:r>
            <a:endParaRPr lang="zh-CN" altLang="zh-CN" sz="4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155575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Investigating the automated data augmentation for medical image segmentation.</a:t>
            </a:r>
            <a:endParaRPr lang="zh-CN" altLang="zh-CN" sz="4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Specific Goals</a:t>
            </a:r>
            <a:endParaRPr lang="zh-CN" altLang="zh-CN" sz="4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155575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1. According to the anatomical property of medical image, we choose some data 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augmentations to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create a search space.</a:t>
            </a:r>
            <a:endParaRPr lang="zh-CN" altLang="zh-CN" sz="4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155575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2. Learning 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better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automated data augmentation policies to improve the performance of medical image segmentation such as brain tumor segmentation, brain tissue segmentation.</a:t>
            </a:r>
            <a:endParaRPr lang="zh-CN" altLang="zh-CN" sz="4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155575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3. To reduce the time consumption of searching augmentation policies, we need to investigate the new algorithm to generate augmentation policy.</a:t>
            </a:r>
            <a:endParaRPr lang="zh-CN" altLang="zh-CN" sz="4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0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5150" y="1103489"/>
            <a:ext cx="1037564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3.1 Choosing Data Augmentations to Create a Search Space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According to the characteristics of medical images, unique data augmentations for medical image segmentation will be considered to create a search space. 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3.2 Learning Augmentation Policies for Medical Image Segmentation 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baseline model for medical image segmentation will be constructed such as U-Net[12]. Then, Fast </a:t>
            </a:r>
            <a:r>
              <a:rPr kumimoji="0" lang="en-US" altLang="zh-CN" sz="2400" b="0" i="0" u="none" strike="noStrike" cap="none" normalizeH="0" baseline="0" dirty="0" err="1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AutoAugmentation</a:t>
            </a:r>
            <a:r>
              <a:rPr kumimoji="0" lang="en-US" altLang="zh-CN" sz="2400" b="0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[11] will be extended to medical image segmentation with segmentation baseline model.  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3.3 Transferring Augmentation Policies to Other Medical Image Dataset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learned augmentation polices will be used to another different medical image segmentation dataset to evaluate the transferability. 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3.4 GAN-based Augmentation </a:t>
            </a:r>
            <a:endParaRPr kumimoji="0" lang="en-US" altLang="zh-CN" sz="2000" b="0" i="0" u="none" strike="noStrike" cap="none" normalizeH="0" baseline="0" dirty="0" smtClean="0" bmk="OLE_LINK4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 bmk="OLE_LINK4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GAN can effectively generate new samples to enlarge dataset, achieving better performance on many visual tasks. 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8564" y="298803"/>
            <a:ext cx="43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研究方法</a:t>
            </a:r>
            <a:endParaRPr lang="en-US" altLang="zh-CN" sz="2800" dirty="0" smtClean="0">
              <a:solidFill>
                <a:srgbClr val="4B11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441" y="1212036"/>
            <a:ext cx="10263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0335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Oct. 2020-Sept. 2020: Literature review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­Sept. 2020-Nov. 2020: Choosing data augmentations to create a search space. 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Nov. 2020-Dec. 2020: Constructing baseline  models for medical image segmentation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Dec. 2020-Feb. 2021: Learning data augmentation policies from the search space on baseline models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Feb. 2021-Mar. 2021: Transferring learned data augmentation policies to other medical image datasets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Mar. 2021-Apr. 2021: Writing a paper to summarize the work above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Apr. 2021-Jun. 2021: Experiments on GAN-based methods to enlarge dataset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7145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Jun. 2021-Aug. 2021: Writing a paper about GAN-based data augmentation for medical image segmentation</a:t>
            </a:r>
            <a:endParaRPr lang="zh-CN" altLang="zh-CN" sz="2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8564" y="298803"/>
            <a:ext cx="430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研究计划及进度</a:t>
            </a:r>
            <a:endParaRPr lang="en-US" altLang="zh-CN" sz="2800" dirty="0" smtClean="0">
              <a:solidFill>
                <a:srgbClr val="4B11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28961</TotalTime>
  <Words>729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Arial</vt:lpstr>
      <vt:lpstr>Rockwell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1151</cp:revision>
  <dcterms:created xsi:type="dcterms:W3CDTF">2015-08-18T02:51:41Z</dcterms:created>
  <dcterms:modified xsi:type="dcterms:W3CDTF">2019-11-21T04:37:28Z</dcterms:modified>
  <cp:category/>
</cp:coreProperties>
</file>