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93" d="100"/>
          <a:sy n="93" d="100"/>
        </p:scale>
        <p:origin x="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9T13:33:12.0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247 5383,'-13'-19,"-44"-61,18 26,1-3,26 37,0-1,2 0,1 0,-6-21,3-5,2-1,2 0,2-1,2 0,3 0,1 0,3 1,2-1,6-23,16-58,5 1,44-109,-31 114,5 2,21-28,-26 67,3 2,3 2,37-40,-38 56,142-189,85-142,-186 277,5 3,29-19,47-30,6 8,61-32,17 5,137-64,-70 62,8 14,246-84,-44 55,405-89,-684 229,2 12,182-9,-118 35,320 20,-172 28,-2 20,-3 20,259 79,-107 19,-350-79,68 39,-234-83,-1 5,-3 4,55 41,-94-53,-2 2,-1 3,-3 1,-2 3,-2 3,12 17,-12-4,-3 3,-3 1,-2 1,-4 2,-3 2,21 73,8 28,40 70,-83-208,-3 0,6 24,-16-46,-1 0,0 1,-2-1,1 0,-2 1,0-1,0 1,-3 11,-1-7,-1 1,0-1,-2 0,0-1,-1 1,-1-1,0-1,-2 0,0 0,-1-1,-8 8,-23 23,-3-2,-49 38,-5 5,34-27,-2-3,-2-3,-3-3,-2-3,-5-1,-26 5,-2-5,-3-5,-67 16,-350 76,428-111,-168 32,-3-12,-50-6,244-33,-1-4,-70-8,-151-27,-60-4,252 35,0 5,-3 6,-210 29,293-33,1 1,0 1,0 2,0 0,1 2,1 1,0 0,0 2,1 1,-6 5,-2 4,0 1,1 1,-12 16,25-23,1 1,1 1,0 0,2 1,0 0,1 3,-2 6,2 0,1 1,1 1,-1 11,-4 35,1 18,10-71,-1 0,-1-1,-1 1,-2-1,0-1,-1 0,-1 0,-2-1,-12 19,-1-7,0-2,-2 0,-2-1,-1-2,-18 12,-50 36,-4-5,-78 40,-230 107,-421 145,675-301,67-28,-1-4,-2-5,-1-3,-1-5,-1-3,0-5,-46-3,-218-7,-95 2,-136 37,165-9,320-25,1-4,-1-5,0-5,1-4,1-5,-20-9,51 6,1-4,0-2,3-4,0-3,2-2,2-4,1-2,3-3,1-3,-17-20,14 9,-57-40,94 80,0 2,-2 1,0 1,0 1,-2 1,-17-4,27 11,0 1,0 0,0 2,-1 0,-12 1,22 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BE11F-657A-4623-B4B0-D4850C2B46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5181F0-7616-4AA9-9FDF-A7AE70CAB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1E9CD6-FDE2-4C51-A66F-840AE5872B50}"/>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81EA6322-798A-40C3-9866-24EB918E62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B911AB-6DB0-46E0-BFE2-D3452721C36E}"/>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14917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9EACF-4D0B-4083-9D5F-C91F73147B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7D9C8C-250F-4EDA-A4C8-FD763E86BE1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50F713-208F-4925-BC32-FB2A9BF50D82}"/>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004D5CF8-62BD-4C6C-BDBE-BE8E02908A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954D2E-4DCF-47DE-AF97-5EABBB149937}"/>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287762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A2AA21-A3DE-4174-BBAC-8FB20BFC5A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F934ED-FB57-4376-8A3F-9383F43AE5E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1F6F0-0DA5-4671-9C87-17A0942C7AC2}"/>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B845AF2C-8A24-4E01-9E8C-F5DCF0DEF3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4AD6CC-FA5E-4AB1-B7A5-EACC63EB568E}"/>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355982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2368D-548E-45E0-8DD1-148D4CCAFE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EE17D7-14F0-4229-8A47-97F9A4776EC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FA8A49-CC6C-45D1-B86C-EE732FE401E5}"/>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281B169F-53B9-4706-B702-D4889B29D3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373292-8390-4AB4-955C-F610BFB0551A}"/>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125898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D14F7-80DA-408A-A5B6-4002E861C5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57ABB4-69EE-4667-BBCF-CAD353940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892D34-281B-4F84-8B27-8F75EFED59E6}"/>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5137175F-6F68-4C1D-AD2D-516787B8B3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B6FDBA-30FA-4EFE-A510-B6DA1FD26342}"/>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146247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A3AA8-37A5-48B3-ABD1-6911A78542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783BE5-CCC3-406E-9A40-88F32E903A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DC2944-1A0F-44F8-9E73-09FBA1DAC4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7C8A60A-C0C4-4848-94D5-254772BFE1CD}"/>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B3548612-D2D9-471B-BA9B-E0AD634A7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DCC5AF-9DDB-4F23-8399-B2590BB6D921}"/>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184161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B8242-0B68-4DF5-820A-45BA941D6C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069341-039F-453E-95A4-06739D901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FA4113-CB23-4B8E-AB91-5E588747FA6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8094AE-1076-4C0D-A146-A2EEEFE89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B180C9-AA66-47B0-B8E1-6044010E4C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3E6777C-1172-4975-8DF9-797DA09DD064}"/>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8" name="页脚占位符 7">
            <a:extLst>
              <a:ext uri="{FF2B5EF4-FFF2-40B4-BE49-F238E27FC236}">
                <a16:creationId xmlns:a16="http://schemas.microsoft.com/office/drawing/2014/main" id="{62382D53-4FCE-4B80-9F4E-B38F4062A06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65783A4-5923-46E8-BF5C-4D3456A5338E}"/>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227113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5B88B-E582-4C5B-80A5-F646E6163C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A16FB1-C7EF-4779-85E0-E35E833EDC0F}"/>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4" name="页脚占位符 3">
            <a:extLst>
              <a:ext uri="{FF2B5EF4-FFF2-40B4-BE49-F238E27FC236}">
                <a16:creationId xmlns:a16="http://schemas.microsoft.com/office/drawing/2014/main" id="{D5991209-84B5-4B72-92A5-0E349131E6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4572F2-6E88-4BF5-9162-58308A8D9768}"/>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72536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6033D-A8AE-437E-8AE3-E1200AD946AE}"/>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3" name="页脚占位符 2">
            <a:extLst>
              <a:ext uri="{FF2B5EF4-FFF2-40B4-BE49-F238E27FC236}">
                <a16:creationId xmlns:a16="http://schemas.microsoft.com/office/drawing/2014/main" id="{B31253A2-5EE7-4DAC-B8AB-53D8832EC3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DEB77B-6225-460B-B2D1-BF750EBE02AC}"/>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2393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8C120-7DBA-4D4E-B05A-19D7316F8E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BB08A4-0651-4F0E-9890-054FBCB9D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4EEEC9-44DE-4820-AC25-2D4B320D2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8767DC-6328-4AC4-934A-1528D3AA7D8D}"/>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C9A4B6D6-035F-42F9-A3D6-90FBDC80E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194931-EF14-42DA-BE9A-78F30E17F529}"/>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395891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5794F-EFBB-4342-9596-E431450FAC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5F2A25-A8AB-471C-AE37-09334DB60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49F1B57-78BB-4974-9A22-A147535CD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1ABE63-AD5A-4EE4-A523-488F0D7801E8}"/>
              </a:ext>
            </a:extLst>
          </p:cNvPr>
          <p:cNvSpPr>
            <a:spLocks noGrp="1"/>
          </p:cNvSpPr>
          <p:nvPr>
            <p:ph type="dt" sz="half" idx="10"/>
          </p:nvPr>
        </p:nvSpPr>
        <p:spPr/>
        <p:txBody>
          <a:bodyPr/>
          <a:lstStyle/>
          <a:p>
            <a:fld id="{2C41132B-E5D4-4F15-B198-373B43B870B7}"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DC5A9CAD-BC49-465E-91B0-CC48FC9DA7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FD920B-6C73-45B9-B579-8C51DB3CD70B}"/>
              </a:ext>
            </a:extLst>
          </p:cNvPr>
          <p:cNvSpPr>
            <a:spLocks noGrp="1"/>
          </p:cNvSpPr>
          <p:nvPr>
            <p:ph type="sldNum" sz="quarter" idx="12"/>
          </p:nvPr>
        </p:nvSpPr>
        <p:spPr/>
        <p:txBody>
          <a:body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52351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FDEA5F-5DCA-4E86-92CB-113816D5D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A5A76D-9DF8-4A45-AA93-B759A6B16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3E69D3-A641-426E-8C70-9981C57D7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1132B-E5D4-4F15-B198-373B43B870B7}"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33093CD2-44E7-46D1-AAF4-73EB1136B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B00E79-8207-4D3F-BA55-5D519D192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BD54D-239B-4DDB-9D1C-A94A0B479E02}" type="slidenum">
              <a:rPr lang="zh-CN" altLang="en-US" smtClean="0"/>
              <a:t>‹#›</a:t>
            </a:fld>
            <a:endParaRPr lang="zh-CN" altLang="en-US"/>
          </a:p>
        </p:txBody>
      </p:sp>
    </p:spTree>
    <p:extLst>
      <p:ext uri="{BB962C8B-B14F-4D97-AF65-F5344CB8AC3E}">
        <p14:creationId xmlns:p14="http://schemas.microsoft.com/office/powerpoint/2010/main" val="3638579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FDCAD-C377-4F09-99DF-618E2871BB6D}"/>
              </a:ext>
            </a:extLst>
          </p:cNvPr>
          <p:cNvSpPr>
            <a:spLocks noGrp="1"/>
          </p:cNvSpPr>
          <p:nvPr>
            <p:ph type="ctrTitle"/>
          </p:nvPr>
        </p:nvSpPr>
        <p:spPr/>
        <p:txBody>
          <a:bodyPr>
            <a:normAutofit fontScale="90000"/>
          </a:bodyPr>
          <a:lstStyle/>
          <a:p>
            <a:r>
              <a:rPr lang="en-US" altLang="zh-CN" dirty="0"/>
              <a:t>Video smoke detection based on deep saliency network</a:t>
            </a:r>
            <a:endParaRPr lang="zh-CN" altLang="en-US" dirty="0"/>
          </a:p>
        </p:txBody>
      </p:sp>
      <p:sp>
        <p:nvSpPr>
          <p:cNvPr id="3" name="副标题 2">
            <a:extLst>
              <a:ext uri="{FF2B5EF4-FFF2-40B4-BE49-F238E27FC236}">
                <a16:creationId xmlns:a16="http://schemas.microsoft.com/office/drawing/2014/main" id="{54DC230F-3A32-495C-A17C-9889C52F9AFA}"/>
              </a:ext>
            </a:extLst>
          </p:cNvPr>
          <p:cNvSpPr>
            <a:spLocks noGrp="1"/>
          </p:cNvSpPr>
          <p:nvPr>
            <p:ph type="subTitle" idx="1"/>
          </p:nvPr>
        </p:nvSpPr>
        <p:spPr/>
        <p:txBody>
          <a:bodyPr>
            <a:normAutofit fontScale="92500" lnSpcReduction="20000"/>
          </a:bodyPr>
          <a:lstStyle/>
          <a:p>
            <a:r>
              <a:rPr lang="en-US" altLang="zh-CN" dirty="0"/>
              <a:t>a </a:t>
            </a:r>
            <a:r>
              <a:rPr lang="en-US" altLang="zh-CN" i="1" dirty="0"/>
              <a:t>State Key Laboratory of Fire Science, University of Science and Technology of China, Hefei, 230026, China</a:t>
            </a:r>
          </a:p>
          <a:p>
            <a:r>
              <a:rPr lang="en-US" altLang="zh-CN" dirty="0"/>
              <a:t>b </a:t>
            </a:r>
            <a:r>
              <a:rPr lang="en-US" altLang="zh-CN" i="1" dirty="0"/>
              <a:t>School of Computer Science and Technology, University of Science and Technology of China, Hefei, 230026, China</a:t>
            </a:r>
          </a:p>
          <a:p>
            <a:r>
              <a:rPr lang="en-US" altLang="zh-CN" dirty="0"/>
              <a:t>c </a:t>
            </a:r>
            <a:r>
              <a:rPr lang="en-US" altLang="zh-CN" i="1" dirty="0"/>
              <a:t>XI’AN University of Posts &amp; Telecommunications, Xian, 710121, China</a:t>
            </a:r>
            <a:endParaRPr lang="zh-CN" altLang="en-US" dirty="0"/>
          </a:p>
        </p:txBody>
      </p:sp>
    </p:spTree>
    <p:extLst>
      <p:ext uri="{BB962C8B-B14F-4D97-AF65-F5344CB8AC3E}">
        <p14:creationId xmlns:p14="http://schemas.microsoft.com/office/powerpoint/2010/main" val="3171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84F48-A86E-4AFB-A1DF-97558CDDC538}"/>
              </a:ext>
            </a:extLst>
          </p:cNvPr>
          <p:cNvSpPr>
            <a:spLocks noGrp="1"/>
          </p:cNvSpPr>
          <p:nvPr>
            <p:ph type="title"/>
          </p:nvPr>
        </p:nvSpPr>
        <p:spPr/>
        <p:txBody>
          <a:bodyPr/>
          <a:lstStyle/>
          <a:p>
            <a:r>
              <a:rPr lang="en-US" altLang="zh-CN" i="1" dirty="0"/>
              <a:t>Object-level saliency detection</a:t>
            </a:r>
            <a:endParaRPr lang="zh-CN" altLang="en-US" dirty="0"/>
          </a:p>
        </p:txBody>
      </p:sp>
      <p:pic>
        <p:nvPicPr>
          <p:cNvPr id="4" name="内容占位符 3">
            <a:extLst>
              <a:ext uri="{FF2B5EF4-FFF2-40B4-BE49-F238E27FC236}">
                <a16:creationId xmlns:a16="http://schemas.microsoft.com/office/drawing/2014/main" id="{0AA6A5A6-A2CD-4E40-9242-B99EA3BFE85A}"/>
              </a:ext>
            </a:extLst>
          </p:cNvPr>
          <p:cNvPicPr>
            <a:picLocks noGrp="1" noChangeAspect="1"/>
          </p:cNvPicPr>
          <p:nvPr>
            <p:ph idx="1"/>
          </p:nvPr>
        </p:nvPicPr>
        <p:blipFill>
          <a:blip r:embed="rId2"/>
          <a:stretch>
            <a:fillRect/>
          </a:stretch>
        </p:blipFill>
        <p:spPr>
          <a:xfrm>
            <a:off x="751365" y="4287456"/>
            <a:ext cx="4968792" cy="2094328"/>
          </a:xfrm>
          <a:prstGeom prst="rect">
            <a:avLst/>
          </a:prstGeom>
        </p:spPr>
      </p:pic>
      <p:sp>
        <p:nvSpPr>
          <p:cNvPr id="6" name="文本框 5">
            <a:extLst>
              <a:ext uri="{FF2B5EF4-FFF2-40B4-BE49-F238E27FC236}">
                <a16:creationId xmlns:a16="http://schemas.microsoft.com/office/drawing/2014/main" id="{8F1E5256-995A-4DBE-A75E-EF7712629F0E}"/>
              </a:ext>
            </a:extLst>
          </p:cNvPr>
          <p:cNvSpPr txBox="1"/>
          <p:nvPr/>
        </p:nvSpPr>
        <p:spPr>
          <a:xfrm>
            <a:off x="1230659" y="1588168"/>
            <a:ext cx="9625263" cy="1754326"/>
          </a:xfrm>
          <a:prstGeom prst="rect">
            <a:avLst/>
          </a:prstGeom>
          <a:noFill/>
        </p:spPr>
        <p:txBody>
          <a:bodyPr wrap="square" rtlCol="0">
            <a:spAutoFit/>
          </a:bodyPr>
          <a:lstStyle/>
          <a:p>
            <a:r>
              <a:rPr lang="en-US" altLang="zh-CN" dirty="0"/>
              <a:t>1.</a:t>
            </a:r>
            <a:r>
              <a:rPr lang="zh-CN" altLang="en-US" dirty="0"/>
              <a:t>使用</a:t>
            </a:r>
            <a:r>
              <a:rPr lang="en-US" altLang="zh-CN" dirty="0"/>
              <a:t>RPN</a:t>
            </a:r>
            <a:r>
              <a:rPr lang="zh-CN" altLang="en-US" dirty="0"/>
              <a:t>进行目标级别的显著性检测，</a:t>
            </a:r>
            <a:r>
              <a:rPr lang="en-US" altLang="zh-CN" dirty="0"/>
              <a:t>RPN</a:t>
            </a:r>
            <a:r>
              <a:rPr lang="zh-CN" altLang="en-US" dirty="0"/>
              <a:t>输出候选框使用置信度评分，并对每个像素的客观度评分进行标准化到</a:t>
            </a:r>
            <a:r>
              <a:rPr lang="en-US" altLang="zh-CN" dirty="0"/>
              <a:t>[0,255)</a:t>
            </a:r>
            <a:r>
              <a:rPr lang="zh-CN" altLang="en-US" dirty="0"/>
              <a:t>。</a:t>
            </a:r>
            <a:endParaRPr lang="en-US" altLang="zh-CN" dirty="0"/>
          </a:p>
          <a:p>
            <a:r>
              <a:rPr lang="en-US" altLang="zh-CN" dirty="0"/>
              <a:t>2.</a:t>
            </a:r>
            <a:r>
              <a:rPr lang="zh-CN" altLang="en-US" dirty="0"/>
              <a:t>具体算法：对于每个边界框</a:t>
            </a:r>
            <a:r>
              <a:rPr lang="en-US" altLang="zh-CN" dirty="0"/>
              <a:t>Bi</a:t>
            </a:r>
            <a:r>
              <a:rPr lang="zh-CN" altLang="en-US" dirty="0"/>
              <a:t>具有由</a:t>
            </a:r>
            <a:r>
              <a:rPr lang="en-US" altLang="zh-CN" dirty="0"/>
              <a:t>RPN</a:t>
            </a:r>
            <a:r>
              <a:rPr lang="zh-CN" altLang="en-US" dirty="0"/>
              <a:t>模型生成的置信度评分</a:t>
            </a:r>
            <a:r>
              <a:rPr lang="en-US" altLang="zh-CN" dirty="0"/>
              <a:t>bi</a:t>
            </a:r>
            <a:r>
              <a:rPr lang="zh-CN" altLang="en-US" dirty="0"/>
              <a:t>图像，其置信度</a:t>
            </a:r>
            <a:r>
              <a:rPr lang="en-US" altLang="zh-CN" dirty="0"/>
              <a:t>bi</a:t>
            </a:r>
            <a:r>
              <a:rPr lang="zh-CN" altLang="en-US" dirty="0"/>
              <a:t>被添加到边界框中的所有像素。</a:t>
            </a:r>
          </a:p>
          <a:p>
            <a:endParaRPr lang="en-US" altLang="zh-CN" dirty="0"/>
          </a:p>
          <a:p>
            <a:endParaRPr lang="zh-CN" altLang="en-US" dirty="0"/>
          </a:p>
        </p:txBody>
      </p:sp>
      <p:pic>
        <p:nvPicPr>
          <p:cNvPr id="7" name="图片 6">
            <a:extLst>
              <a:ext uri="{FF2B5EF4-FFF2-40B4-BE49-F238E27FC236}">
                <a16:creationId xmlns:a16="http://schemas.microsoft.com/office/drawing/2014/main" id="{9484A38F-7BE5-42BD-BB59-D6674C05B3BC}"/>
              </a:ext>
            </a:extLst>
          </p:cNvPr>
          <p:cNvPicPr>
            <a:picLocks noChangeAspect="1"/>
          </p:cNvPicPr>
          <p:nvPr/>
        </p:nvPicPr>
        <p:blipFill>
          <a:blip r:embed="rId3"/>
          <a:stretch>
            <a:fillRect/>
          </a:stretch>
        </p:blipFill>
        <p:spPr>
          <a:xfrm>
            <a:off x="1230659" y="2743771"/>
            <a:ext cx="5553075" cy="1219200"/>
          </a:xfrm>
          <a:prstGeom prst="rect">
            <a:avLst/>
          </a:prstGeom>
        </p:spPr>
      </p:pic>
      <p:sp>
        <p:nvSpPr>
          <p:cNvPr id="9" name="文本框 8">
            <a:extLst>
              <a:ext uri="{FF2B5EF4-FFF2-40B4-BE49-F238E27FC236}">
                <a16:creationId xmlns:a16="http://schemas.microsoft.com/office/drawing/2014/main" id="{CBA93772-F887-4385-8F62-57866D776D1C}"/>
              </a:ext>
            </a:extLst>
          </p:cNvPr>
          <p:cNvSpPr txBox="1"/>
          <p:nvPr/>
        </p:nvSpPr>
        <p:spPr>
          <a:xfrm>
            <a:off x="838200" y="3445643"/>
            <a:ext cx="1189408" cy="461665"/>
          </a:xfrm>
          <a:prstGeom prst="rect">
            <a:avLst/>
          </a:prstGeom>
          <a:noFill/>
        </p:spPr>
        <p:txBody>
          <a:bodyPr wrap="square" rtlCol="0">
            <a:spAutoFit/>
          </a:bodyPr>
          <a:lstStyle/>
          <a:p>
            <a:r>
              <a:rPr lang="zh-CN" altLang="en-US" sz="1200" dirty="0"/>
              <a:t>每个像素点的分数值</a:t>
            </a:r>
          </a:p>
        </p:txBody>
      </p:sp>
      <p:sp>
        <p:nvSpPr>
          <p:cNvPr id="10" name="文本框 9">
            <a:extLst>
              <a:ext uri="{FF2B5EF4-FFF2-40B4-BE49-F238E27FC236}">
                <a16:creationId xmlns:a16="http://schemas.microsoft.com/office/drawing/2014/main" id="{E1D5BA14-2EE5-4D30-A1CE-59062A355AD5}"/>
              </a:ext>
            </a:extLst>
          </p:cNvPr>
          <p:cNvSpPr txBox="1"/>
          <p:nvPr/>
        </p:nvSpPr>
        <p:spPr>
          <a:xfrm>
            <a:off x="4654502" y="3445643"/>
            <a:ext cx="2129232" cy="738664"/>
          </a:xfrm>
          <a:prstGeom prst="rect">
            <a:avLst/>
          </a:prstGeom>
          <a:noFill/>
        </p:spPr>
        <p:txBody>
          <a:bodyPr wrap="square" rtlCol="0">
            <a:spAutoFit/>
          </a:bodyPr>
          <a:lstStyle/>
          <a:p>
            <a:r>
              <a:rPr lang="zh-CN" altLang="en-US" sz="1200" dirty="0"/>
              <a:t>像素</a:t>
            </a:r>
            <a:r>
              <a:rPr lang="en-US" altLang="zh-CN" sz="1200" dirty="0"/>
              <a:t>p</a:t>
            </a:r>
            <a:r>
              <a:rPr lang="zh-CN" altLang="en-US" sz="1200" dirty="0"/>
              <a:t>与边界框</a:t>
            </a:r>
            <a:r>
              <a:rPr lang="en-US" altLang="zh-CN" sz="1200" dirty="0"/>
              <a:t>Bi</a:t>
            </a:r>
            <a:r>
              <a:rPr lang="zh-CN" altLang="en-US" sz="1200" dirty="0"/>
              <a:t>的中心的归一化距离</a:t>
            </a:r>
          </a:p>
          <a:p>
            <a:endParaRPr lang="zh-CN" altLang="en-US" dirty="0"/>
          </a:p>
        </p:txBody>
      </p:sp>
      <p:sp>
        <p:nvSpPr>
          <p:cNvPr id="11" name="文本框 10">
            <a:extLst>
              <a:ext uri="{FF2B5EF4-FFF2-40B4-BE49-F238E27FC236}">
                <a16:creationId xmlns:a16="http://schemas.microsoft.com/office/drawing/2014/main" id="{41B1C54D-D4C0-4F50-B909-50E8FAD3AF67}"/>
              </a:ext>
            </a:extLst>
          </p:cNvPr>
          <p:cNvSpPr txBox="1"/>
          <p:nvPr/>
        </p:nvSpPr>
        <p:spPr>
          <a:xfrm>
            <a:off x="2660698" y="3384088"/>
            <a:ext cx="2129232" cy="276999"/>
          </a:xfrm>
          <a:prstGeom prst="rect">
            <a:avLst/>
          </a:prstGeom>
          <a:noFill/>
        </p:spPr>
        <p:txBody>
          <a:bodyPr wrap="square" rtlCol="0">
            <a:spAutoFit/>
          </a:bodyPr>
          <a:lstStyle/>
          <a:p>
            <a:r>
              <a:rPr lang="zh-CN" altLang="en-US" sz="1200" dirty="0"/>
              <a:t>像素点是否在边界框内</a:t>
            </a:r>
          </a:p>
        </p:txBody>
      </p:sp>
      <p:sp>
        <p:nvSpPr>
          <p:cNvPr id="12" name="文本框 11">
            <a:extLst>
              <a:ext uri="{FF2B5EF4-FFF2-40B4-BE49-F238E27FC236}">
                <a16:creationId xmlns:a16="http://schemas.microsoft.com/office/drawing/2014/main" id="{029EBB8B-1FAB-45EB-AEBF-68D0F9077611}"/>
              </a:ext>
            </a:extLst>
          </p:cNvPr>
          <p:cNvSpPr txBox="1"/>
          <p:nvPr/>
        </p:nvSpPr>
        <p:spPr>
          <a:xfrm>
            <a:off x="6455802" y="4668253"/>
            <a:ext cx="4448246" cy="646331"/>
          </a:xfrm>
          <a:prstGeom prst="rect">
            <a:avLst/>
          </a:prstGeom>
          <a:noFill/>
        </p:spPr>
        <p:txBody>
          <a:bodyPr wrap="square" rtlCol="0">
            <a:spAutoFit/>
          </a:bodyPr>
          <a:lstStyle/>
          <a:p>
            <a:r>
              <a:rPr lang="zh-CN" altLang="en-US" dirty="0"/>
              <a:t>距离框中心点越近，被框包含次数越多的像素点越亮。</a:t>
            </a:r>
          </a:p>
        </p:txBody>
      </p:sp>
    </p:spTree>
    <p:extLst>
      <p:ext uri="{BB962C8B-B14F-4D97-AF65-F5344CB8AC3E}">
        <p14:creationId xmlns:p14="http://schemas.microsoft.com/office/powerpoint/2010/main" val="240075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368A1-1ED3-426C-B135-9ADF976B3827}"/>
              </a:ext>
            </a:extLst>
          </p:cNvPr>
          <p:cNvSpPr>
            <a:spLocks noGrp="1"/>
          </p:cNvSpPr>
          <p:nvPr>
            <p:ph type="title"/>
          </p:nvPr>
        </p:nvSpPr>
        <p:spPr/>
        <p:txBody>
          <a:bodyPr/>
          <a:lstStyle/>
          <a:p>
            <a:r>
              <a:rPr lang="en-US" altLang="zh-CN" i="1" dirty="0"/>
              <a:t>Region-level saliency detection</a:t>
            </a:r>
            <a:endParaRPr lang="zh-CN" altLang="en-US" dirty="0"/>
          </a:p>
        </p:txBody>
      </p:sp>
      <p:sp>
        <p:nvSpPr>
          <p:cNvPr id="3" name="内容占位符 2">
            <a:extLst>
              <a:ext uri="{FF2B5EF4-FFF2-40B4-BE49-F238E27FC236}">
                <a16:creationId xmlns:a16="http://schemas.microsoft.com/office/drawing/2014/main" id="{2C542742-8C17-4046-8356-77EFCECA1CD9}"/>
              </a:ext>
            </a:extLst>
          </p:cNvPr>
          <p:cNvSpPr>
            <a:spLocks noGrp="1"/>
          </p:cNvSpPr>
          <p:nvPr>
            <p:ph idx="1"/>
          </p:nvPr>
        </p:nvSpPr>
        <p:spPr/>
        <p:txBody>
          <a:bodyPr/>
          <a:lstStyle/>
          <a:p>
            <a:r>
              <a:rPr lang="zh-CN" altLang="en-US" dirty="0"/>
              <a:t>进行超像素分割采用简单线性迭代聚类</a:t>
            </a:r>
            <a:r>
              <a:rPr lang="en-US" altLang="zh-CN" dirty="0"/>
              <a:t>(SLIC)</a:t>
            </a:r>
            <a:r>
              <a:rPr lang="zh-CN" altLang="en-US" dirty="0"/>
              <a:t>算法，其中在</a:t>
            </a:r>
            <a:r>
              <a:rPr lang="en-US" altLang="zh-CN" dirty="0" err="1"/>
              <a:t>CIELab</a:t>
            </a:r>
            <a:r>
              <a:rPr lang="zh-CN" altLang="en-US" dirty="0"/>
              <a:t>颜色空间中进行</a:t>
            </a:r>
            <a:r>
              <a:rPr lang="en-US" altLang="zh-CN" dirty="0"/>
              <a:t>k -</a:t>
            </a:r>
            <a:r>
              <a:rPr lang="zh-CN" altLang="en-US" dirty="0"/>
              <a:t>均值聚类，并且使用测地线图像距离颜色空间（</a:t>
            </a:r>
            <a:r>
              <a:rPr lang="en-US" altLang="zh-CN" dirty="0"/>
              <a:t> geodesic image distance </a:t>
            </a:r>
            <a:r>
              <a:rPr lang="zh-CN" altLang="en-US" dirty="0"/>
              <a:t>） 。</a:t>
            </a:r>
          </a:p>
          <a:p>
            <a:endParaRPr lang="zh-CN" altLang="en-US" dirty="0"/>
          </a:p>
        </p:txBody>
      </p:sp>
      <p:pic>
        <p:nvPicPr>
          <p:cNvPr id="4" name="图片 3">
            <a:extLst>
              <a:ext uri="{FF2B5EF4-FFF2-40B4-BE49-F238E27FC236}">
                <a16:creationId xmlns:a16="http://schemas.microsoft.com/office/drawing/2014/main" id="{F407D2CD-A3C6-4991-B3F3-98DF0906FFEF}"/>
              </a:ext>
            </a:extLst>
          </p:cNvPr>
          <p:cNvPicPr>
            <a:picLocks noChangeAspect="1"/>
          </p:cNvPicPr>
          <p:nvPr/>
        </p:nvPicPr>
        <p:blipFill>
          <a:blip r:embed="rId2"/>
          <a:stretch>
            <a:fillRect/>
          </a:stretch>
        </p:blipFill>
        <p:spPr>
          <a:xfrm>
            <a:off x="1071785" y="3162586"/>
            <a:ext cx="2527021" cy="1577856"/>
          </a:xfrm>
          <a:prstGeom prst="rect">
            <a:avLst/>
          </a:prstGeom>
        </p:spPr>
      </p:pic>
      <p:pic>
        <p:nvPicPr>
          <p:cNvPr id="5" name="图片 4">
            <a:extLst>
              <a:ext uri="{FF2B5EF4-FFF2-40B4-BE49-F238E27FC236}">
                <a16:creationId xmlns:a16="http://schemas.microsoft.com/office/drawing/2014/main" id="{F7800858-F18B-4EF8-9D9F-F4743371B941}"/>
              </a:ext>
            </a:extLst>
          </p:cNvPr>
          <p:cNvPicPr>
            <a:picLocks noChangeAspect="1"/>
          </p:cNvPicPr>
          <p:nvPr/>
        </p:nvPicPr>
        <p:blipFill>
          <a:blip r:embed="rId3"/>
          <a:stretch>
            <a:fillRect/>
          </a:stretch>
        </p:blipFill>
        <p:spPr>
          <a:xfrm>
            <a:off x="3832392" y="3057525"/>
            <a:ext cx="1253336" cy="1793875"/>
          </a:xfrm>
          <a:prstGeom prst="rect">
            <a:avLst/>
          </a:prstGeom>
        </p:spPr>
      </p:pic>
      <p:pic>
        <p:nvPicPr>
          <p:cNvPr id="7" name="图片 6">
            <a:extLst>
              <a:ext uri="{FF2B5EF4-FFF2-40B4-BE49-F238E27FC236}">
                <a16:creationId xmlns:a16="http://schemas.microsoft.com/office/drawing/2014/main" id="{6A783B74-F2A1-46FB-84C8-355052B222CE}"/>
              </a:ext>
            </a:extLst>
          </p:cNvPr>
          <p:cNvPicPr>
            <a:picLocks noChangeAspect="1"/>
          </p:cNvPicPr>
          <p:nvPr/>
        </p:nvPicPr>
        <p:blipFill>
          <a:blip r:embed="rId4"/>
          <a:stretch>
            <a:fillRect/>
          </a:stretch>
        </p:blipFill>
        <p:spPr>
          <a:xfrm>
            <a:off x="6319595" y="3057525"/>
            <a:ext cx="5088013" cy="3708400"/>
          </a:xfrm>
          <a:prstGeom prst="rect">
            <a:avLst/>
          </a:prstGeom>
        </p:spPr>
      </p:pic>
      <p:sp>
        <p:nvSpPr>
          <p:cNvPr id="8" name="矩形 7">
            <a:extLst>
              <a:ext uri="{FF2B5EF4-FFF2-40B4-BE49-F238E27FC236}">
                <a16:creationId xmlns:a16="http://schemas.microsoft.com/office/drawing/2014/main" id="{723D98AE-5A22-4FAE-AC68-A661D42C98B0}"/>
              </a:ext>
            </a:extLst>
          </p:cNvPr>
          <p:cNvSpPr/>
          <p:nvPr/>
        </p:nvSpPr>
        <p:spPr>
          <a:xfrm>
            <a:off x="784392" y="4920192"/>
            <a:ext cx="6096000" cy="646331"/>
          </a:xfrm>
          <a:prstGeom prst="rect">
            <a:avLst/>
          </a:prstGeom>
        </p:spPr>
        <p:txBody>
          <a:bodyPr>
            <a:spAutoFit/>
          </a:bodyPr>
          <a:lstStyle/>
          <a:p>
            <a:r>
              <a:rPr lang="zh-CN" altLang="en-US" b="0" i="0" dirty="0">
                <a:solidFill>
                  <a:srgbClr val="333333"/>
                </a:solidFill>
                <a:effectLst/>
                <a:latin typeface="Arial" panose="020B0604020202020204" pitchFamily="34" charset="0"/>
              </a:rPr>
              <a:t>我们将其设置为区域级显著性</a:t>
            </a:r>
            <a:r>
              <a:rPr lang="en-US" altLang="zh-CN" b="0" i="0" dirty="0">
                <a:solidFill>
                  <a:srgbClr val="333333"/>
                </a:solidFill>
                <a:effectLst/>
                <a:latin typeface="Arial" panose="020B0604020202020204" pitchFamily="34" charset="0"/>
              </a:rPr>
              <a:t>CNN</a:t>
            </a:r>
            <a:r>
              <a:rPr lang="zh-CN" altLang="en-US" b="0" i="0" dirty="0">
                <a:solidFill>
                  <a:srgbClr val="333333"/>
                </a:solidFill>
                <a:effectLst/>
                <a:latin typeface="Arial" panose="020B0604020202020204" pitchFamily="34" charset="0"/>
              </a:rPr>
              <a:t>来生成区域级显著性</a:t>
            </a:r>
          </a:p>
          <a:p>
            <a:r>
              <a:rPr lang="zh-CN" altLang="en-US" b="0" i="0" dirty="0">
                <a:solidFill>
                  <a:srgbClr val="333333"/>
                </a:solidFill>
                <a:effectLst/>
                <a:latin typeface="Arial" panose="020B0604020202020204" pitchFamily="34" charset="0"/>
              </a:rPr>
              <a:t>烟雾显著性图</a:t>
            </a:r>
          </a:p>
        </p:txBody>
      </p:sp>
    </p:spTree>
    <p:extLst>
      <p:ext uri="{BB962C8B-B14F-4D97-AF65-F5344CB8AC3E}">
        <p14:creationId xmlns:p14="http://schemas.microsoft.com/office/powerpoint/2010/main" val="349283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43714-1014-4D7F-AD1A-FF57FE3053D5}"/>
              </a:ext>
            </a:extLst>
          </p:cNvPr>
          <p:cNvSpPr>
            <a:spLocks noGrp="1"/>
          </p:cNvSpPr>
          <p:nvPr>
            <p:ph type="title"/>
          </p:nvPr>
        </p:nvSpPr>
        <p:spPr>
          <a:xfrm>
            <a:off x="315686" y="192875"/>
            <a:ext cx="10515600" cy="776156"/>
          </a:xfrm>
        </p:spPr>
        <p:txBody>
          <a:bodyPr/>
          <a:lstStyle/>
          <a:p>
            <a:r>
              <a:rPr lang="en-US" altLang="zh-CN" i="1" dirty="0"/>
              <a:t>Pixel-level saliency CNN</a:t>
            </a:r>
            <a:endParaRPr lang="zh-CN" altLang="en-US" dirty="0"/>
          </a:p>
        </p:txBody>
      </p:sp>
      <p:pic>
        <p:nvPicPr>
          <p:cNvPr id="4" name="内容占位符 3">
            <a:extLst>
              <a:ext uri="{FF2B5EF4-FFF2-40B4-BE49-F238E27FC236}">
                <a16:creationId xmlns:a16="http://schemas.microsoft.com/office/drawing/2014/main" id="{219265D3-1A34-4A4F-82B4-AAF2AA7CF78A}"/>
              </a:ext>
            </a:extLst>
          </p:cNvPr>
          <p:cNvPicPr>
            <a:picLocks noGrp="1" noChangeAspect="1"/>
          </p:cNvPicPr>
          <p:nvPr>
            <p:ph idx="1"/>
          </p:nvPr>
        </p:nvPicPr>
        <p:blipFill>
          <a:blip r:embed="rId2"/>
          <a:stretch>
            <a:fillRect/>
          </a:stretch>
        </p:blipFill>
        <p:spPr>
          <a:xfrm>
            <a:off x="425582" y="1135820"/>
            <a:ext cx="7262151" cy="4193257"/>
          </a:xfrm>
          <a:prstGeom prst="rect">
            <a:avLst/>
          </a:prstGeom>
        </p:spPr>
      </p:pic>
      <p:pic>
        <p:nvPicPr>
          <p:cNvPr id="5" name="图片 4">
            <a:extLst>
              <a:ext uri="{FF2B5EF4-FFF2-40B4-BE49-F238E27FC236}">
                <a16:creationId xmlns:a16="http://schemas.microsoft.com/office/drawing/2014/main" id="{CD54A6C7-D9C2-4302-88C3-86E2B974590E}"/>
              </a:ext>
            </a:extLst>
          </p:cNvPr>
          <p:cNvPicPr>
            <a:picLocks noChangeAspect="1"/>
          </p:cNvPicPr>
          <p:nvPr/>
        </p:nvPicPr>
        <p:blipFill>
          <a:blip r:embed="rId3"/>
          <a:stretch>
            <a:fillRect/>
          </a:stretch>
        </p:blipFill>
        <p:spPr>
          <a:xfrm>
            <a:off x="425582" y="5495866"/>
            <a:ext cx="8045307" cy="1249218"/>
          </a:xfrm>
          <a:prstGeom prst="rect">
            <a:avLst/>
          </a:prstGeom>
        </p:spPr>
      </p:pic>
      <p:sp>
        <p:nvSpPr>
          <p:cNvPr id="6" name="文本框 5">
            <a:extLst>
              <a:ext uri="{FF2B5EF4-FFF2-40B4-BE49-F238E27FC236}">
                <a16:creationId xmlns:a16="http://schemas.microsoft.com/office/drawing/2014/main" id="{40230348-C9F9-49DC-871D-76642654E381}"/>
              </a:ext>
            </a:extLst>
          </p:cNvPr>
          <p:cNvSpPr txBox="1"/>
          <p:nvPr/>
        </p:nvSpPr>
        <p:spPr>
          <a:xfrm>
            <a:off x="8470889" y="1314450"/>
            <a:ext cx="3295529" cy="1477328"/>
          </a:xfrm>
          <a:prstGeom prst="rect">
            <a:avLst/>
          </a:prstGeom>
          <a:noFill/>
        </p:spPr>
        <p:txBody>
          <a:bodyPr wrap="square" rtlCol="0">
            <a:spAutoFit/>
          </a:bodyPr>
          <a:lstStyle/>
          <a:p>
            <a:r>
              <a:rPr lang="en-US" altLang="zh-CN" dirty="0"/>
              <a:t>RCL</a:t>
            </a:r>
            <a:r>
              <a:rPr lang="zh-CN" altLang="en-US" dirty="0"/>
              <a:t>层用作在</a:t>
            </a:r>
            <a:r>
              <a:rPr lang="en-US" altLang="zh-CN" dirty="0"/>
              <a:t>feature map</a:t>
            </a:r>
            <a:r>
              <a:rPr lang="zh-CN" altLang="en-US" dirty="0"/>
              <a:t>中包含局部信息（</a:t>
            </a:r>
            <a:r>
              <a:rPr lang="en-US" altLang="zh-CN" dirty="0"/>
              <a:t> Conv1_2, Conv2_2, Conv3_3, Conv4_3 </a:t>
            </a:r>
            <a:r>
              <a:rPr lang="zh-CN" altLang="en-US" dirty="0"/>
              <a:t>）进而改善解码端的</a:t>
            </a:r>
            <a:r>
              <a:rPr lang="en-US" altLang="zh-CN" dirty="0" err="1"/>
              <a:t>aliency</a:t>
            </a:r>
            <a:r>
              <a:rPr lang="en-US" altLang="zh-CN" dirty="0"/>
              <a:t> map</a:t>
            </a:r>
            <a:r>
              <a:rPr lang="zh-CN" altLang="en-US" dirty="0"/>
              <a:t>信息细节。</a:t>
            </a:r>
          </a:p>
        </p:txBody>
      </p:sp>
      <p:sp>
        <p:nvSpPr>
          <p:cNvPr id="7" name="文本框 6">
            <a:extLst>
              <a:ext uri="{FF2B5EF4-FFF2-40B4-BE49-F238E27FC236}">
                <a16:creationId xmlns:a16="http://schemas.microsoft.com/office/drawing/2014/main" id="{8313E898-F307-4D90-81E7-5EC5FCD88EA4}"/>
              </a:ext>
            </a:extLst>
          </p:cNvPr>
          <p:cNvSpPr txBox="1"/>
          <p:nvPr/>
        </p:nvSpPr>
        <p:spPr>
          <a:xfrm>
            <a:off x="8600860" y="4833257"/>
            <a:ext cx="3224463" cy="1200329"/>
          </a:xfrm>
          <a:prstGeom prst="rect">
            <a:avLst/>
          </a:prstGeom>
          <a:noFill/>
        </p:spPr>
        <p:txBody>
          <a:bodyPr wrap="square" rtlCol="0">
            <a:spAutoFit/>
          </a:bodyPr>
          <a:lstStyle/>
          <a:p>
            <a:r>
              <a:rPr lang="zh-CN" altLang="en-US" dirty="0"/>
              <a:t>（</a:t>
            </a:r>
            <a:r>
              <a:rPr lang="en-US" altLang="zh-CN" dirty="0"/>
              <a:t>Object-level</a:t>
            </a:r>
            <a:r>
              <a:rPr lang="zh-CN" altLang="en-US" dirty="0"/>
              <a:t>与</a:t>
            </a:r>
            <a:r>
              <a:rPr lang="en-US" altLang="zh-CN" dirty="0"/>
              <a:t>pixel-level</a:t>
            </a:r>
            <a:r>
              <a:rPr lang="zh-CN" altLang="en-US" dirty="0"/>
              <a:t>的融合）比（</a:t>
            </a:r>
            <a:r>
              <a:rPr lang="en-US" altLang="zh-CN" dirty="0"/>
              <a:t>Reign-level</a:t>
            </a:r>
            <a:r>
              <a:rPr lang="zh-CN" altLang="en-US" dirty="0"/>
              <a:t>与</a:t>
            </a:r>
            <a:r>
              <a:rPr lang="en-US" altLang="zh-CN" dirty="0"/>
              <a:t>pixel-level</a:t>
            </a:r>
            <a:r>
              <a:rPr lang="zh-CN" altLang="en-US" dirty="0"/>
              <a:t>的融合）效果好并且耗时更少。所以采用前者</a:t>
            </a:r>
          </a:p>
        </p:txBody>
      </p:sp>
    </p:spTree>
    <p:extLst>
      <p:ext uri="{BB962C8B-B14F-4D97-AF65-F5344CB8AC3E}">
        <p14:creationId xmlns:p14="http://schemas.microsoft.com/office/powerpoint/2010/main" val="420640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A7F29-3FCB-49FC-977D-54C24C0AA09D}"/>
              </a:ext>
            </a:extLst>
          </p:cNvPr>
          <p:cNvSpPr>
            <a:spLocks noGrp="1"/>
          </p:cNvSpPr>
          <p:nvPr>
            <p:ph type="title"/>
          </p:nvPr>
        </p:nvSpPr>
        <p:spPr/>
        <p:txBody>
          <a:bodyPr/>
          <a:lstStyle/>
          <a:p>
            <a:r>
              <a:rPr lang="en-US" altLang="zh-CN" dirty="0"/>
              <a:t>existence prediction</a:t>
            </a:r>
            <a:endParaRPr lang="zh-CN" altLang="en-US" dirty="0"/>
          </a:p>
        </p:txBody>
      </p:sp>
      <p:pic>
        <p:nvPicPr>
          <p:cNvPr id="4" name="内容占位符 3">
            <a:extLst>
              <a:ext uri="{FF2B5EF4-FFF2-40B4-BE49-F238E27FC236}">
                <a16:creationId xmlns:a16="http://schemas.microsoft.com/office/drawing/2014/main" id="{E0A0AC0A-B45B-43B6-BB07-E1A9D2985B69}"/>
              </a:ext>
            </a:extLst>
          </p:cNvPr>
          <p:cNvPicPr>
            <a:picLocks noChangeAspect="1"/>
          </p:cNvPicPr>
          <p:nvPr/>
        </p:nvPicPr>
        <p:blipFill>
          <a:blip r:embed="rId2"/>
          <a:stretch>
            <a:fillRect/>
          </a:stretch>
        </p:blipFill>
        <p:spPr>
          <a:xfrm>
            <a:off x="838200" y="1820913"/>
            <a:ext cx="5569976" cy="3216174"/>
          </a:xfrm>
          <a:prstGeom prst="rect">
            <a:avLst/>
          </a:prstGeom>
        </p:spPr>
      </p:pic>
      <p:sp>
        <p:nvSpPr>
          <p:cNvPr id="5" name="椭圆 4">
            <a:extLst>
              <a:ext uri="{FF2B5EF4-FFF2-40B4-BE49-F238E27FC236}">
                <a16:creationId xmlns:a16="http://schemas.microsoft.com/office/drawing/2014/main" id="{7BA7DBAB-50B5-4AFC-B119-34DE17189E97}"/>
              </a:ext>
            </a:extLst>
          </p:cNvPr>
          <p:cNvSpPr/>
          <p:nvPr/>
        </p:nvSpPr>
        <p:spPr>
          <a:xfrm>
            <a:off x="1481667" y="3496733"/>
            <a:ext cx="5012266" cy="7450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7C03DFE-EA0D-4A5C-B7AD-8CDCC7B31A63}"/>
              </a:ext>
            </a:extLst>
          </p:cNvPr>
          <p:cNvSpPr txBox="1"/>
          <p:nvPr/>
        </p:nvSpPr>
        <p:spPr>
          <a:xfrm>
            <a:off x="7250418" y="1820913"/>
            <a:ext cx="3508646" cy="2308324"/>
          </a:xfrm>
          <a:prstGeom prst="rect">
            <a:avLst/>
          </a:prstGeom>
          <a:noFill/>
        </p:spPr>
        <p:txBody>
          <a:bodyPr wrap="square" rtlCol="0">
            <a:spAutoFit/>
          </a:bodyPr>
          <a:lstStyle/>
          <a:p>
            <a:r>
              <a:rPr lang="zh-CN" altLang="en-US" dirty="0"/>
              <a:t>将解码端和编码段的信息融合预测是否存在烟雾。</a:t>
            </a:r>
            <a:endParaRPr lang="en-US" altLang="zh-CN" dirty="0"/>
          </a:p>
          <a:p>
            <a:r>
              <a:rPr lang="zh-CN" altLang="en-US" dirty="0"/>
              <a:t>显著性图所提供的烟的概率图和特征图可以提供整个图像的信息表示，它们的组合是能够的提取高度突出候选项的特征，预测烟的存在性。</a:t>
            </a:r>
          </a:p>
          <a:p>
            <a:endParaRPr lang="zh-CN" altLang="en-US" dirty="0"/>
          </a:p>
        </p:txBody>
      </p:sp>
      <p:pic>
        <p:nvPicPr>
          <p:cNvPr id="10" name="内容占位符 9">
            <a:extLst>
              <a:ext uri="{FF2B5EF4-FFF2-40B4-BE49-F238E27FC236}">
                <a16:creationId xmlns:a16="http://schemas.microsoft.com/office/drawing/2014/main" id="{D466D939-5E21-41EE-B64F-3A6971DE1DC2}"/>
              </a:ext>
            </a:extLst>
          </p:cNvPr>
          <p:cNvPicPr>
            <a:picLocks noGrp="1" noChangeAspect="1"/>
          </p:cNvPicPr>
          <p:nvPr>
            <p:ph idx="1"/>
          </p:nvPr>
        </p:nvPicPr>
        <p:blipFill>
          <a:blip r:embed="rId3"/>
          <a:stretch>
            <a:fillRect/>
          </a:stretch>
        </p:blipFill>
        <p:spPr>
          <a:xfrm>
            <a:off x="7250417" y="3819429"/>
            <a:ext cx="3491005" cy="2168860"/>
          </a:xfrm>
          <a:prstGeom prst="rect">
            <a:avLst/>
          </a:prstGeom>
        </p:spPr>
      </p:pic>
      <p:pic>
        <p:nvPicPr>
          <p:cNvPr id="11" name="图片 10">
            <a:extLst>
              <a:ext uri="{FF2B5EF4-FFF2-40B4-BE49-F238E27FC236}">
                <a16:creationId xmlns:a16="http://schemas.microsoft.com/office/drawing/2014/main" id="{9381EDBB-61EB-4AFE-AF9D-88A8B9494902}"/>
              </a:ext>
            </a:extLst>
          </p:cNvPr>
          <p:cNvPicPr>
            <a:picLocks noChangeAspect="1"/>
          </p:cNvPicPr>
          <p:nvPr/>
        </p:nvPicPr>
        <p:blipFill>
          <a:blip r:embed="rId4"/>
          <a:stretch>
            <a:fillRect/>
          </a:stretch>
        </p:blipFill>
        <p:spPr>
          <a:xfrm>
            <a:off x="7352500" y="5911168"/>
            <a:ext cx="3286838" cy="798039"/>
          </a:xfrm>
          <a:prstGeom prst="rect">
            <a:avLst/>
          </a:prstGeom>
        </p:spPr>
      </p:pic>
    </p:spTree>
    <p:extLst>
      <p:ext uri="{BB962C8B-B14F-4D97-AF65-F5344CB8AC3E}">
        <p14:creationId xmlns:p14="http://schemas.microsoft.com/office/powerpoint/2010/main" val="316235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2A12A-65F7-4F3A-B377-5237AB07B0F1}"/>
              </a:ext>
            </a:extLst>
          </p:cNvPr>
          <p:cNvSpPr>
            <a:spLocks noGrp="1"/>
          </p:cNvSpPr>
          <p:nvPr>
            <p:ph type="title"/>
          </p:nvPr>
        </p:nvSpPr>
        <p:spPr/>
        <p:txBody>
          <a:bodyPr/>
          <a:lstStyle/>
          <a:p>
            <a:r>
              <a:rPr lang="zh-CN" altLang="en-US" dirty="0"/>
              <a:t>损失函数</a:t>
            </a:r>
          </a:p>
        </p:txBody>
      </p:sp>
      <p:pic>
        <p:nvPicPr>
          <p:cNvPr id="4" name="内容占位符 3">
            <a:extLst>
              <a:ext uri="{FF2B5EF4-FFF2-40B4-BE49-F238E27FC236}">
                <a16:creationId xmlns:a16="http://schemas.microsoft.com/office/drawing/2014/main" id="{DE072481-E321-49DA-89BD-B0AB99BAE613}"/>
              </a:ext>
            </a:extLst>
          </p:cNvPr>
          <p:cNvPicPr>
            <a:picLocks noGrp="1" noChangeAspect="1"/>
          </p:cNvPicPr>
          <p:nvPr>
            <p:ph idx="1"/>
          </p:nvPr>
        </p:nvPicPr>
        <p:blipFill>
          <a:blip r:embed="rId2"/>
          <a:stretch>
            <a:fillRect/>
          </a:stretch>
        </p:blipFill>
        <p:spPr>
          <a:xfrm>
            <a:off x="2099690" y="1924076"/>
            <a:ext cx="6315075" cy="1533525"/>
          </a:xfrm>
          <a:prstGeom prst="rect">
            <a:avLst/>
          </a:prstGeom>
        </p:spPr>
      </p:pic>
      <p:sp>
        <p:nvSpPr>
          <p:cNvPr id="5" name="文本框 4">
            <a:extLst>
              <a:ext uri="{FF2B5EF4-FFF2-40B4-BE49-F238E27FC236}">
                <a16:creationId xmlns:a16="http://schemas.microsoft.com/office/drawing/2014/main" id="{4E9AACE6-D3DE-4486-BB92-8DDCE7214392}"/>
              </a:ext>
            </a:extLst>
          </p:cNvPr>
          <p:cNvSpPr txBox="1"/>
          <p:nvPr/>
        </p:nvSpPr>
        <p:spPr>
          <a:xfrm>
            <a:off x="838200" y="3368842"/>
            <a:ext cx="9887093" cy="2179435"/>
          </a:xfrm>
          <a:prstGeom prst="rect">
            <a:avLst/>
          </a:prstGeom>
          <a:no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1903FF2-AF57-41A1-AF9E-E007D1195234}"/>
              </a:ext>
            </a:extLst>
          </p:cNvPr>
          <p:cNvSpPr txBox="1"/>
          <p:nvPr/>
        </p:nvSpPr>
        <p:spPr>
          <a:xfrm>
            <a:off x="151253" y="1883433"/>
            <a:ext cx="3073209" cy="646331"/>
          </a:xfrm>
          <a:prstGeom prst="rect">
            <a:avLst/>
          </a:prstGeom>
          <a:noFill/>
        </p:spPr>
        <p:txBody>
          <a:bodyPr wrap="square" rtlCol="0">
            <a:spAutoFit/>
          </a:bodyPr>
          <a:lstStyle/>
          <a:p>
            <a:r>
              <a:rPr lang="en-US" altLang="zh-CN" dirty="0"/>
              <a:t>frame-level label </a:t>
            </a:r>
            <a:r>
              <a:rPr lang="en-US" altLang="zh-CN" dirty="0" err="1"/>
              <a:t>Yf</a:t>
            </a:r>
            <a:endParaRPr lang="en-US" altLang="zh-CN" dirty="0"/>
          </a:p>
          <a:p>
            <a:r>
              <a:rPr lang="en-US" altLang="zh-CN" dirty="0"/>
              <a:t>pixel-level label </a:t>
            </a:r>
            <a:r>
              <a:rPr lang="en-US" altLang="zh-CN" i="1" dirty="0" err="1"/>
              <a:t>Yp</a:t>
            </a:r>
            <a:endParaRPr lang="zh-CN" altLang="en-US" dirty="0"/>
          </a:p>
        </p:txBody>
      </p:sp>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CB407564-B3D0-4062-9616-032C995EA1BB}"/>
                  </a:ext>
                </a:extLst>
              </p14:cNvPr>
              <p14:cNvContentPartPr/>
              <p14:nvPr/>
            </p14:nvContentPartPr>
            <p14:xfrm>
              <a:off x="3323071" y="1342364"/>
              <a:ext cx="4276800" cy="2184480"/>
            </p14:xfrm>
          </p:contentPart>
        </mc:Choice>
        <mc:Fallback xmlns="">
          <p:pic>
            <p:nvPicPr>
              <p:cNvPr id="8" name="墨迹 7">
                <a:extLst>
                  <a:ext uri="{FF2B5EF4-FFF2-40B4-BE49-F238E27FC236}">
                    <a16:creationId xmlns:a16="http://schemas.microsoft.com/office/drawing/2014/main" id="{CB407564-B3D0-4062-9616-032C995EA1BB}"/>
                  </a:ext>
                </a:extLst>
              </p:cNvPr>
              <p:cNvPicPr/>
              <p:nvPr/>
            </p:nvPicPr>
            <p:blipFill>
              <a:blip r:embed="rId4"/>
              <a:stretch>
                <a:fillRect/>
              </a:stretch>
            </p:blipFill>
            <p:spPr>
              <a:xfrm>
                <a:off x="3314431" y="1333364"/>
                <a:ext cx="4294440" cy="2202120"/>
              </a:xfrm>
              <a:prstGeom prst="rect">
                <a:avLst/>
              </a:prstGeom>
            </p:spPr>
          </p:pic>
        </mc:Fallback>
      </mc:AlternateContent>
      <p:sp>
        <p:nvSpPr>
          <p:cNvPr id="9" name="文本框 8">
            <a:extLst>
              <a:ext uri="{FF2B5EF4-FFF2-40B4-BE49-F238E27FC236}">
                <a16:creationId xmlns:a16="http://schemas.microsoft.com/office/drawing/2014/main" id="{13C857D9-7E2C-47F7-BE47-EF03A7B4F4DA}"/>
              </a:ext>
            </a:extLst>
          </p:cNvPr>
          <p:cNvSpPr txBox="1"/>
          <p:nvPr/>
        </p:nvSpPr>
        <p:spPr>
          <a:xfrm>
            <a:off x="4888258" y="1670167"/>
            <a:ext cx="2805077" cy="369332"/>
          </a:xfrm>
          <a:prstGeom prst="rect">
            <a:avLst/>
          </a:prstGeom>
          <a:noFill/>
        </p:spPr>
        <p:txBody>
          <a:bodyPr wrap="square" rtlCol="0">
            <a:spAutoFit/>
          </a:bodyPr>
          <a:lstStyle/>
          <a:p>
            <a:r>
              <a:rPr lang="zh-CN" altLang="en-US" dirty="0"/>
              <a:t>像素级的交叉熵损失</a:t>
            </a:r>
          </a:p>
        </p:txBody>
      </p:sp>
      <p:sp>
        <p:nvSpPr>
          <p:cNvPr id="10" name="文本框 9">
            <a:extLst>
              <a:ext uri="{FF2B5EF4-FFF2-40B4-BE49-F238E27FC236}">
                <a16:creationId xmlns:a16="http://schemas.microsoft.com/office/drawing/2014/main" id="{E95FC5D5-A36A-4DEF-B6EE-ABDAA9391FF7}"/>
              </a:ext>
            </a:extLst>
          </p:cNvPr>
          <p:cNvSpPr txBox="1"/>
          <p:nvPr/>
        </p:nvSpPr>
        <p:spPr>
          <a:xfrm>
            <a:off x="7240405" y="2832072"/>
            <a:ext cx="2348720" cy="369332"/>
          </a:xfrm>
          <a:prstGeom prst="rect">
            <a:avLst/>
          </a:prstGeom>
          <a:noFill/>
        </p:spPr>
        <p:txBody>
          <a:bodyPr wrap="none" rtlCol="0">
            <a:spAutoFit/>
          </a:bodyPr>
          <a:lstStyle/>
          <a:p>
            <a:r>
              <a:rPr lang="zh-CN" altLang="en-US" dirty="0"/>
              <a:t>帧级别的</a:t>
            </a:r>
            <a:r>
              <a:rPr lang="en-US" altLang="zh-CN" dirty="0" err="1"/>
              <a:t>softmax</a:t>
            </a:r>
            <a:r>
              <a:rPr lang="zh-CN" altLang="en-US" dirty="0"/>
              <a:t>损失</a:t>
            </a:r>
          </a:p>
        </p:txBody>
      </p:sp>
    </p:spTree>
    <p:extLst>
      <p:ext uri="{BB962C8B-B14F-4D97-AF65-F5344CB8AC3E}">
        <p14:creationId xmlns:p14="http://schemas.microsoft.com/office/powerpoint/2010/main" val="391638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D6CE1-B286-4C24-A37C-55DEFCF8E182}"/>
              </a:ext>
            </a:extLst>
          </p:cNvPr>
          <p:cNvSpPr>
            <a:spLocks noGrp="1"/>
          </p:cNvSpPr>
          <p:nvPr>
            <p:ph type="title"/>
          </p:nvPr>
        </p:nvSpPr>
        <p:spPr>
          <a:xfrm>
            <a:off x="838200" y="365125"/>
            <a:ext cx="10515600" cy="652403"/>
          </a:xfrm>
        </p:spPr>
        <p:txBody>
          <a:bodyPr>
            <a:normAutofit fontScale="90000"/>
          </a:bodyPr>
          <a:lstStyle/>
          <a:p>
            <a:r>
              <a:rPr lang="zh-CN" altLang="en-US" dirty="0"/>
              <a:t>实验</a:t>
            </a:r>
          </a:p>
        </p:txBody>
      </p:sp>
      <p:sp>
        <p:nvSpPr>
          <p:cNvPr id="3" name="内容占位符 2">
            <a:extLst>
              <a:ext uri="{FF2B5EF4-FFF2-40B4-BE49-F238E27FC236}">
                <a16:creationId xmlns:a16="http://schemas.microsoft.com/office/drawing/2014/main" id="{35B240F3-4CC5-415D-86E5-071E3EA0F2C9}"/>
              </a:ext>
            </a:extLst>
          </p:cNvPr>
          <p:cNvSpPr>
            <a:spLocks noGrp="1"/>
          </p:cNvSpPr>
          <p:nvPr>
            <p:ph idx="1"/>
          </p:nvPr>
        </p:nvSpPr>
        <p:spPr>
          <a:xfrm>
            <a:off x="838200" y="1141281"/>
            <a:ext cx="10515600" cy="5035682"/>
          </a:xfrm>
        </p:spPr>
        <p:txBody>
          <a:bodyPr/>
          <a:lstStyle/>
          <a:p>
            <a:r>
              <a:rPr lang="zh-CN" altLang="en-US" dirty="0"/>
              <a:t>评价指标</a:t>
            </a:r>
            <a:r>
              <a:rPr lang="en-US" altLang="zh-CN" dirty="0"/>
              <a:t>:precision-recall (PR) curve and F-measure.</a:t>
            </a:r>
          </a:p>
          <a:p>
            <a:r>
              <a:rPr lang="zh-CN" altLang="en-US" dirty="0"/>
              <a:t>将显著性图的阈值设置为整张图的平均值的两倍。（</a:t>
            </a:r>
            <a:r>
              <a:rPr lang="en-US" altLang="zh-CN" dirty="0"/>
              <a:t>0</a:t>
            </a:r>
            <a:r>
              <a:rPr lang="zh-CN" altLang="en-US" dirty="0"/>
              <a:t>，</a:t>
            </a:r>
            <a:r>
              <a:rPr lang="en-US" altLang="zh-CN" dirty="0"/>
              <a:t>1</a:t>
            </a:r>
            <a:r>
              <a:rPr lang="zh-CN" altLang="en-US" dirty="0"/>
              <a:t>化）</a:t>
            </a:r>
            <a:endParaRPr lang="en-US" altLang="zh-CN" dirty="0"/>
          </a:p>
          <a:p>
            <a:r>
              <a:rPr lang="zh-CN" altLang="en-US" dirty="0"/>
              <a:t>数据集采用中科大自己的数据集</a:t>
            </a:r>
            <a:r>
              <a:rPr lang="en-US" altLang="zh-CN" dirty="0"/>
              <a:t>1401</a:t>
            </a:r>
            <a:r>
              <a:rPr lang="zh-CN" altLang="en-US" dirty="0"/>
              <a:t>张有烟的</a:t>
            </a:r>
            <a:r>
              <a:rPr lang="en-US" altLang="zh-CN" dirty="0"/>
              <a:t>1499</a:t>
            </a:r>
            <a:r>
              <a:rPr lang="zh-CN" altLang="en-US" dirty="0"/>
              <a:t>张没有烟的。测试集相同数量级。</a:t>
            </a:r>
            <a:endParaRPr lang="en-US" altLang="zh-CN" dirty="0"/>
          </a:p>
        </p:txBody>
      </p:sp>
      <p:pic>
        <p:nvPicPr>
          <p:cNvPr id="4" name="图片 3" descr="图片包含 物体&#10;&#10;描述已自动生成">
            <a:extLst>
              <a:ext uri="{FF2B5EF4-FFF2-40B4-BE49-F238E27FC236}">
                <a16:creationId xmlns:a16="http://schemas.microsoft.com/office/drawing/2014/main" id="{F6270AD1-5904-401E-A370-63EFFBAB042A}"/>
              </a:ext>
            </a:extLst>
          </p:cNvPr>
          <p:cNvPicPr>
            <a:picLocks noChangeAspect="1"/>
          </p:cNvPicPr>
          <p:nvPr/>
        </p:nvPicPr>
        <p:blipFill>
          <a:blip r:embed="rId2"/>
          <a:stretch>
            <a:fillRect/>
          </a:stretch>
        </p:blipFill>
        <p:spPr>
          <a:xfrm>
            <a:off x="9141244" y="1017528"/>
            <a:ext cx="2656580" cy="699100"/>
          </a:xfrm>
          <a:prstGeom prst="rect">
            <a:avLst/>
          </a:prstGeom>
        </p:spPr>
      </p:pic>
      <p:pic>
        <p:nvPicPr>
          <p:cNvPr id="5" name="图片 4">
            <a:extLst>
              <a:ext uri="{FF2B5EF4-FFF2-40B4-BE49-F238E27FC236}">
                <a16:creationId xmlns:a16="http://schemas.microsoft.com/office/drawing/2014/main" id="{9379E5CD-0C58-4D35-8442-AB7CDB91DD6D}"/>
              </a:ext>
            </a:extLst>
          </p:cNvPr>
          <p:cNvPicPr>
            <a:picLocks noChangeAspect="1"/>
          </p:cNvPicPr>
          <p:nvPr/>
        </p:nvPicPr>
        <p:blipFill>
          <a:blip r:embed="rId3"/>
          <a:stretch>
            <a:fillRect/>
          </a:stretch>
        </p:blipFill>
        <p:spPr>
          <a:xfrm>
            <a:off x="9141244" y="574652"/>
            <a:ext cx="857250" cy="381000"/>
          </a:xfrm>
          <a:prstGeom prst="rect">
            <a:avLst/>
          </a:prstGeom>
        </p:spPr>
      </p:pic>
    </p:spTree>
    <p:extLst>
      <p:ext uri="{BB962C8B-B14F-4D97-AF65-F5344CB8AC3E}">
        <p14:creationId xmlns:p14="http://schemas.microsoft.com/office/powerpoint/2010/main" val="152070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795D7-7759-48EE-BB5E-388FC7AA7B27}"/>
              </a:ext>
            </a:extLst>
          </p:cNvPr>
          <p:cNvSpPr>
            <a:spLocks noGrp="1"/>
          </p:cNvSpPr>
          <p:nvPr>
            <p:ph type="title"/>
          </p:nvPr>
        </p:nvSpPr>
        <p:spPr>
          <a:xfrm>
            <a:off x="762572" y="193246"/>
            <a:ext cx="10515600" cy="631777"/>
          </a:xfrm>
        </p:spPr>
        <p:txBody>
          <a:bodyPr>
            <a:normAutofit fontScale="90000"/>
          </a:bodyPr>
          <a:lstStyle/>
          <a:p>
            <a:r>
              <a:rPr lang="zh-CN" altLang="en-US" dirty="0"/>
              <a:t>结论</a:t>
            </a:r>
          </a:p>
        </p:txBody>
      </p:sp>
      <p:pic>
        <p:nvPicPr>
          <p:cNvPr id="4" name="内容占位符 3">
            <a:extLst>
              <a:ext uri="{FF2B5EF4-FFF2-40B4-BE49-F238E27FC236}">
                <a16:creationId xmlns:a16="http://schemas.microsoft.com/office/drawing/2014/main" id="{3CB4BF6A-57B3-48D0-BF1F-54F23789BA56}"/>
              </a:ext>
            </a:extLst>
          </p:cNvPr>
          <p:cNvPicPr>
            <a:picLocks noGrp="1" noChangeAspect="1"/>
          </p:cNvPicPr>
          <p:nvPr>
            <p:ph idx="1"/>
          </p:nvPr>
        </p:nvPicPr>
        <p:blipFill>
          <a:blip r:embed="rId2"/>
          <a:stretch>
            <a:fillRect/>
          </a:stretch>
        </p:blipFill>
        <p:spPr>
          <a:xfrm>
            <a:off x="470154" y="739346"/>
            <a:ext cx="3943717" cy="3583293"/>
          </a:xfrm>
          <a:prstGeom prst="rect">
            <a:avLst/>
          </a:prstGeom>
        </p:spPr>
      </p:pic>
      <p:pic>
        <p:nvPicPr>
          <p:cNvPr id="7" name="图片 6">
            <a:extLst>
              <a:ext uri="{FF2B5EF4-FFF2-40B4-BE49-F238E27FC236}">
                <a16:creationId xmlns:a16="http://schemas.microsoft.com/office/drawing/2014/main" id="{E76551DD-C7A0-4CB1-B177-901F43F488DC}"/>
              </a:ext>
            </a:extLst>
          </p:cNvPr>
          <p:cNvPicPr>
            <a:picLocks noChangeAspect="1"/>
          </p:cNvPicPr>
          <p:nvPr/>
        </p:nvPicPr>
        <p:blipFill>
          <a:blip r:embed="rId3"/>
          <a:stretch>
            <a:fillRect/>
          </a:stretch>
        </p:blipFill>
        <p:spPr>
          <a:xfrm>
            <a:off x="6849773" y="895922"/>
            <a:ext cx="4324350" cy="3371850"/>
          </a:xfrm>
          <a:prstGeom prst="rect">
            <a:avLst/>
          </a:prstGeom>
        </p:spPr>
      </p:pic>
      <p:sp>
        <p:nvSpPr>
          <p:cNvPr id="8" name="矩形 7">
            <a:extLst>
              <a:ext uri="{FF2B5EF4-FFF2-40B4-BE49-F238E27FC236}">
                <a16:creationId xmlns:a16="http://schemas.microsoft.com/office/drawing/2014/main" id="{13812570-2B7A-42B3-B28A-0B3601F81B01}"/>
              </a:ext>
            </a:extLst>
          </p:cNvPr>
          <p:cNvSpPr/>
          <p:nvPr/>
        </p:nvSpPr>
        <p:spPr>
          <a:xfrm>
            <a:off x="978568" y="4393538"/>
            <a:ext cx="9856728" cy="2862322"/>
          </a:xfrm>
          <a:prstGeom prst="rect">
            <a:avLst/>
          </a:prstGeom>
        </p:spPr>
        <p:txBody>
          <a:bodyPr wrap="square">
            <a:spAutoFit/>
          </a:bodyPr>
          <a:lstStyle/>
          <a:p>
            <a:r>
              <a:rPr lang="en-US" altLang="zh-CN" dirty="0">
                <a:solidFill>
                  <a:srgbClr val="333333"/>
                </a:solidFill>
                <a:latin typeface="Arial" panose="020B0604020202020204" pitchFamily="34" charset="0"/>
              </a:rPr>
              <a:t>FCN</a:t>
            </a:r>
            <a:r>
              <a:rPr lang="zh-CN" altLang="en-US" dirty="0">
                <a:solidFill>
                  <a:srgbClr val="333333"/>
                </a:solidFill>
                <a:latin typeface="Arial" panose="020B0604020202020204" pitchFamily="34" charset="0"/>
              </a:rPr>
              <a:t>固有的空间不变性并不能对其全局上下文信息进行有效的说明。</a:t>
            </a:r>
            <a:endParaRPr lang="en-US" altLang="zh-CN" dirty="0">
              <a:solidFill>
                <a:srgbClr val="333333"/>
              </a:solidFill>
              <a:latin typeface="Arial" panose="020B0604020202020204" pitchFamily="34" charset="0"/>
            </a:endParaRPr>
          </a:p>
          <a:p>
            <a:r>
              <a:rPr lang="en-US" altLang="zh-CN" dirty="0" err="1"/>
              <a:t>DHSNet</a:t>
            </a:r>
            <a:r>
              <a:rPr lang="en-US" altLang="zh-CN" dirty="0"/>
              <a:t>, DSS, CRPSD </a:t>
            </a:r>
            <a:r>
              <a:rPr lang="zh-CN" altLang="en-US" dirty="0"/>
              <a:t>和</a:t>
            </a:r>
            <a:r>
              <a:rPr lang="en-US" altLang="zh-CN" dirty="0"/>
              <a:t>DCL</a:t>
            </a:r>
            <a:r>
              <a:rPr lang="zh-CN" altLang="en-US" dirty="0"/>
              <a:t>效果很好，因为其具有显著性检测网络结构。</a:t>
            </a:r>
            <a:endParaRPr lang="en-US" altLang="zh-CN" dirty="0"/>
          </a:p>
          <a:p>
            <a:r>
              <a:rPr lang="en-US" altLang="zh-CN" dirty="0" err="1"/>
              <a:t>DHSNet</a:t>
            </a:r>
            <a:r>
              <a:rPr lang="zh-CN" altLang="en-US" dirty="0"/>
              <a:t>中的</a:t>
            </a:r>
            <a:r>
              <a:rPr lang="en-US" altLang="zh-CN" dirty="0"/>
              <a:t>RCL</a:t>
            </a:r>
            <a:r>
              <a:rPr lang="zh-CN" altLang="en-US" dirty="0"/>
              <a:t>增强了模型集成上下文的能力用于细化烟气显著性预测的信息。</a:t>
            </a:r>
            <a:endParaRPr lang="en-US" altLang="zh-CN" dirty="0"/>
          </a:p>
          <a:p>
            <a:r>
              <a:rPr lang="en-US" altLang="zh-CN" dirty="0"/>
              <a:t>DCL</a:t>
            </a:r>
            <a:r>
              <a:rPr lang="zh-CN" altLang="en-US" dirty="0"/>
              <a:t>中使用的</a:t>
            </a:r>
            <a:r>
              <a:rPr lang="en-US" altLang="zh-CN" dirty="0" err="1"/>
              <a:t>atrous</a:t>
            </a:r>
            <a:r>
              <a:rPr lang="en-US" altLang="zh-CN" dirty="0"/>
              <a:t> convolution</a:t>
            </a:r>
            <a:r>
              <a:rPr lang="zh-CN" altLang="en-US" dirty="0"/>
              <a:t>是有帮助的产生准确的烟雾像素位置。</a:t>
            </a:r>
            <a:endParaRPr lang="en-US" altLang="zh-CN" dirty="0"/>
          </a:p>
          <a:p>
            <a:r>
              <a:rPr lang="en-US" altLang="zh-CN" dirty="0"/>
              <a:t>CRPSD</a:t>
            </a:r>
            <a:r>
              <a:rPr lang="zh-CN" altLang="en-US" dirty="0"/>
              <a:t>将区域显著性集成到最终的显著性图中，利用区域级信息对区域之间的视觉对比和沿区域边界的视觉显著性进行建模。</a:t>
            </a:r>
            <a:endParaRPr lang="en-US" altLang="zh-CN" dirty="0"/>
          </a:p>
          <a:p>
            <a:r>
              <a:rPr lang="zh-CN" altLang="en-US" dirty="0"/>
              <a:t>由于</a:t>
            </a:r>
            <a:r>
              <a:rPr lang="en-US" altLang="zh-CN" dirty="0"/>
              <a:t>DSS</a:t>
            </a:r>
            <a:r>
              <a:rPr lang="zh-CN" altLang="en-US" dirty="0"/>
              <a:t>设计了较浅和较深的侧输出层之间的短连接，每个侧输出层的激活能够同时突出整个突出的显著烟雾区域和精确定位其边界。</a:t>
            </a:r>
          </a:p>
          <a:p>
            <a:endParaRPr lang="zh-CN" altLang="en-US" dirty="0"/>
          </a:p>
          <a:p>
            <a:endParaRPr lang="zh-CN" alt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226135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83403-CD24-4EEB-B7A4-A5383F8A7D1A}"/>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8C476A52-134A-4B27-8E47-D43BD112CD64}"/>
              </a:ext>
            </a:extLst>
          </p:cNvPr>
          <p:cNvPicPr>
            <a:picLocks noGrp="1" noChangeAspect="1"/>
          </p:cNvPicPr>
          <p:nvPr>
            <p:ph idx="1"/>
          </p:nvPr>
        </p:nvPicPr>
        <p:blipFill>
          <a:blip r:embed="rId2"/>
          <a:stretch>
            <a:fillRect/>
          </a:stretch>
        </p:blipFill>
        <p:spPr>
          <a:xfrm>
            <a:off x="838200" y="365124"/>
            <a:ext cx="4453467" cy="6051601"/>
          </a:xfrm>
          <a:prstGeom prst="rect">
            <a:avLst/>
          </a:prstGeom>
        </p:spPr>
      </p:pic>
      <p:sp>
        <p:nvSpPr>
          <p:cNvPr id="5" name="文本框 4">
            <a:extLst>
              <a:ext uri="{FF2B5EF4-FFF2-40B4-BE49-F238E27FC236}">
                <a16:creationId xmlns:a16="http://schemas.microsoft.com/office/drawing/2014/main" id="{0F17F668-4B9E-425F-8C25-3E27CE58CDE4}"/>
              </a:ext>
            </a:extLst>
          </p:cNvPr>
          <p:cNvSpPr txBox="1"/>
          <p:nvPr/>
        </p:nvSpPr>
        <p:spPr>
          <a:xfrm>
            <a:off x="5664200" y="1490134"/>
            <a:ext cx="6595533" cy="1754326"/>
          </a:xfrm>
          <a:prstGeom prst="rect">
            <a:avLst/>
          </a:prstGeom>
          <a:noFill/>
        </p:spPr>
        <p:txBody>
          <a:bodyPr wrap="square" rtlCol="0">
            <a:spAutoFit/>
          </a:bodyPr>
          <a:lstStyle/>
          <a:p>
            <a:r>
              <a:rPr lang="zh-CN" altLang="en-US" dirty="0"/>
              <a:t>显著性图结果相差不大，但是对于帧级别的是否存在烟雾的预测</a:t>
            </a:r>
            <a:endParaRPr lang="en-US" altLang="zh-CN" dirty="0"/>
          </a:p>
          <a:p>
            <a:r>
              <a:rPr lang="zh-CN" altLang="en-US" dirty="0"/>
              <a:t>有较大的差别</a:t>
            </a:r>
            <a:endParaRPr lang="en-US" altLang="zh-CN" dirty="0"/>
          </a:p>
          <a:p>
            <a:endParaRPr lang="en-US" altLang="zh-CN" dirty="0"/>
          </a:p>
          <a:p>
            <a:r>
              <a:rPr lang="en-US" altLang="zh-CN" dirty="0"/>
              <a:t>Conv4_3</a:t>
            </a:r>
            <a:r>
              <a:rPr lang="zh-CN" altLang="en-US" dirty="0"/>
              <a:t>提供了更多的关于烟雾区域的语义信息，最上端的</a:t>
            </a:r>
            <a:r>
              <a:rPr lang="en-US" altLang="zh-CN" dirty="0"/>
              <a:t>SmRCL1</a:t>
            </a:r>
            <a:r>
              <a:rPr lang="zh-CN" altLang="en-US" dirty="0"/>
              <a:t>层结合了全局和局部信息的细节，他们的结合能够提取高度显著性候选的特征来进行烟雾是否存在的预测</a:t>
            </a:r>
            <a:endParaRPr lang="en-US" altLang="zh-CN" dirty="0"/>
          </a:p>
        </p:txBody>
      </p:sp>
      <p:sp>
        <p:nvSpPr>
          <p:cNvPr id="6" name="矩形 5">
            <a:extLst>
              <a:ext uri="{FF2B5EF4-FFF2-40B4-BE49-F238E27FC236}">
                <a16:creationId xmlns:a16="http://schemas.microsoft.com/office/drawing/2014/main" id="{06E1966E-A6C6-40C0-B658-5521BDB41C09}"/>
              </a:ext>
            </a:extLst>
          </p:cNvPr>
          <p:cNvSpPr/>
          <p:nvPr/>
        </p:nvSpPr>
        <p:spPr>
          <a:xfrm>
            <a:off x="381000" y="6330834"/>
            <a:ext cx="6096000" cy="461665"/>
          </a:xfrm>
          <a:prstGeom prst="rect">
            <a:avLst/>
          </a:prstGeom>
        </p:spPr>
        <p:txBody>
          <a:bodyPr>
            <a:spAutoFit/>
          </a:bodyPr>
          <a:lstStyle/>
          <a:p>
            <a:r>
              <a:rPr lang="en-US" altLang="zh-CN" sz="800" b="1" dirty="0">
                <a:latin typeface="CharisSIL-Bold"/>
              </a:rPr>
              <a:t>Fig. 12. </a:t>
            </a:r>
            <a:r>
              <a:rPr lang="en-US" altLang="zh-CN" sz="800" dirty="0">
                <a:latin typeface="CharisSIL"/>
              </a:rPr>
              <a:t>From top to bottom: the existence prediction accuracy, the F-measure scores and PR curves. We present the performance of the joint network with different</a:t>
            </a:r>
          </a:p>
          <a:p>
            <a:r>
              <a:rPr lang="en-US" altLang="zh-CN" sz="800" dirty="0">
                <a:latin typeface="CharisSIL"/>
              </a:rPr>
              <a:t>design choices.</a:t>
            </a:r>
            <a:endParaRPr lang="zh-CN" altLang="en-US" dirty="0"/>
          </a:p>
        </p:txBody>
      </p:sp>
      <p:pic>
        <p:nvPicPr>
          <p:cNvPr id="7" name="内容占位符 3">
            <a:extLst>
              <a:ext uri="{FF2B5EF4-FFF2-40B4-BE49-F238E27FC236}">
                <a16:creationId xmlns:a16="http://schemas.microsoft.com/office/drawing/2014/main" id="{2388E60C-BEBA-498B-B4A1-D8911126AA34}"/>
              </a:ext>
            </a:extLst>
          </p:cNvPr>
          <p:cNvPicPr>
            <a:picLocks noChangeAspect="1"/>
          </p:cNvPicPr>
          <p:nvPr/>
        </p:nvPicPr>
        <p:blipFill>
          <a:blip r:embed="rId3"/>
          <a:stretch>
            <a:fillRect/>
          </a:stretch>
        </p:blipFill>
        <p:spPr>
          <a:xfrm>
            <a:off x="5847325" y="3390924"/>
            <a:ext cx="4950817" cy="2858664"/>
          </a:xfrm>
          <a:prstGeom prst="rect">
            <a:avLst/>
          </a:prstGeom>
        </p:spPr>
      </p:pic>
    </p:spTree>
    <p:extLst>
      <p:ext uri="{BB962C8B-B14F-4D97-AF65-F5344CB8AC3E}">
        <p14:creationId xmlns:p14="http://schemas.microsoft.com/office/powerpoint/2010/main" val="2854338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672</Words>
  <Application>Microsoft Office PowerPoint</Application>
  <PresentationFormat>宽屏</PresentationFormat>
  <Paragraphs>43</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CharisSIL</vt:lpstr>
      <vt:lpstr>CharisSIL-Bold</vt:lpstr>
      <vt:lpstr>等线</vt:lpstr>
      <vt:lpstr>等线 Light</vt:lpstr>
      <vt:lpstr>Arial</vt:lpstr>
      <vt:lpstr>Office 主题​​</vt:lpstr>
      <vt:lpstr>Video smoke detection based on deep saliency network</vt:lpstr>
      <vt:lpstr>Object-level saliency detection</vt:lpstr>
      <vt:lpstr>Region-level saliency detection</vt:lpstr>
      <vt:lpstr>Pixel-level saliency CNN</vt:lpstr>
      <vt:lpstr>existence prediction</vt:lpstr>
      <vt:lpstr>损失函数</vt:lpstr>
      <vt:lpstr>实验</vt:lpstr>
      <vt:lpstr>结论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smoke detection based on deep saliency network</dc:title>
  <dc:creator>林 昊琪</dc:creator>
  <cp:lastModifiedBy>林 昊琪</cp:lastModifiedBy>
  <cp:revision>21</cp:revision>
  <dcterms:created xsi:type="dcterms:W3CDTF">2019-07-19T12:08:58Z</dcterms:created>
  <dcterms:modified xsi:type="dcterms:W3CDTF">2019-07-20T02:58:11Z</dcterms:modified>
</cp:coreProperties>
</file>