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98" r:id="rId4"/>
    <p:sldId id="279" r:id="rId5"/>
    <p:sldId id="291" r:id="rId6"/>
    <p:sldId id="292" r:id="rId7"/>
    <p:sldId id="294" r:id="rId8"/>
    <p:sldId id="295" r:id="rId9"/>
    <p:sldId id="29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2019.09.04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48680"/>
            <a:ext cx="2736304" cy="49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3" y="1412776"/>
            <a:ext cx="69151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996952"/>
            <a:ext cx="805180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目标</a:t>
            </a:r>
            <a:r>
              <a:rPr lang="zh-CN" altLang="en-US" dirty="0"/>
              <a:t>检测驱动了很多基于视觉的任务，如 实例分割，姿态估计，跟踪，动作识别。目前大部分检测器都以</a:t>
            </a:r>
            <a:r>
              <a:rPr lang="en-US" altLang="zh-CN" dirty="0"/>
              <a:t>bounding box</a:t>
            </a:r>
            <a:r>
              <a:rPr lang="zh-CN" altLang="en-US" dirty="0"/>
              <a:t>轴对称框的形式（其实就是矩形）框住目标。对于每个目标框，分类器来确定每个框中是否是特定类别目标还是背景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smtClean="0"/>
              <a:t>One-stage detectors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dirty="0" smtClean="0"/>
              <a:t>在</a:t>
            </a:r>
            <a:r>
              <a:rPr lang="zh-CN" altLang="en-US" dirty="0"/>
              <a:t>图像上滑动复杂排列的可能</a:t>
            </a:r>
            <a:r>
              <a:rPr lang="en-US" altLang="zh-CN" dirty="0" err="1"/>
              <a:t>bbox</a:t>
            </a:r>
            <a:r>
              <a:rPr lang="zh-CN" altLang="en-US" dirty="0"/>
              <a:t>（即锚点）</a:t>
            </a:r>
            <a:r>
              <a:rPr lang="en-US" altLang="zh-CN" dirty="0"/>
              <a:t>,</a:t>
            </a:r>
            <a:r>
              <a:rPr lang="zh-CN" altLang="en-US" dirty="0"/>
              <a:t>然后直接对框进行分类，而不会指定框中内容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Two-stage </a:t>
            </a:r>
            <a:r>
              <a:rPr lang="en-US" altLang="zh-CN" b="1" dirty="0" smtClean="0"/>
              <a:t>detectors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         对</a:t>
            </a:r>
            <a:r>
              <a:rPr lang="zh-CN" altLang="en-US" dirty="0"/>
              <a:t>每个潜在框重新计算图像特征，然后将那些特征进行分类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后处理，即 </a:t>
            </a:r>
            <a:r>
              <a:rPr lang="en-US" altLang="zh-CN" b="1" dirty="0"/>
              <a:t>NMS</a:t>
            </a:r>
            <a:r>
              <a:rPr lang="zh-CN" altLang="en-US" b="1" dirty="0"/>
              <a:t>（非极大值抑制</a:t>
            </a:r>
            <a:r>
              <a:rPr lang="zh-CN" altLang="en-US" b="1" dirty="0" smtClean="0"/>
              <a:t>）：</a:t>
            </a:r>
            <a:endParaRPr lang="en-US" altLang="zh-CN" b="1" dirty="0" smtClean="0"/>
          </a:p>
          <a:p>
            <a:r>
              <a:rPr lang="zh-CN" altLang="en-US" dirty="0" smtClean="0"/>
              <a:t>         通过</a:t>
            </a:r>
            <a:r>
              <a:rPr lang="zh-CN" altLang="en-US" dirty="0"/>
              <a:t>计算</a:t>
            </a:r>
            <a:r>
              <a:rPr lang="en-US" altLang="zh-CN" dirty="0" err="1"/>
              <a:t>Bbox</a:t>
            </a:r>
            <a:r>
              <a:rPr lang="zh-CN" altLang="en-US" dirty="0"/>
              <a:t>间的</a:t>
            </a:r>
            <a:r>
              <a:rPr lang="en-US" altLang="zh-CN" dirty="0"/>
              <a:t>IOU</a:t>
            </a:r>
            <a:r>
              <a:rPr lang="zh-CN" altLang="en-US" dirty="0"/>
              <a:t>来删除同个目标的重复检测框。虽然基于</a:t>
            </a:r>
            <a:r>
              <a:rPr lang="en-US" altLang="zh-CN" dirty="0"/>
              <a:t>NMS</a:t>
            </a:r>
            <a:r>
              <a:rPr lang="zh-CN" altLang="en-US" dirty="0"/>
              <a:t>改进的算法也有很多，但是这种后处理很难区分和训练，因此现有大多检测器都不是端到端可训练的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介绍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3671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不同</a:t>
            </a:r>
            <a:r>
              <a:rPr lang="zh-CN" altLang="en-US" dirty="0"/>
              <a:t>于</a:t>
            </a:r>
            <a:r>
              <a:rPr lang="en-US" altLang="zh-CN" dirty="0" err="1"/>
              <a:t>CornerNet</a:t>
            </a:r>
            <a:r>
              <a:rPr lang="zh-CN" altLang="en-US" dirty="0"/>
              <a:t>预测一对角点得到</a:t>
            </a:r>
            <a:r>
              <a:rPr lang="en-US" altLang="zh-CN" dirty="0" err="1"/>
              <a:t>bbox</a:t>
            </a:r>
            <a:r>
              <a:rPr lang="zh-CN" altLang="en-US" dirty="0"/>
              <a:t>，以及基于</a:t>
            </a:r>
            <a:r>
              <a:rPr lang="en-US" altLang="zh-CN" dirty="0" err="1"/>
              <a:t>CornerNet</a:t>
            </a:r>
            <a:r>
              <a:rPr lang="zh-CN" altLang="en-US" dirty="0"/>
              <a:t>改进的</a:t>
            </a:r>
            <a:r>
              <a:rPr lang="en-US" altLang="zh-CN" dirty="0" err="1"/>
              <a:t>CenterNet</a:t>
            </a:r>
            <a:r>
              <a:rPr lang="zh-CN" altLang="en-US" dirty="0"/>
              <a:t>预测三个点得到</a:t>
            </a:r>
            <a:r>
              <a:rPr lang="en-US" altLang="zh-CN" dirty="0" err="1"/>
              <a:t>bbox</a:t>
            </a:r>
            <a:r>
              <a:rPr lang="zh-CN" altLang="en-US" dirty="0"/>
              <a:t>，本文提出的</a:t>
            </a:r>
            <a:r>
              <a:rPr lang="en-US" altLang="zh-CN" dirty="0" err="1"/>
              <a:t>CenterNet</a:t>
            </a:r>
            <a:r>
              <a:rPr lang="zh-CN" altLang="en-US" dirty="0"/>
              <a:t>同样作为一种</a:t>
            </a:r>
            <a:r>
              <a:rPr lang="en-US" altLang="zh-CN" dirty="0"/>
              <a:t>anchor-free</a:t>
            </a:r>
            <a:r>
              <a:rPr lang="zh-CN" altLang="en-US" dirty="0"/>
              <a:t>的目标检测方法，化繁去简，直接将目标作为一个点去预测，彻底丢掉了</a:t>
            </a:r>
            <a:r>
              <a:rPr lang="en-US" altLang="zh-CN" dirty="0" err="1"/>
              <a:t>nms</a:t>
            </a:r>
            <a:r>
              <a:rPr lang="zh-CN" altLang="en-US" dirty="0"/>
              <a:t>等后处理操作，而且将这种方法应用到姿态估计和</a:t>
            </a:r>
            <a:r>
              <a:rPr lang="en-US" altLang="zh-CN" dirty="0"/>
              <a:t>3D</a:t>
            </a:r>
            <a:r>
              <a:rPr lang="zh-CN" altLang="en-US" dirty="0"/>
              <a:t>目标检测问题上。相对于一些伪</a:t>
            </a:r>
            <a:r>
              <a:rPr lang="en-US" altLang="zh-CN" dirty="0"/>
              <a:t>Anchor-free</a:t>
            </a:r>
            <a:r>
              <a:rPr lang="zh-CN" altLang="en-US" dirty="0"/>
              <a:t>，个人觉得这篇文章非常有创新点，考虑精度和速度</a:t>
            </a:r>
            <a:r>
              <a:rPr lang="en-US" altLang="zh-CN" dirty="0"/>
              <a:t>trade-off</a:t>
            </a:r>
            <a:r>
              <a:rPr lang="zh-CN" altLang="en-US" dirty="0"/>
              <a:t>，同时在</a:t>
            </a:r>
            <a:r>
              <a:rPr lang="en-US" altLang="zh-CN" dirty="0"/>
              <a:t>coco</a:t>
            </a:r>
            <a:r>
              <a:rPr lang="zh-CN" altLang="en-US" dirty="0"/>
              <a:t>上也取得不俗的成绩：</a:t>
            </a:r>
            <a:r>
              <a:rPr lang="en-US" altLang="zh-CN" dirty="0"/>
              <a:t>28.1%mAP/142FPS</a:t>
            </a:r>
            <a:r>
              <a:rPr lang="zh-CN" altLang="en-US" dirty="0"/>
              <a:t>，</a:t>
            </a:r>
            <a:r>
              <a:rPr lang="en-US" altLang="zh-CN" dirty="0"/>
              <a:t>37.4%mAP/52FPS</a:t>
            </a:r>
            <a:r>
              <a:rPr lang="zh-CN" altLang="en-US" dirty="0"/>
              <a:t>，</a:t>
            </a:r>
            <a:r>
              <a:rPr lang="en-US" altLang="zh-CN" dirty="0"/>
              <a:t>45.1%mAP/1.4FPS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本文</a:t>
            </a:r>
            <a:r>
              <a:rPr lang="zh-CN" altLang="en-US" dirty="0"/>
              <a:t>通过目标中心点来找到</a:t>
            </a:r>
            <a:r>
              <a:rPr lang="zh-CN" altLang="en-US" dirty="0" smtClean="0"/>
              <a:t>目标，然后</a:t>
            </a:r>
            <a:r>
              <a:rPr lang="zh-CN" altLang="en-US" dirty="0"/>
              <a:t>在中心点位置回归出目标的一些属性，例如：</a:t>
            </a:r>
            <a:r>
              <a:rPr lang="en-US" altLang="zh-CN" dirty="0"/>
              <a:t>size, dimension, 3D extent, orientation, pose</a:t>
            </a:r>
            <a:r>
              <a:rPr lang="zh-CN" altLang="en-US" dirty="0"/>
              <a:t>。 这样就可以把目标检测问题转换为一个标准的关键点估计问题。我们仅仅将图像传入全卷积网络，得到一个热力图，热力图峰值点即中心点，每个特征图的峰值点位置预测了目标的宽高信息。模型训练采用标准的监督学习，推理仅仅是单个前向传播网络，不存在</a:t>
            </a:r>
            <a:r>
              <a:rPr lang="en-US" altLang="zh-CN" dirty="0"/>
              <a:t>NMS</a:t>
            </a:r>
            <a:r>
              <a:rPr lang="zh-CN" altLang="en-US" dirty="0"/>
              <a:t>的操作。</a:t>
            </a:r>
            <a:endParaRPr lang="zh-CN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文章思想核心</a:t>
            </a:r>
            <a:endParaRPr lang="zh-CN" altLang="en-US" sz="2000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6" y="4560443"/>
            <a:ext cx="805180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作者提出的方法与基于</a:t>
            </a:r>
            <a:r>
              <a:rPr lang="en-US" altLang="zh-CN" dirty="0"/>
              <a:t>Anchor</a:t>
            </a:r>
            <a:r>
              <a:rPr lang="zh-CN" altLang="en-US" dirty="0"/>
              <a:t>的</a:t>
            </a:r>
            <a:r>
              <a:rPr lang="en-US" altLang="zh-CN" dirty="0"/>
              <a:t>one-stage</a:t>
            </a:r>
            <a:r>
              <a:rPr lang="zh-CN" altLang="en-US" dirty="0"/>
              <a:t>方法相近。可以将</a:t>
            </a:r>
            <a:r>
              <a:rPr lang="en-US" altLang="zh-CN" dirty="0"/>
              <a:t>feature map</a:t>
            </a:r>
            <a:r>
              <a:rPr lang="zh-CN" altLang="en-US" dirty="0"/>
              <a:t>的中心点可看成形状未知的锚</a:t>
            </a:r>
            <a:r>
              <a:rPr lang="zh-CN" altLang="en-US" dirty="0" smtClean="0"/>
              <a:t>点。</a:t>
            </a:r>
            <a:r>
              <a:rPr lang="zh-CN" altLang="en-US" dirty="0"/>
              <a:t>但存在几个重要差别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第一，分配的锚点仅仅是放在位置上，没有尺寸框，也没有人工设置的阈值做前后景分类。（像</a:t>
            </a:r>
            <a:r>
              <a:rPr lang="en-US" altLang="zh-CN" dirty="0"/>
              <a:t>Faster RCNN</a:t>
            </a:r>
            <a:r>
              <a:rPr lang="zh-CN" altLang="en-US" dirty="0"/>
              <a:t>会将与</a:t>
            </a:r>
            <a:r>
              <a:rPr lang="en-US" altLang="zh-CN" dirty="0"/>
              <a:t>GT IOU &gt;0.7</a:t>
            </a:r>
            <a:r>
              <a:rPr lang="zh-CN" altLang="en-US" dirty="0"/>
              <a:t>的作为前景，</a:t>
            </a:r>
            <a:r>
              <a:rPr lang="en-US" altLang="zh-CN" dirty="0"/>
              <a:t>&lt;0.3</a:t>
            </a:r>
            <a:r>
              <a:rPr lang="zh-CN" altLang="en-US" dirty="0"/>
              <a:t>的作为背景，其他不管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第二，每个目标仅仅有一个正的锚点，因此不需要</a:t>
            </a:r>
            <a:r>
              <a:rPr lang="en-US" altLang="zh-CN" dirty="0"/>
              <a:t>NMS</a:t>
            </a:r>
            <a:r>
              <a:rPr lang="zh-CN" altLang="en-US" dirty="0"/>
              <a:t>后处理，我们提取关键点特征图上局部峰值点（</a:t>
            </a:r>
            <a:r>
              <a:rPr lang="en-US" altLang="zh-CN" dirty="0"/>
              <a:t>local peaks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第三，</a:t>
            </a:r>
            <a:r>
              <a:rPr lang="en-US" altLang="zh-CN" dirty="0" err="1"/>
              <a:t>CenterNet</a:t>
            </a:r>
            <a:r>
              <a:rPr lang="en-US" altLang="zh-CN" dirty="0"/>
              <a:t> </a:t>
            </a:r>
            <a:r>
              <a:rPr lang="zh-CN" altLang="en-US" dirty="0"/>
              <a:t>相比较传统目标检测而言（</a:t>
            </a:r>
            <a:r>
              <a:rPr lang="en-US" altLang="zh-CN" dirty="0"/>
              <a:t>stride=16</a:t>
            </a:r>
            <a:r>
              <a:rPr lang="zh-CN" altLang="en-US" dirty="0"/>
              <a:t>），使用更大分辨率的输出特征图（</a:t>
            </a:r>
            <a:r>
              <a:rPr lang="en-US" altLang="zh-CN" dirty="0"/>
              <a:t>stride=4</a:t>
            </a:r>
            <a:r>
              <a:rPr lang="zh-CN" altLang="en-US" dirty="0"/>
              <a:t>），因此无需用到多重特征图锚点（</a:t>
            </a:r>
            <a:r>
              <a:rPr lang="en-US" altLang="zh-CN" dirty="0"/>
              <a:t>FPN</a:t>
            </a:r>
            <a:r>
              <a:rPr lang="zh-CN" altLang="en-US" dirty="0"/>
              <a:t>架构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第四，相对于其他基于关键点的目标检测方法相比（比如</a:t>
            </a:r>
            <a:r>
              <a:rPr lang="en-US" altLang="zh-CN" dirty="0" err="1" smtClean="0"/>
              <a:t>CornerNet</a:t>
            </a:r>
            <a:r>
              <a:rPr lang="en-US" altLang="zh-CN" dirty="0" smtClean="0"/>
              <a:t> ,</a:t>
            </a:r>
            <a:r>
              <a:rPr lang="en-US" altLang="zh-CN" dirty="0" err="1"/>
              <a:t>ExtremeNet</a:t>
            </a:r>
            <a:r>
              <a:rPr lang="zh-CN" altLang="en-US" dirty="0"/>
              <a:t>），无需</a:t>
            </a:r>
            <a:r>
              <a:rPr lang="en-US" altLang="zh-CN" dirty="0"/>
              <a:t>grouping</a:t>
            </a:r>
            <a:r>
              <a:rPr lang="zh-CN" altLang="en-US" dirty="0"/>
              <a:t>过程以及后处理操作（这些操作会拖慢速度）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相关</a:t>
            </a:r>
            <a:r>
              <a:rPr lang="zh-CN" altLang="en-US" sz="2000" b="1" dirty="0" smtClean="0"/>
              <a:t>工作区别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87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20688"/>
            <a:ext cx="828675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5874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算法实现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14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57" y="764704"/>
            <a:ext cx="56864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56" y="2780928"/>
            <a:ext cx="37909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39787"/>
            <a:ext cx="37719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2494" y="2978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中心点损失：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274" y="37704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尺寸损失：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3294" y="22477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偏移损失：</a:t>
            </a:r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52" y="5733256"/>
            <a:ext cx="44577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0926" y="52292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总损失：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92696"/>
            <a:ext cx="859790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4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" y="1124744"/>
            <a:ext cx="87503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611</Words>
  <Application>Microsoft Office PowerPoint</Application>
  <PresentationFormat>全屏显示(4:3)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87</cp:revision>
  <dcterms:created xsi:type="dcterms:W3CDTF">2019-01-07T15:21:41Z</dcterms:created>
  <dcterms:modified xsi:type="dcterms:W3CDTF">2019-10-17T05:18:29Z</dcterms:modified>
</cp:coreProperties>
</file>