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79" r:id="rId4"/>
    <p:sldId id="287" r:id="rId5"/>
    <p:sldId id="288" r:id="rId6"/>
    <p:sldId id="289" r:id="rId7"/>
    <p:sldId id="292" r:id="rId8"/>
    <p:sldId id="293" r:id="rId9"/>
    <p:sldId id="29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2019.10.24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7089763" cy="19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904656" cy="425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24744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一、网络结构</a:t>
            </a:r>
          </a:p>
          <a:p>
            <a:endParaRPr lang="zh-CN" altLang="en-US" dirty="0"/>
          </a:p>
          <a:p>
            <a:r>
              <a:rPr lang="en-US" altLang="zh-CN" dirty="0" smtClean="0"/>
              <a:t>          RON</a:t>
            </a:r>
            <a:r>
              <a:rPr lang="zh-CN" altLang="en-US" dirty="0"/>
              <a:t>主要关注于两个目标检测领域的基本问题：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、多</a:t>
            </a:r>
            <a:r>
              <a:rPr lang="zh-CN" altLang="en-US" dirty="0"/>
              <a:t>尺度目标定位：研究设计了反向连接（</a:t>
            </a:r>
            <a:r>
              <a:rPr lang="en-US" altLang="zh-CN" dirty="0"/>
              <a:t>reverse connection</a:t>
            </a:r>
            <a:r>
              <a:rPr lang="zh-CN" altLang="en-US" dirty="0"/>
              <a:t>），使网络能够检测多层 </a:t>
            </a:r>
            <a:r>
              <a:rPr lang="en-US" altLang="zh-CN" dirty="0"/>
              <a:t>CNN </a:t>
            </a:r>
            <a:r>
              <a:rPr lang="zh-CN" altLang="en-US" dirty="0"/>
              <a:t>中的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、负</a:t>
            </a:r>
            <a:r>
              <a:rPr lang="zh-CN" altLang="en-US" dirty="0"/>
              <a:t>样本挖掘：提出了目标先验（</a:t>
            </a:r>
            <a:r>
              <a:rPr lang="en-US" altLang="zh-CN" dirty="0" err="1"/>
              <a:t>objectness</a:t>
            </a:r>
            <a:r>
              <a:rPr lang="en-US" altLang="zh-CN" dirty="0"/>
              <a:t> prior</a:t>
            </a:r>
            <a:r>
              <a:rPr lang="zh-CN" altLang="en-US" dirty="0"/>
              <a:t>）来引导目标对象搜索；利用多任务损失函数优化整个网络，这样网络就能直接预测最终检测结果。</a:t>
            </a:r>
          </a:p>
          <a:p>
            <a:endParaRPr lang="zh-CN" altLang="en-US" dirty="0"/>
          </a:p>
          <a:p>
            <a:r>
              <a:rPr lang="zh-CN" altLang="en-US" dirty="0" smtClean="0"/>
              <a:t>         在</a:t>
            </a:r>
            <a:r>
              <a:rPr lang="zh-CN" altLang="en-US" dirty="0"/>
              <a:t>测试中，</a:t>
            </a:r>
            <a:r>
              <a:rPr lang="en-US" altLang="zh-CN" dirty="0"/>
              <a:t>RON </a:t>
            </a:r>
            <a:r>
              <a:rPr lang="zh-CN" altLang="en-US" dirty="0"/>
              <a:t>达到了先进的目标检测性能。采用</a:t>
            </a:r>
            <a:r>
              <a:rPr lang="en-US" altLang="zh-CN" dirty="0"/>
              <a:t>VGG-16</a:t>
            </a:r>
            <a:r>
              <a:rPr lang="zh-CN" altLang="en-US" dirty="0"/>
              <a:t>网络在</a:t>
            </a:r>
            <a:r>
              <a:rPr lang="en-US" altLang="zh-CN" dirty="0"/>
              <a:t>MS COCO</a:t>
            </a:r>
            <a:r>
              <a:rPr lang="zh-CN" altLang="en-US" dirty="0"/>
              <a:t>数据集上预训练模型，在</a:t>
            </a:r>
            <a:r>
              <a:rPr lang="en-US" altLang="zh-CN" dirty="0"/>
              <a:t>PASCAL VOC</a:t>
            </a:r>
            <a:r>
              <a:rPr lang="zh-CN" altLang="en-US" dirty="0"/>
              <a:t>数据集上</a:t>
            </a:r>
            <a:r>
              <a:rPr lang="en-US" altLang="zh-CN" dirty="0"/>
              <a:t>fine-tune</a:t>
            </a:r>
            <a:r>
              <a:rPr lang="zh-CN" altLang="en-US" dirty="0"/>
              <a:t>，输入图片</a:t>
            </a:r>
            <a:r>
              <a:rPr lang="en-US" altLang="zh-CN" dirty="0"/>
              <a:t>resize</a:t>
            </a:r>
            <a:r>
              <a:rPr lang="zh-CN" altLang="en-US" dirty="0"/>
              <a:t>到</a:t>
            </a:r>
            <a:r>
              <a:rPr lang="en-US" altLang="zh-CN" dirty="0"/>
              <a:t>384×384</a:t>
            </a:r>
            <a:r>
              <a:rPr lang="zh-CN" altLang="en-US" dirty="0"/>
              <a:t>时，在</a:t>
            </a:r>
            <a:r>
              <a:rPr lang="en-US" altLang="zh-CN" dirty="0"/>
              <a:t>VOC 2007</a:t>
            </a:r>
            <a:r>
              <a:rPr lang="zh-CN" altLang="en-US" dirty="0"/>
              <a:t>数据集上</a:t>
            </a:r>
            <a:r>
              <a:rPr lang="en-US" altLang="zh-CN" dirty="0"/>
              <a:t>m-AP</a:t>
            </a:r>
            <a:r>
              <a:rPr lang="zh-CN" altLang="en-US" dirty="0"/>
              <a:t>达到了</a:t>
            </a:r>
            <a:r>
              <a:rPr lang="en-US" altLang="zh-CN" dirty="0"/>
              <a:t>81.3%</a:t>
            </a:r>
            <a:r>
              <a:rPr lang="zh-CN" altLang="en-US" dirty="0"/>
              <a:t>，在</a:t>
            </a:r>
            <a:r>
              <a:rPr lang="en-US" altLang="zh-CN" dirty="0"/>
              <a:t>VOC 2012</a:t>
            </a:r>
            <a:r>
              <a:rPr lang="zh-CN" altLang="en-US" dirty="0"/>
              <a:t>数据集上</a:t>
            </a:r>
            <a:r>
              <a:rPr lang="en-US" altLang="zh-CN" dirty="0"/>
              <a:t>m-AP</a:t>
            </a:r>
            <a:r>
              <a:rPr lang="zh-CN" altLang="en-US" dirty="0"/>
              <a:t>达到了</a:t>
            </a:r>
            <a:r>
              <a:rPr lang="en-US" altLang="zh-CN" dirty="0"/>
              <a:t>80.7%</a:t>
            </a:r>
            <a:r>
              <a:rPr lang="zh-CN" altLang="en-US" dirty="0"/>
              <a:t>。在测试阶段使用</a:t>
            </a:r>
            <a:r>
              <a:rPr lang="en-US" altLang="zh-CN" dirty="0"/>
              <a:t>1.5G GPU</a:t>
            </a:r>
            <a:r>
              <a:rPr lang="zh-CN" altLang="en-US" dirty="0"/>
              <a:t>显存，图片处理速度为</a:t>
            </a:r>
            <a:r>
              <a:rPr lang="en-US" altLang="zh-CN" dirty="0"/>
              <a:t>15FPS</a:t>
            </a:r>
            <a:r>
              <a:rPr lang="zh-CN" altLang="en-US" dirty="0"/>
              <a:t>，相同条件下比</a:t>
            </a:r>
            <a:r>
              <a:rPr lang="en-US" altLang="zh-CN" dirty="0"/>
              <a:t>Faster R-CNN</a:t>
            </a:r>
            <a:r>
              <a:rPr lang="zh-CN" altLang="en-US" dirty="0"/>
              <a:t>快</a:t>
            </a:r>
            <a:r>
              <a:rPr lang="en-US" altLang="zh-CN" dirty="0"/>
              <a:t>3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9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157192"/>
            <a:ext cx="791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VGG-16</a:t>
            </a:r>
            <a:r>
              <a:rPr lang="zh-CN" altLang="en-US" dirty="0"/>
              <a:t>网络在</a:t>
            </a:r>
            <a:r>
              <a:rPr lang="en-US" altLang="zh-CN" dirty="0" err="1"/>
              <a:t>ImageNet</a:t>
            </a:r>
            <a:r>
              <a:rPr lang="zh-CN" altLang="en-US" dirty="0"/>
              <a:t>数据集上预训练作为测试用例参考模型。</a:t>
            </a:r>
            <a:r>
              <a:rPr lang="en-US" altLang="zh-CN" dirty="0"/>
              <a:t>VGG-16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个卷积层和</a:t>
            </a:r>
            <a:r>
              <a:rPr lang="en-US" altLang="zh-CN" dirty="0"/>
              <a:t>3</a:t>
            </a:r>
            <a:r>
              <a:rPr lang="zh-CN" altLang="en-US" dirty="0"/>
              <a:t>个全连接层，</a:t>
            </a:r>
            <a:r>
              <a:rPr lang="en-US" altLang="zh-CN" dirty="0"/>
              <a:t>RON</a:t>
            </a:r>
            <a:r>
              <a:rPr lang="zh-CN" altLang="en-US" dirty="0"/>
              <a:t>将全连接层</a:t>
            </a:r>
            <a:r>
              <a:rPr lang="en-US" altLang="zh-CN" dirty="0"/>
              <a:t>FC6</a:t>
            </a:r>
            <a:r>
              <a:rPr lang="zh-CN" altLang="en-US" dirty="0"/>
              <a:t>（第</a:t>
            </a:r>
            <a:r>
              <a:rPr lang="en-US" altLang="zh-CN" dirty="0"/>
              <a:t>14</a:t>
            </a:r>
            <a:r>
              <a:rPr lang="zh-CN" altLang="en-US" dirty="0"/>
              <a:t>层）和</a:t>
            </a:r>
            <a:r>
              <a:rPr lang="en-US" altLang="zh-CN" dirty="0"/>
              <a:t>FC7</a:t>
            </a:r>
            <a:r>
              <a:rPr lang="zh-CN" altLang="en-US" dirty="0"/>
              <a:t>（第</a:t>
            </a:r>
            <a:r>
              <a:rPr lang="en-US" altLang="zh-CN" dirty="0"/>
              <a:t>15</a:t>
            </a:r>
            <a:r>
              <a:rPr lang="zh-CN" altLang="en-US" dirty="0"/>
              <a:t>层）换成卷积层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14" y="404664"/>
            <a:ext cx="5904656" cy="425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1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390" y="40466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反向连接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34194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6" y="4847629"/>
            <a:ext cx="5610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436510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Anchor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3149" y="594928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Smin</a:t>
            </a:r>
            <a:r>
              <a:rPr lang="zh-CN" altLang="en-US" dirty="0" smtClean="0"/>
              <a:t>是输入图片的</a:t>
            </a:r>
            <a:r>
              <a:rPr lang="en-US" altLang="zh-CN" dirty="0" smtClean="0"/>
              <a:t>1/10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feature map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个尺度，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种长宽比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928591"/>
            <a:ext cx="277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1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1457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Objectness</a:t>
            </a:r>
            <a:r>
              <a:rPr lang="en-US" altLang="zh-CN" dirty="0"/>
              <a:t> Prior 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556" y="11967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 正负样本比例严重失调， </a:t>
            </a:r>
            <a:r>
              <a:rPr lang="en-US" altLang="zh-CN" dirty="0"/>
              <a:t>the ratio between object and non-object samples is seriously imbalanced</a:t>
            </a:r>
            <a:r>
              <a:rPr lang="zh-CN" altLang="en-US" dirty="0"/>
              <a:t>，这里我们使用 </a:t>
            </a:r>
            <a:r>
              <a:rPr lang="en-US" altLang="zh-CN" dirty="0" err="1"/>
              <a:t>Objectness</a:t>
            </a:r>
            <a:r>
              <a:rPr lang="en-US" altLang="zh-CN" dirty="0"/>
              <a:t> Prior </a:t>
            </a:r>
            <a:r>
              <a:rPr lang="zh-CN" altLang="en-US" dirty="0"/>
              <a:t>来过滤大部分负样本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1817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2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8153"/>
            <a:ext cx="5438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12" y="2924944"/>
            <a:ext cx="33623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609"/>
            <a:ext cx="458711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830986"/>
            <a:ext cx="62007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06854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6872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390775"/>
            <a:ext cx="82931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9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</TotalTime>
  <Words>284</Words>
  <Application>Microsoft Office PowerPoint</Application>
  <PresentationFormat>全屏显示(4:3)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文献汇报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76</cp:revision>
  <dcterms:created xsi:type="dcterms:W3CDTF">2019-01-07T15:21:41Z</dcterms:created>
  <dcterms:modified xsi:type="dcterms:W3CDTF">2019-10-24T06:32:36Z</dcterms:modified>
</cp:coreProperties>
</file>