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96" r:id="rId1"/>
  </p:sldMasterIdLst>
  <p:sldIdLst>
    <p:sldId id="256" r:id="rId2"/>
    <p:sldId id="272" r:id="rId3"/>
    <p:sldId id="273" r:id="rId4"/>
    <p:sldId id="274" r:id="rId5"/>
    <p:sldId id="275" r:id="rId6"/>
    <p:sldId id="27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163981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250103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422650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237370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200925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369425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A084C4-E316-4584-B00C-C74B0E967AC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34455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A084C4-E316-4584-B00C-C74B0E967ACB}"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60697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155475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244467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E79765D-3A78-4659-84D6-25041CDA3373}" type="datetimeFigureOut">
              <a:rPr lang="zh-CN" altLang="en-US" smtClean="0"/>
              <a:t>2018/10/17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363731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E79765D-3A78-4659-84D6-25041CDA3373}" type="datetimeFigureOut">
              <a:rPr lang="zh-CN" altLang="en-US" smtClean="0"/>
              <a:t>2018/10/17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4A084C4-E316-4584-B00C-C74B0E967ACB}" type="slidenum">
              <a:rPr lang="zh-CN" altLang="en-US" smtClean="0"/>
              <a:t>‹#›</a:t>
            </a:fld>
            <a:endParaRPr lang="zh-CN" altLang="en-US"/>
          </a:p>
        </p:txBody>
      </p:sp>
    </p:spTree>
    <p:extLst>
      <p:ext uri="{BB962C8B-B14F-4D97-AF65-F5344CB8AC3E}">
        <p14:creationId xmlns:p14="http://schemas.microsoft.com/office/powerpoint/2010/main" val="33870695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aalborguniversity/thermal-soccer-datase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log.csdn.net/yuhq3/article/details/7874265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0"/>
            <a:ext cx="10058400" cy="3566160"/>
          </a:xfrm>
        </p:spPr>
        <p:txBody>
          <a:bodyPr/>
          <a:lstStyle/>
          <a:p>
            <a:pPr algn="ctr"/>
            <a:r>
              <a:rPr lang="zh-CN" altLang="en-US" dirty="0" smtClean="0"/>
              <a:t>小组会汇报</a:t>
            </a:r>
            <a:endParaRPr lang="zh-CN" altLang="en-US" dirty="0"/>
          </a:p>
        </p:txBody>
      </p:sp>
      <p:sp>
        <p:nvSpPr>
          <p:cNvPr id="3" name="副标题 2"/>
          <p:cNvSpPr>
            <a:spLocks noGrp="1"/>
          </p:cNvSpPr>
          <p:nvPr>
            <p:ph type="subTitle" idx="1"/>
          </p:nvPr>
        </p:nvSpPr>
        <p:spPr>
          <a:xfrm>
            <a:off x="1557250" y="4886828"/>
            <a:ext cx="9751215" cy="1655762"/>
          </a:xfrm>
        </p:spPr>
        <p:txBody>
          <a:bodyPr/>
          <a:lstStyle/>
          <a:p>
            <a:pPr algn="r"/>
            <a:r>
              <a:rPr lang="zh-CN" altLang="en-US" dirty="0" smtClean="0">
                <a:latin typeface="Times New Roman" panose="02020603050405020304" pitchFamily="18" charset="0"/>
                <a:cs typeface="Times New Roman" panose="02020603050405020304" pitchFamily="18" charset="0"/>
              </a:rPr>
              <a:t>房胜男</a:t>
            </a:r>
            <a:endParaRPr lang="en-US" altLang="zh-CN" dirty="0" smtClean="0">
              <a:latin typeface="Times New Roman" panose="02020603050405020304" pitchFamily="18" charset="0"/>
              <a:cs typeface="Times New Roman" panose="02020603050405020304" pitchFamily="18" charset="0"/>
            </a:endParaRPr>
          </a:p>
          <a:p>
            <a:pPr algn="r"/>
            <a:r>
              <a:rPr lang="en-US" altLang="zh-CN" dirty="0" smtClean="0">
                <a:latin typeface="Times New Roman" panose="02020603050405020304" pitchFamily="18" charset="0"/>
                <a:cs typeface="Times New Roman" panose="02020603050405020304" pitchFamily="18" charset="0"/>
              </a:rPr>
              <a:t>2018.10.17</a:t>
            </a:r>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191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一、单目标跟踪算法改进</a:t>
            </a:r>
            <a:endParaRPr lang="zh-CN" altLang="en-US" sz="4000"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、基于</a:t>
            </a:r>
            <a:r>
              <a:rPr lang="zh-CN" altLang="en-US" dirty="0"/>
              <a:t>自适应响应融合的相关滤波红外目标</a:t>
            </a:r>
            <a:r>
              <a:rPr lang="zh-CN" altLang="en-US" dirty="0" smtClean="0"/>
              <a:t>跟踪</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r>
              <a:rPr lang="zh-CN" altLang="en-US" dirty="0" smtClean="0"/>
              <a:t>多特征设计；</a:t>
            </a:r>
            <a:r>
              <a:rPr lang="en-US" altLang="zh-CN" dirty="0" smtClean="0"/>
              <a:t>ECO</a:t>
            </a:r>
            <a:r>
              <a:rPr lang="zh-CN" altLang="en-US" dirty="0" smtClean="0"/>
              <a:t>框架改进</a:t>
            </a:r>
            <a:r>
              <a:rPr lang="en-US" altLang="zh-CN" dirty="0" smtClean="0"/>
              <a:t>-</a:t>
            </a:r>
            <a:r>
              <a:rPr lang="zh-CN" altLang="en-US" dirty="0" smtClean="0"/>
              <a:t>响应融合；多尺度估计</a:t>
            </a:r>
            <a:r>
              <a:rPr lang="en-US" altLang="zh-CN" dirty="0" err="1" smtClean="0"/>
              <a:t>fdsst</a:t>
            </a:r>
            <a:endParaRPr lang="en-US" altLang="zh-CN" dirty="0" smtClean="0"/>
          </a:p>
          <a:p>
            <a:pPr marL="0" indent="0">
              <a:buNone/>
            </a:pP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436525"/>
            <a:ext cx="8773749" cy="1895740"/>
          </a:xfrm>
          <a:prstGeom prst="rect">
            <a:avLst/>
          </a:prstGeom>
        </p:spPr>
      </p:pic>
    </p:spTree>
    <p:extLst>
      <p:ext uri="{BB962C8B-B14F-4D97-AF65-F5344CB8AC3E}">
        <p14:creationId xmlns:p14="http://schemas.microsoft.com/office/powerpoint/2010/main" val="3258732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73534" y="713678"/>
            <a:ext cx="10905892" cy="4196723"/>
          </a:xfrm>
        </p:spPr>
        <p:txBody>
          <a:bodyPr/>
          <a:lstStyle/>
          <a:p>
            <a:pPr marL="0" indent="0">
              <a:buNone/>
            </a:pPr>
            <a:r>
              <a:rPr lang="en-US" altLang="zh-CN" dirty="0"/>
              <a:t>2</a:t>
            </a:r>
            <a:r>
              <a:rPr lang="zh-CN" altLang="en-US" dirty="0"/>
              <a:t>、</a:t>
            </a:r>
            <a:r>
              <a:rPr lang="zh-CN" altLang="en-US" dirty="0" smtClean="0"/>
              <a:t>其他改进</a:t>
            </a:r>
            <a:r>
              <a:rPr lang="zh-CN" altLang="en-US" dirty="0"/>
              <a:t>的</a:t>
            </a:r>
            <a:r>
              <a:rPr lang="zh-CN" altLang="en-US" dirty="0" smtClean="0"/>
              <a:t>点</a:t>
            </a:r>
            <a:r>
              <a:rPr lang="en-US" altLang="zh-CN" dirty="0" smtClean="0"/>
              <a:t>1</a:t>
            </a:r>
            <a:r>
              <a:rPr lang="zh-CN" altLang="en-US" dirty="0" smtClean="0"/>
              <a:t>：</a:t>
            </a:r>
            <a:endParaRPr lang="en-US" altLang="zh-CN" dirty="0"/>
          </a:p>
          <a:p>
            <a:pPr algn="just"/>
            <a:r>
              <a:rPr lang="en-US" altLang="zh-CN" sz="1800" dirty="0" smtClean="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IBCCF </a:t>
            </a:r>
            <a:r>
              <a:rPr lang="en-US" altLang="zh-CN" sz="1800" dirty="0" smtClean="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Feng Li, </a:t>
            </a:r>
            <a:r>
              <a:rPr lang="en-US" altLang="zh-CN" sz="1800" dirty="0" err="1">
                <a:latin typeface="Times New Roman" panose="02020603050405020304" pitchFamily="18" charset="0"/>
                <a:cs typeface="Times New Roman" panose="02020603050405020304" pitchFamily="18" charset="0"/>
              </a:rPr>
              <a:t>Yingjie</a:t>
            </a:r>
            <a:r>
              <a:rPr lang="en-US" altLang="zh-CN" sz="1800" dirty="0">
                <a:latin typeface="Times New Roman" panose="02020603050405020304" pitchFamily="18" charset="0"/>
                <a:cs typeface="Times New Roman" panose="02020603050405020304" pitchFamily="18" charset="0"/>
              </a:rPr>
              <a:t> Yao, </a:t>
            </a:r>
            <a:r>
              <a:rPr lang="en-US" altLang="zh-CN" sz="1800" dirty="0" err="1">
                <a:latin typeface="Times New Roman" panose="02020603050405020304" pitchFamily="18" charset="0"/>
                <a:cs typeface="Times New Roman" panose="02020603050405020304" pitchFamily="18" charset="0"/>
              </a:rPr>
              <a:t>Peihua</a:t>
            </a:r>
            <a:r>
              <a:rPr lang="en-US" altLang="zh-CN" sz="1800" dirty="0">
                <a:latin typeface="Times New Roman" panose="02020603050405020304" pitchFamily="18" charset="0"/>
                <a:cs typeface="Times New Roman" panose="02020603050405020304" pitchFamily="18" charset="0"/>
              </a:rPr>
              <a:t> Li, David Zhang, </a:t>
            </a:r>
            <a:r>
              <a:rPr lang="en-US" altLang="zh-CN" sz="1800" dirty="0" err="1">
                <a:latin typeface="Times New Roman" panose="02020603050405020304" pitchFamily="18" charset="0"/>
                <a:cs typeface="Times New Roman" panose="02020603050405020304" pitchFamily="18" charset="0"/>
              </a:rPr>
              <a:t>Wangmeng</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Zuo</a:t>
            </a:r>
            <a:r>
              <a:rPr lang="en-US" altLang="zh-CN" sz="1800" dirty="0">
                <a:latin typeface="Times New Roman" panose="02020603050405020304" pitchFamily="18" charset="0"/>
                <a:cs typeface="Times New Roman" panose="02020603050405020304" pitchFamily="18" charset="0"/>
              </a:rPr>
              <a:t>, Ming-</a:t>
            </a:r>
            <a:r>
              <a:rPr lang="en-US" altLang="zh-CN" sz="1800" dirty="0" err="1">
                <a:latin typeface="Times New Roman" panose="02020603050405020304" pitchFamily="18" charset="0"/>
                <a:cs typeface="Times New Roman" panose="02020603050405020304" pitchFamily="18" charset="0"/>
              </a:rPr>
              <a:t>Hsuan</a:t>
            </a:r>
            <a:r>
              <a:rPr lang="en-US" altLang="zh-CN" sz="1800" dirty="0">
                <a:latin typeface="Times New Roman" panose="02020603050405020304" pitchFamily="18" charset="0"/>
                <a:cs typeface="Times New Roman" panose="02020603050405020304" pitchFamily="18" charset="0"/>
              </a:rPr>
              <a:t> Yang. "Integrating Boundary and Center Correlation Filters for Visual Tracking With Aspect Ratio Variation." ICCV workshop (2017).</a:t>
            </a:r>
          </a:p>
          <a:p>
            <a:endParaRPr lang="zh-CN" altLang="en-US" dirty="0"/>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34" y="2196195"/>
            <a:ext cx="7041490" cy="3078747"/>
          </a:xfrm>
          <a:prstGeom prst="rect">
            <a:avLst/>
          </a:prstGeom>
        </p:spPr>
      </p:pic>
      <p:sp>
        <p:nvSpPr>
          <p:cNvPr id="5" name="矩形 4"/>
          <p:cNvSpPr/>
          <p:nvPr/>
        </p:nvSpPr>
        <p:spPr>
          <a:xfrm>
            <a:off x="682982" y="5977468"/>
            <a:ext cx="3268652" cy="338554"/>
          </a:xfrm>
          <a:prstGeom prst="rect">
            <a:avLst/>
          </a:prstGeom>
        </p:spPr>
        <p:txBody>
          <a:bodyPr wrap="none">
            <a:spAutoFit/>
          </a:bodyPr>
          <a:lstStyle/>
          <a:p>
            <a:r>
              <a:rPr lang="zh-CN" altLang="en-US" sz="1600" u="sng" dirty="0"/>
              <a:t>https://github.com/lifeng9472/IBCCF</a:t>
            </a:r>
          </a:p>
        </p:txBody>
      </p:sp>
      <p:graphicFrame>
        <p:nvGraphicFramePr>
          <p:cNvPr id="6" name="表格 5"/>
          <p:cNvGraphicFramePr>
            <a:graphicFrameLocks noGrp="1"/>
          </p:cNvGraphicFramePr>
          <p:nvPr>
            <p:extLst>
              <p:ext uri="{D42A27DB-BD31-4B8C-83A1-F6EECF244321}">
                <p14:modId xmlns:p14="http://schemas.microsoft.com/office/powerpoint/2010/main" val="3370752563"/>
              </p:ext>
            </p:extLst>
          </p:nvPr>
        </p:nvGraphicFramePr>
        <p:xfrm>
          <a:off x="8298939" y="2898721"/>
          <a:ext cx="2974944" cy="1792686"/>
        </p:xfrm>
        <a:graphic>
          <a:graphicData uri="http://schemas.openxmlformats.org/drawingml/2006/table">
            <a:tbl>
              <a:tblPr firstRow="1" bandRow="1">
                <a:tableStyleId>{5C22544A-7EE6-4342-B048-85BDC9FD1C3A}</a:tableStyleId>
              </a:tblPr>
              <a:tblGrid>
                <a:gridCol w="2276558">
                  <a:extLst>
                    <a:ext uri="{9D8B030D-6E8A-4147-A177-3AD203B41FA5}">
                      <a16:colId xmlns:a16="http://schemas.microsoft.com/office/drawing/2014/main" val="3620267610"/>
                    </a:ext>
                  </a:extLst>
                </a:gridCol>
                <a:gridCol w="698386">
                  <a:extLst>
                    <a:ext uri="{9D8B030D-6E8A-4147-A177-3AD203B41FA5}">
                      <a16:colId xmlns:a16="http://schemas.microsoft.com/office/drawing/2014/main" val="3878265578"/>
                    </a:ext>
                  </a:extLst>
                </a:gridCol>
              </a:tblGrid>
              <a:tr h="362846">
                <a:tc>
                  <a:txBody>
                    <a:bodyPr/>
                    <a:lstStyle/>
                    <a:p>
                      <a:r>
                        <a:rPr lang="en-US" altLang="zh-CN" dirty="0" smtClean="0">
                          <a:solidFill>
                            <a:schemeClr val="bg2">
                              <a:lumMod val="50000"/>
                            </a:schemeClr>
                          </a:solidFill>
                          <a:latin typeface="Times New Roman" panose="02020603050405020304" pitchFamily="18" charset="0"/>
                          <a:cs typeface="Times New Roman" panose="02020603050405020304" pitchFamily="18" charset="0"/>
                        </a:rPr>
                        <a:t>methods</a:t>
                      </a:r>
                      <a:endParaRPr lang="zh-CN" altLang="en-US" dirty="0">
                        <a:solidFill>
                          <a:schemeClr val="bg2">
                            <a:lumMod val="50000"/>
                          </a:schemeClr>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altLang="zh-CN" dirty="0" smtClean="0">
                          <a:solidFill>
                            <a:schemeClr val="bg2">
                              <a:lumMod val="50000"/>
                            </a:schemeClr>
                          </a:solidFill>
                          <a:latin typeface="Times New Roman" panose="02020603050405020304" pitchFamily="18" charset="0"/>
                          <a:cs typeface="Times New Roman" panose="02020603050405020304" pitchFamily="18" charset="0"/>
                        </a:rPr>
                        <a:t>EAO</a:t>
                      </a:r>
                      <a:endParaRPr lang="zh-CN" altLang="en-US" dirty="0">
                        <a:solidFill>
                          <a:schemeClr val="bg2">
                            <a:lumMod val="50000"/>
                          </a:schemeClr>
                        </a:solidFill>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754522123"/>
                  </a:ext>
                </a:extLst>
              </a:tr>
              <a:tr h="550793">
                <a:tc>
                  <a:txBody>
                    <a:bodyPr/>
                    <a:lstStyle/>
                    <a:p>
                      <a:r>
                        <a:rPr lang="en-US" altLang="zh-CN" dirty="0" smtClean="0">
                          <a:latin typeface="Times New Roman" panose="02020603050405020304" pitchFamily="18" charset="0"/>
                          <a:cs typeface="Times New Roman" panose="02020603050405020304" pitchFamily="18" charset="0"/>
                        </a:rPr>
                        <a:t>Shallow </a:t>
                      </a:r>
                    </a:p>
                    <a:p>
                      <a:r>
                        <a:rPr lang="en-US" altLang="zh-CN" dirty="0" smtClean="0">
                          <a:latin typeface="Times New Roman" panose="02020603050405020304" pitchFamily="18" charset="0"/>
                          <a:cs typeface="Times New Roman" panose="02020603050405020304" pitchFamily="18" charset="0"/>
                        </a:rPr>
                        <a:t>Hedge fusion</a:t>
                      </a:r>
                      <a:endParaRPr lang="zh-CN" altLang="en-US"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altLang="zh-CN" dirty="0" smtClean="0">
                          <a:latin typeface="Times New Roman" panose="02020603050405020304" pitchFamily="18" charset="0"/>
                          <a:cs typeface="Times New Roman" panose="02020603050405020304" pitchFamily="18" charset="0"/>
                        </a:rPr>
                        <a:t>0.384</a:t>
                      </a:r>
                      <a:endParaRPr lang="zh-CN" altLang="en-US"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511787677"/>
                  </a:ext>
                </a:extLst>
              </a:tr>
              <a:tr h="786846">
                <a:tc>
                  <a:txBody>
                    <a:bodyPr/>
                    <a:lstStyle/>
                    <a:p>
                      <a:r>
                        <a:rPr lang="en-US" altLang="zh-CN" dirty="0" smtClean="0">
                          <a:latin typeface="Times New Roman" panose="02020603050405020304" pitchFamily="18" charset="0"/>
                          <a:cs typeface="Times New Roman" panose="02020603050405020304" pitchFamily="18" charset="0"/>
                        </a:rPr>
                        <a:t>Shallow + IBCCF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Hedge fusion</a:t>
                      </a:r>
                      <a:endParaRPr lang="zh-CN" altLang="en-US"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altLang="zh-CN" dirty="0" smtClean="0">
                          <a:latin typeface="Times New Roman" panose="02020603050405020304" pitchFamily="18" charset="0"/>
                          <a:cs typeface="Times New Roman" panose="02020603050405020304" pitchFamily="18" charset="0"/>
                        </a:rPr>
                        <a:t>0.389</a:t>
                      </a:r>
                      <a:endParaRPr lang="zh-CN" altLang="en-US"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630395691"/>
                  </a:ext>
                </a:extLst>
              </a:tr>
            </a:tbl>
          </a:graphicData>
        </a:graphic>
      </p:graphicFrame>
    </p:spTree>
    <p:extLst>
      <p:ext uri="{BB962C8B-B14F-4D97-AF65-F5344CB8AC3E}">
        <p14:creationId xmlns:p14="http://schemas.microsoft.com/office/powerpoint/2010/main" val="2253586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46410" y="613316"/>
            <a:ext cx="10609270" cy="5255777"/>
          </a:xfrm>
        </p:spPr>
        <p:txBody>
          <a:bodyPr/>
          <a:lstStyle/>
          <a:p>
            <a:r>
              <a:rPr lang="en-US" altLang="zh-CN" dirty="0"/>
              <a:t>2</a:t>
            </a:r>
            <a:r>
              <a:rPr lang="zh-CN" altLang="en-US" dirty="0"/>
              <a:t>、其他改进的</a:t>
            </a:r>
            <a:r>
              <a:rPr lang="zh-CN" altLang="en-US" dirty="0" smtClean="0"/>
              <a:t>点</a:t>
            </a:r>
            <a:r>
              <a:rPr lang="en-US" altLang="zh-CN" dirty="0" smtClean="0"/>
              <a:t>2</a:t>
            </a:r>
            <a:r>
              <a:rPr lang="zh-CN" altLang="en-US" dirty="0" smtClean="0"/>
              <a:t>：</a:t>
            </a:r>
            <a:endParaRPr lang="en-US" altLang="zh-CN" dirty="0"/>
          </a:p>
          <a:p>
            <a:pPr marL="0" indent="0">
              <a:buNone/>
            </a:pPr>
            <a:r>
              <a:rPr lang="en-US" altLang="zh-CN" sz="1800" dirty="0" smtClean="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UPDT </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Goutam</a:t>
            </a:r>
            <a:r>
              <a:rPr lang="en-US" altLang="zh-CN" sz="1800" dirty="0">
                <a:latin typeface="Times New Roman" panose="02020603050405020304" pitchFamily="18" charset="0"/>
                <a:cs typeface="Times New Roman" panose="02020603050405020304" pitchFamily="18" charset="0"/>
              </a:rPr>
              <a:t> Bhat, </a:t>
            </a:r>
            <a:r>
              <a:rPr lang="en-US" altLang="zh-CN" sz="1800" dirty="0" err="1">
                <a:latin typeface="Times New Roman" panose="02020603050405020304" pitchFamily="18" charset="0"/>
                <a:cs typeface="Times New Roman" panose="02020603050405020304" pitchFamily="18" charset="0"/>
              </a:rPr>
              <a:t>Joakim</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Johnander</a:t>
            </a:r>
            <a:r>
              <a:rPr lang="en-US" altLang="zh-CN" sz="18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Martin </a:t>
            </a:r>
            <a:r>
              <a:rPr lang="en-US" altLang="zh-CN" sz="1800" b="1" dirty="0" err="1">
                <a:latin typeface="Times New Roman" panose="02020603050405020304" pitchFamily="18" charset="0"/>
                <a:cs typeface="Times New Roman" panose="02020603050405020304" pitchFamily="18" charset="0"/>
              </a:rPr>
              <a:t>Danelljan</a:t>
            </a:r>
            <a:r>
              <a:rPr lang="en-US" altLang="zh-CN" sz="1800" dirty="0">
                <a:latin typeface="Times New Roman" panose="02020603050405020304" pitchFamily="18" charset="0"/>
                <a:cs typeface="Times New Roman" panose="02020603050405020304" pitchFamily="18" charset="0"/>
              </a:rPr>
              <a:t>, Fahad </a:t>
            </a:r>
            <a:r>
              <a:rPr lang="en-US" altLang="zh-CN" sz="1800" dirty="0" err="1">
                <a:latin typeface="Times New Roman" panose="02020603050405020304" pitchFamily="18" charset="0"/>
                <a:cs typeface="Times New Roman" panose="02020603050405020304" pitchFamily="18" charset="0"/>
              </a:rPr>
              <a:t>Shahbaz</a:t>
            </a:r>
            <a:r>
              <a:rPr lang="en-US" altLang="zh-CN" sz="1800" dirty="0">
                <a:latin typeface="Times New Roman" panose="02020603050405020304" pitchFamily="18" charset="0"/>
                <a:cs typeface="Times New Roman" panose="02020603050405020304" pitchFamily="18" charset="0"/>
              </a:rPr>
              <a:t> Khan, Michael </a:t>
            </a:r>
            <a:r>
              <a:rPr lang="en-US" altLang="zh-CN" sz="1800" dirty="0" err="1">
                <a:latin typeface="Times New Roman" panose="02020603050405020304" pitchFamily="18" charset="0"/>
                <a:cs typeface="Times New Roman" panose="02020603050405020304" pitchFamily="18" charset="0"/>
              </a:rPr>
              <a:t>Felsberg</a:t>
            </a:r>
            <a:r>
              <a:rPr lang="en-US" altLang="zh-CN" sz="1800" dirty="0">
                <a:latin typeface="Times New Roman" panose="02020603050405020304" pitchFamily="18" charset="0"/>
                <a:cs typeface="Times New Roman" panose="02020603050405020304" pitchFamily="18" charset="0"/>
              </a:rPr>
              <a:t>.“Unveiling the Power of Deep Tracking.” ECCV (2018</a:t>
            </a:r>
            <a:r>
              <a:rPr lang="en-US" altLang="zh-CN" sz="1800" dirty="0" smtClean="0">
                <a:latin typeface="Times New Roman" panose="02020603050405020304" pitchFamily="18" charset="0"/>
                <a:cs typeface="Times New Roman" panose="02020603050405020304" pitchFamily="18" charset="0"/>
              </a:rPr>
              <a:t>).</a:t>
            </a:r>
          </a:p>
          <a:p>
            <a:pPr marL="0" indent="0">
              <a:buNone/>
            </a:pPr>
            <a:r>
              <a:rPr lang="en-US" altLang="zh-CN" sz="1800" dirty="0">
                <a:latin typeface="Times New Roman" panose="02020603050405020304" pitchFamily="18" charset="0"/>
                <a:cs typeface="Times New Roman" panose="02020603050405020304" pitchFamily="18" charset="0"/>
              </a:rPr>
              <a:t>Tip1 </a:t>
            </a:r>
            <a:r>
              <a:rPr lang="zh-CN" altLang="en-US" sz="1800"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数据增强</a:t>
            </a:r>
            <a:r>
              <a:rPr lang="en-US" altLang="zh-CN" sz="1800" b="1" dirty="0">
                <a:latin typeface="Times New Roman" panose="02020603050405020304" pitchFamily="18" charset="0"/>
                <a:cs typeface="Times New Roman" panose="02020603050405020304" pitchFamily="18" charset="0"/>
              </a:rPr>
              <a:t>Data Augmentation</a:t>
            </a:r>
            <a:r>
              <a:rPr lang="zh-CN" altLang="en-US" sz="1800" dirty="0">
                <a:latin typeface="Times New Roman" panose="02020603050405020304" pitchFamily="18" charset="0"/>
                <a:cs typeface="Times New Roman" panose="02020603050405020304" pitchFamily="18" charset="0"/>
              </a:rPr>
              <a:t>：通用目标跟踪的难点在于需要跟踪各种各样的目标，而且仅第一帧是</a:t>
            </a:r>
            <a:r>
              <a:rPr lang="en-US" altLang="zh-CN" sz="1800" dirty="0">
                <a:latin typeface="Times New Roman" panose="02020603050405020304" pitchFamily="18" charset="0"/>
                <a:cs typeface="Times New Roman" panose="02020603050405020304" pitchFamily="18" charset="0"/>
              </a:rPr>
              <a:t>ground truth</a:t>
            </a:r>
            <a:r>
              <a:rPr lang="zh-CN" altLang="en-US" sz="1800" dirty="0">
                <a:latin typeface="Times New Roman" panose="02020603050405020304" pitchFamily="18" charset="0"/>
                <a:cs typeface="Times New Roman" panose="02020603050405020304" pitchFamily="18" charset="0"/>
              </a:rPr>
              <a:t>，其他训练样本都是</a:t>
            </a:r>
            <a:r>
              <a:rPr lang="en-US" altLang="zh-CN" sz="1800" dirty="0">
                <a:latin typeface="Times New Roman" panose="02020603050405020304" pitchFamily="18" charset="0"/>
                <a:cs typeface="Times New Roman" panose="02020603050405020304" pitchFamily="18" charset="0"/>
              </a:rPr>
              <a:t>tracker</a:t>
            </a:r>
            <a:r>
              <a:rPr lang="zh-CN" altLang="en-US" sz="1800" dirty="0">
                <a:latin typeface="Times New Roman" panose="02020603050405020304" pitchFamily="18" charset="0"/>
                <a:cs typeface="Times New Roman" panose="02020603050405020304" pitchFamily="18" charset="0"/>
              </a:rPr>
              <a:t>自己产生的，训练样本严重匮乏即</a:t>
            </a:r>
            <a:r>
              <a:rPr lang="en-US" altLang="zh-CN" sz="1800" dirty="0">
                <a:latin typeface="Times New Roman" panose="02020603050405020304" pitchFamily="18" charset="0"/>
                <a:cs typeface="Times New Roman" panose="02020603050405020304" pitchFamily="18" charset="0"/>
              </a:rPr>
              <a:t>data-hungry</a:t>
            </a:r>
            <a:r>
              <a:rPr lang="zh-CN" altLang="en-US" sz="1800" dirty="0">
                <a:latin typeface="Times New Roman" panose="02020603050405020304" pitchFamily="18" charset="0"/>
                <a:cs typeface="Times New Roman" panose="02020603050405020304" pitchFamily="18" charset="0"/>
              </a:rPr>
              <a:t>，尤其是深度学习需要大数据支撑。在</a:t>
            </a:r>
            <a:r>
              <a:rPr lang="en-US" altLang="zh-CN" sz="1800" dirty="0">
                <a:latin typeface="Times New Roman" panose="02020603050405020304" pitchFamily="18" charset="0"/>
                <a:cs typeface="Times New Roman" panose="02020603050405020304" pitchFamily="18" charset="0"/>
              </a:rPr>
              <a:t>CNN</a:t>
            </a:r>
            <a:r>
              <a:rPr lang="zh-CN" altLang="en-US" sz="1800" dirty="0">
                <a:latin typeface="Times New Roman" panose="02020603050405020304" pitchFamily="18" charset="0"/>
                <a:cs typeface="Times New Roman" panose="02020603050405020304" pitchFamily="18" charset="0"/>
              </a:rPr>
              <a:t>训练中，解决训练样本不足问题常用</a:t>
            </a:r>
            <a:r>
              <a:rPr lang="en-US" altLang="zh-CN" sz="1800" dirty="0">
                <a:latin typeface="Times New Roman" panose="02020603050405020304" pitchFamily="18" charset="0"/>
                <a:cs typeface="Times New Roman" panose="02020603050405020304" pitchFamily="18" charset="0"/>
              </a:rPr>
              <a:t>Data Augmentation</a:t>
            </a:r>
            <a:r>
              <a:rPr lang="zh-CN" altLang="en-US" sz="1800" dirty="0">
                <a:latin typeface="Times New Roman" panose="02020603050405020304" pitchFamily="18" charset="0"/>
                <a:cs typeface="Times New Roman" panose="02020603050405020304" pitchFamily="18" charset="0"/>
              </a:rPr>
              <a:t>方法扩充训练集，如多尺度的随机裁切，随机翻转，颜色抖动等。</a:t>
            </a:r>
          </a:p>
          <a:p>
            <a:pPr marL="0" indent="0">
              <a:buNone/>
            </a:pPr>
            <a:r>
              <a:rPr lang="en-US" altLang="zh-CN" sz="1800" dirty="0">
                <a:latin typeface="Times New Roman" panose="02020603050405020304" pitchFamily="18" charset="0"/>
                <a:cs typeface="Times New Roman" panose="02020603050405020304" pitchFamily="18" charset="0"/>
              </a:rPr>
              <a:t>Tip2</a:t>
            </a:r>
            <a:r>
              <a:rPr lang="zh-CN" altLang="en-US" sz="1800"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标签函数</a:t>
            </a:r>
            <a:r>
              <a:rPr lang="en-US" altLang="zh-CN" sz="1800" b="1" dirty="0">
                <a:latin typeface="Times New Roman" panose="02020603050405020304" pitchFamily="18" charset="0"/>
                <a:cs typeface="Times New Roman" panose="02020603050405020304" pitchFamily="18" charset="0"/>
              </a:rPr>
              <a:t>Label </a:t>
            </a:r>
            <a:r>
              <a:rPr lang="en-US" altLang="zh-CN" sz="1800" b="1" dirty="0" smtClean="0">
                <a:latin typeface="Times New Roman" panose="02020603050405020304" pitchFamily="18" charset="0"/>
                <a:cs typeface="Times New Roman" panose="02020603050405020304" pitchFamily="18" charset="0"/>
              </a:rPr>
              <a:t>Function</a:t>
            </a:r>
          </a:p>
          <a:p>
            <a:pPr marL="0" indent="0">
              <a:spcBef>
                <a:spcPts val="0"/>
              </a:spcBef>
              <a:spcAft>
                <a:spcPts val="0"/>
              </a:spcAft>
              <a:buNone/>
            </a:pPr>
            <a:r>
              <a:rPr lang="zh-CN" altLang="en-US" sz="1800" dirty="0" smtClean="0">
                <a:latin typeface="Times New Roman" panose="02020603050405020304" pitchFamily="18" charset="0"/>
                <a:cs typeface="Times New Roman" panose="02020603050405020304" pitchFamily="18" charset="0"/>
              </a:rPr>
              <a:t>在</a:t>
            </a:r>
            <a:r>
              <a:rPr lang="en-US" altLang="zh-CN" sz="1800" dirty="0">
                <a:latin typeface="Times New Roman" panose="02020603050405020304" pitchFamily="18" charset="0"/>
                <a:cs typeface="Times New Roman" panose="02020603050405020304" pitchFamily="18" charset="0"/>
              </a:rPr>
              <a:t>ECO</a:t>
            </a:r>
            <a:r>
              <a:rPr lang="zh-CN" altLang="en-US" sz="1800" dirty="0">
                <a:latin typeface="Times New Roman" panose="02020603050405020304" pitchFamily="18" charset="0"/>
                <a:cs typeface="Times New Roman" panose="02020603050405020304" pitchFamily="18" charset="0"/>
              </a:rPr>
              <a:t>中，深度特征和浅层特征的高斯标签函数相同，</a:t>
            </a:r>
            <a:r>
              <a:rPr lang="en-US" altLang="zh-CN" sz="1800" dirty="0">
                <a:latin typeface="Times New Roman" panose="02020603050405020304" pitchFamily="18" charset="0"/>
                <a:cs typeface="Times New Roman" panose="02020603050405020304" pitchFamily="18" charset="0"/>
              </a:rPr>
              <a:t>UPDT</a:t>
            </a:r>
            <a:r>
              <a:rPr lang="zh-CN" altLang="en-US" sz="1800" dirty="0">
                <a:latin typeface="Times New Roman" panose="02020603050405020304" pitchFamily="18" charset="0"/>
                <a:cs typeface="Times New Roman" panose="02020603050405020304" pitchFamily="18" charset="0"/>
              </a:rPr>
              <a:t>提出要区别对待，针对深层和低级特征使用不同参数的</a:t>
            </a:r>
            <a:r>
              <a:rPr lang="en-US" altLang="zh-CN" sz="1800" dirty="0">
                <a:latin typeface="Times New Roman" panose="02020603050405020304" pitchFamily="18" charset="0"/>
                <a:cs typeface="Times New Roman" panose="02020603050405020304" pitchFamily="18" charset="0"/>
              </a:rPr>
              <a:t>label function</a:t>
            </a:r>
            <a:r>
              <a:rPr lang="zh-CN" altLang="en-US" sz="1800" dirty="0">
                <a:latin typeface="Times New Roman" panose="02020603050405020304" pitchFamily="18" charset="0"/>
                <a:cs typeface="Times New Roman" panose="02020603050405020304" pitchFamily="18" charset="0"/>
              </a:rPr>
              <a:t>。通过标签函数的参数改变，使得正样本增加，等价于数据增强。</a:t>
            </a:r>
          </a:p>
          <a:p>
            <a:pPr marL="0" indent="0">
              <a:buNone/>
            </a:pPr>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438165802"/>
              </p:ext>
            </p:extLst>
          </p:nvPr>
        </p:nvGraphicFramePr>
        <p:xfrm>
          <a:off x="3921691" y="3696837"/>
          <a:ext cx="4409578" cy="2699552"/>
        </p:xfrm>
        <a:graphic>
          <a:graphicData uri="http://schemas.openxmlformats.org/drawingml/2006/table">
            <a:tbl>
              <a:tblPr firstRow="1" bandRow="1">
                <a:tableStyleId>{5C22544A-7EE6-4342-B048-85BDC9FD1C3A}</a:tableStyleId>
              </a:tblPr>
              <a:tblGrid>
                <a:gridCol w="3374404">
                  <a:extLst>
                    <a:ext uri="{9D8B030D-6E8A-4147-A177-3AD203B41FA5}">
                      <a16:colId xmlns:a16="http://schemas.microsoft.com/office/drawing/2014/main" val="3040175149"/>
                    </a:ext>
                  </a:extLst>
                </a:gridCol>
                <a:gridCol w="1035174">
                  <a:extLst>
                    <a:ext uri="{9D8B030D-6E8A-4147-A177-3AD203B41FA5}">
                      <a16:colId xmlns:a16="http://schemas.microsoft.com/office/drawing/2014/main" val="1562652651"/>
                    </a:ext>
                  </a:extLst>
                </a:gridCol>
              </a:tblGrid>
              <a:tr h="504992">
                <a:tc>
                  <a:txBody>
                    <a:bodyPr/>
                    <a:lstStyle/>
                    <a:p>
                      <a:r>
                        <a:rPr lang="en-US" altLang="zh-CN" dirty="0" smtClean="0">
                          <a:solidFill>
                            <a:schemeClr val="bg2">
                              <a:lumMod val="50000"/>
                            </a:schemeClr>
                          </a:solidFill>
                          <a:latin typeface="Times New Roman" panose="02020603050405020304" pitchFamily="18" charset="0"/>
                          <a:cs typeface="Times New Roman" panose="02020603050405020304" pitchFamily="18" charset="0"/>
                        </a:rPr>
                        <a:t>methods</a:t>
                      </a:r>
                      <a:endParaRPr lang="zh-CN" altLang="en-US" dirty="0">
                        <a:solidFill>
                          <a:schemeClr val="bg2">
                            <a:lumMod val="50000"/>
                          </a:schemeClr>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r>
                        <a:rPr lang="en-US" altLang="zh-CN" dirty="0" smtClean="0">
                          <a:solidFill>
                            <a:schemeClr val="bg2">
                              <a:lumMod val="50000"/>
                            </a:schemeClr>
                          </a:solidFill>
                          <a:latin typeface="Times New Roman" panose="02020603050405020304" pitchFamily="18" charset="0"/>
                          <a:cs typeface="Times New Roman" panose="02020603050405020304" pitchFamily="18" charset="0"/>
                        </a:rPr>
                        <a:t>EAO</a:t>
                      </a:r>
                      <a:endParaRPr lang="zh-CN" altLang="en-US" dirty="0">
                        <a:solidFill>
                          <a:schemeClr val="bg2">
                            <a:lumMod val="50000"/>
                          </a:schemeClr>
                        </a:solidFill>
                        <a:latin typeface="Times New Roman" panose="02020603050405020304" pitchFamily="18"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1077985192"/>
                  </a:ext>
                </a:extLst>
              </a:tr>
              <a:tr h="628357">
                <a:tc>
                  <a:txBody>
                    <a:bodyPr/>
                    <a:lstStyle/>
                    <a:p>
                      <a:r>
                        <a:rPr lang="en-US" altLang="zh-CN" dirty="0" smtClean="0">
                          <a:latin typeface="Times New Roman" panose="02020603050405020304" pitchFamily="18" charset="0"/>
                          <a:cs typeface="Times New Roman" panose="02020603050405020304" pitchFamily="18" charset="0"/>
                        </a:rPr>
                        <a:t>Shallow </a:t>
                      </a:r>
                    </a:p>
                    <a:p>
                      <a:r>
                        <a:rPr lang="en-US" altLang="zh-CN" dirty="0" smtClean="0">
                          <a:latin typeface="Times New Roman" panose="02020603050405020304" pitchFamily="18" charset="0"/>
                          <a:cs typeface="Times New Roman" panose="02020603050405020304" pitchFamily="18" charset="0"/>
                        </a:rPr>
                        <a:t>Hedge fusion</a:t>
                      </a:r>
                      <a:endParaRPr lang="zh-CN" altLang="en-US" dirty="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r>
                        <a:rPr lang="en-US" altLang="zh-CN" dirty="0" smtClean="0">
                          <a:latin typeface="Times New Roman" panose="02020603050405020304" pitchFamily="18" charset="0"/>
                          <a:cs typeface="Times New Roman" panose="02020603050405020304" pitchFamily="18" charset="0"/>
                        </a:rPr>
                        <a:t>0.384</a:t>
                      </a:r>
                      <a:endParaRPr lang="zh-CN" altLang="en-US" dirty="0">
                        <a:latin typeface="Times New Roman" panose="02020603050405020304" pitchFamily="18"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901925831"/>
                  </a:ext>
                </a:extLst>
              </a:tr>
              <a:tr h="628357">
                <a:tc>
                  <a:txBody>
                    <a:bodyPr/>
                    <a:lstStyle/>
                    <a:p>
                      <a:r>
                        <a:rPr lang="en-US" altLang="zh-CN" dirty="0" smtClean="0">
                          <a:latin typeface="Times New Roman" panose="02020603050405020304" pitchFamily="18" charset="0"/>
                          <a:cs typeface="Times New Roman" panose="02020603050405020304" pitchFamily="18" charset="0"/>
                        </a:rPr>
                        <a:t>Shallow + deep </a:t>
                      </a:r>
                    </a:p>
                    <a:p>
                      <a:r>
                        <a:rPr lang="en-US" altLang="zh-CN" dirty="0" smtClean="0">
                          <a:latin typeface="Times New Roman" panose="02020603050405020304" pitchFamily="18" charset="0"/>
                          <a:cs typeface="Times New Roman" panose="02020603050405020304" pitchFamily="18" charset="0"/>
                        </a:rPr>
                        <a:t>Hedge fusion</a:t>
                      </a:r>
                      <a:endParaRPr lang="zh-CN" altLang="en-US" dirty="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r>
                        <a:rPr lang="en-US" altLang="zh-CN" dirty="0" smtClean="0">
                          <a:latin typeface="Times New Roman" panose="02020603050405020304" pitchFamily="18" charset="0"/>
                          <a:cs typeface="Times New Roman" panose="02020603050405020304" pitchFamily="18" charset="0"/>
                        </a:rPr>
                        <a:t>0.378</a:t>
                      </a:r>
                      <a:endParaRPr lang="zh-CN" altLang="en-US" dirty="0">
                        <a:latin typeface="Times New Roman" panose="02020603050405020304" pitchFamily="18"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3899550323"/>
                  </a:ext>
                </a:extLst>
              </a:tr>
              <a:tr h="897653">
                <a:tc>
                  <a:txBody>
                    <a:bodyPr/>
                    <a:lstStyle/>
                    <a:p>
                      <a:r>
                        <a:rPr lang="en-US" altLang="zh-CN" dirty="0" smtClean="0">
                          <a:latin typeface="Times New Roman" panose="02020603050405020304" pitchFamily="18" charset="0"/>
                          <a:cs typeface="Times New Roman" panose="02020603050405020304" pitchFamily="18" charset="0"/>
                        </a:rPr>
                        <a:t>Shallow + deep + </a:t>
                      </a:r>
                    </a:p>
                    <a:p>
                      <a:r>
                        <a:rPr lang="zh-CN" altLang="en-US" dirty="0" smtClean="0">
                          <a:latin typeface="Times New Roman" panose="02020603050405020304" pitchFamily="18" charset="0"/>
                          <a:cs typeface="Times New Roman" panose="02020603050405020304" pitchFamily="18" charset="0"/>
                        </a:rPr>
                        <a:t>数据增强</a:t>
                      </a:r>
                      <a:r>
                        <a:rPr lang="en-US" altLang="zh-CN" dirty="0" smtClean="0">
                          <a:latin typeface="Times New Roman" panose="02020603050405020304" pitchFamily="18" charset="0"/>
                          <a:cs typeface="Times New Roman" panose="02020603050405020304" pitchFamily="18" charset="0"/>
                        </a:rPr>
                        <a:t>/label</a:t>
                      </a:r>
                      <a:r>
                        <a:rPr lang="zh-CN" altLang="en-US" dirty="0" smtClean="0">
                          <a:latin typeface="Times New Roman" panose="02020603050405020304" pitchFamily="18" charset="0"/>
                          <a:cs typeface="Times New Roman" panose="02020603050405020304" pitchFamily="18" charset="0"/>
                        </a:rPr>
                        <a:t>异化</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Hedge fusion</a:t>
                      </a:r>
                      <a:endParaRPr lang="zh-CN" altLang="en-US" dirty="0" smtClean="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r>
                        <a:rPr lang="en-US" altLang="zh-CN" dirty="0" smtClean="0">
                          <a:latin typeface="Times New Roman" panose="02020603050405020304" pitchFamily="18" charset="0"/>
                          <a:cs typeface="Times New Roman" panose="02020603050405020304" pitchFamily="18" charset="0"/>
                        </a:rPr>
                        <a:t>0.392</a:t>
                      </a:r>
                      <a:endParaRPr lang="zh-CN" altLang="en-US" dirty="0">
                        <a:latin typeface="Times New Roman" panose="02020603050405020304" pitchFamily="18"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151330098"/>
                  </a:ext>
                </a:extLst>
              </a:tr>
            </a:tbl>
          </a:graphicData>
        </a:graphic>
      </p:graphicFrame>
    </p:spTree>
    <p:extLst>
      <p:ext uri="{BB962C8B-B14F-4D97-AF65-F5344CB8AC3E}">
        <p14:creationId xmlns:p14="http://schemas.microsoft.com/office/powerpoint/2010/main" val="3420445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二、多目标跟踪算法</a:t>
            </a:r>
            <a:endParaRPr lang="zh-CN" altLang="en-US" sz="4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226" y="2075914"/>
            <a:ext cx="8571144" cy="2142786"/>
          </a:xfrm>
        </p:spPr>
      </p:pic>
      <p:sp>
        <p:nvSpPr>
          <p:cNvPr id="6" name="矩形 5"/>
          <p:cNvSpPr/>
          <p:nvPr/>
        </p:nvSpPr>
        <p:spPr>
          <a:xfrm>
            <a:off x="1252653" y="4053894"/>
            <a:ext cx="10255405" cy="2031325"/>
          </a:xfrm>
          <a:prstGeom prst="rect">
            <a:avLst/>
          </a:prstGeom>
        </p:spPr>
        <p:txBody>
          <a:bodyPr wrap="square">
            <a:spAutoFit/>
          </a:bodyPr>
          <a:lstStyle/>
          <a:p>
            <a:endParaRPr lang="en-US" altLang="zh-CN" dirty="0" smtClean="0"/>
          </a:p>
          <a:p>
            <a:r>
              <a:rPr lang="en-US" altLang="zh-CN" dirty="0" smtClean="0"/>
              <a:t>4</a:t>
            </a:r>
            <a:r>
              <a:rPr lang="zh-CN" altLang="en-US" dirty="0"/>
              <a:t>个</a:t>
            </a:r>
            <a:r>
              <a:rPr lang="en-US" altLang="zh-CN" dirty="0"/>
              <a:t>30</a:t>
            </a:r>
            <a:r>
              <a:rPr lang="zh-CN" altLang="en-US" dirty="0"/>
              <a:t>秒的室内场馆（</a:t>
            </a:r>
            <a:r>
              <a:rPr lang="en-US" altLang="zh-CN" dirty="0"/>
              <a:t>40*20</a:t>
            </a:r>
            <a:r>
              <a:rPr lang="zh-CN" altLang="en-US" dirty="0"/>
              <a:t>平方米）足球运动员视频，多目标标注（</a:t>
            </a:r>
            <a:r>
              <a:rPr lang="en-US" altLang="zh-CN" dirty="0"/>
              <a:t>8</a:t>
            </a:r>
            <a:r>
              <a:rPr lang="zh-CN" altLang="en-US" dirty="0"/>
              <a:t>个踢球的人），用红外相机（</a:t>
            </a:r>
            <a:r>
              <a:rPr lang="en-US" altLang="zh-CN" dirty="0"/>
              <a:t>640*480</a:t>
            </a:r>
            <a:r>
              <a:rPr lang="zh-CN" altLang="en-US" dirty="0"/>
              <a:t>分辨率，</a:t>
            </a:r>
            <a:r>
              <a:rPr lang="en-US" altLang="zh-CN" dirty="0"/>
              <a:t>25fps</a:t>
            </a:r>
            <a:r>
              <a:rPr lang="zh-CN" altLang="en-US" dirty="0"/>
              <a:t>帧率），</a:t>
            </a:r>
            <a:r>
              <a:rPr lang="en-US" altLang="zh-CN" dirty="0"/>
              <a:t>3</a:t>
            </a:r>
            <a:r>
              <a:rPr lang="zh-CN" altLang="en-US" dirty="0"/>
              <a:t>幅图像</a:t>
            </a:r>
            <a:r>
              <a:rPr lang="zh-CN" altLang="en-US" u="sng" dirty="0"/>
              <a:t>拼接</a:t>
            </a:r>
            <a:r>
              <a:rPr lang="zh-CN" altLang="en-US" dirty="0"/>
              <a:t>到一幅（</a:t>
            </a:r>
            <a:r>
              <a:rPr lang="en-US" altLang="zh-CN" dirty="0"/>
              <a:t>1920*480 </a:t>
            </a:r>
            <a:r>
              <a:rPr lang="zh-CN" altLang="en-US" dirty="0"/>
              <a:t>像素），</a:t>
            </a:r>
            <a:r>
              <a:rPr lang="en-US" altLang="zh-CN" dirty="0"/>
              <a:t>8</a:t>
            </a:r>
            <a:r>
              <a:rPr lang="zh-CN" altLang="en-US" dirty="0"/>
              <a:t>个目标都做了</a:t>
            </a:r>
            <a:r>
              <a:rPr lang="en-US" altLang="zh-CN" dirty="0" err="1"/>
              <a:t>bbox</a:t>
            </a:r>
            <a:r>
              <a:rPr lang="zh-CN" altLang="en-US" dirty="0"/>
              <a:t>的标注。 </a:t>
            </a:r>
            <a:endParaRPr lang="en-US" altLang="zh-CN" dirty="0" smtClean="0"/>
          </a:p>
          <a:p>
            <a:endParaRPr lang="en-US" altLang="zh-CN" dirty="0" smtClean="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rPr>
              <a:t>Gade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 </a:t>
            </a:r>
            <a:r>
              <a:rPr lang="en-US" altLang="zh-CN" dirty="0" err="1">
                <a:latin typeface="Times New Roman" panose="02020603050405020304" pitchFamily="18" charset="0"/>
                <a:cs typeface="Times New Roman" panose="02020603050405020304" pitchFamily="18" charset="0"/>
              </a:rPr>
              <a:t>Moeslund</a:t>
            </a:r>
            <a:r>
              <a:rPr lang="en-US" altLang="zh-CN" dirty="0">
                <a:latin typeface="Times New Roman" panose="02020603050405020304" pitchFamily="18" charset="0"/>
                <a:cs typeface="Times New Roman" panose="02020603050405020304" pitchFamily="18" charset="0"/>
              </a:rPr>
              <a:t> T B. Constrained multi-target tracking for team sports activities[J</a:t>
            </a:r>
            <a:r>
              <a:rPr lang="en-US" altLang="zh-CN" dirty="0" smtClean="0">
                <a:latin typeface="Times New Roman" panose="02020603050405020304" pitchFamily="18" charset="0"/>
                <a:cs typeface="Times New Roman" panose="02020603050405020304" pitchFamily="18" charset="0"/>
              </a:rPr>
              <a:t>]. Transactions </a:t>
            </a:r>
            <a:r>
              <a:rPr lang="en-US" altLang="zh-CN" dirty="0">
                <a:latin typeface="Times New Roman" panose="02020603050405020304" pitchFamily="18" charset="0"/>
                <a:cs typeface="Times New Roman" panose="02020603050405020304" pitchFamily="18" charset="0"/>
              </a:rPr>
              <a:t>on Computer Vision &amp; Applications, 2018, 10(1):2.</a:t>
            </a:r>
            <a:endParaRPr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1347226" y="1737360"/>
            <a:ext cx="8694234" cy="338554"/>
          </a:xfrm>
          <a:prstGeom prst="rect">
            <a:avLst/>
          </a:prstGeom>
        </p:spPr>
        <p:txBody>
          <a:bodyPr wrap="square">
            <a:spAutoFit/>
          </a:bodyPr>
          <a:lstStyle/>
          <a:p>
            <a:r>
              <a:rPr lang="en-US" altLang="zh-CN" sz="1600" dirty="0">
                <a:solidFill>
                  <a:srgbClr val="333333"/>
                </a:solidFill>
                <a:latin typeface="Monaco"/>
                <a:hlinkClick r:id="rId3"/>
              </a:rPr>
              <a:t>https://www.kaggle.com/aalborguniversity/thermal-soccer-dataset</a:t>
            </a:r>
            <a:r>
              <a:rPr lang="en-US" altLang="zh-CN" sz="1600" dirty="0"/>
              <a:t> </a:t>
            </a:r>
            <a:endParaRPr lang="zh-CN" altLang="en-US" sz="1600" dirty="0"/>
          </a:p>
        </p:txBody>
      </p:sp>
    </p:spTree>
    <p:extLst>
      <p:ext uri="{BB962C8B-B14F-4D97-AF65-F5344CB8AC3E}">
        <p14:creationId xmlns:p14="http://schemas.microsoft.com/office/powerpoint/2010/main" val="3252101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97280" y="286603"/>
            <a:ext cx="10058400" cy="5582491"/>
          </a:xfrm>
        </p:spPr>
        <p:txBody>
          <a:bodyPr/>
          <a:lstStyle/>
          <a:p>
            <a:pPr marL="0" indent="0">
              <a:buNone/>
            </a:pPr>
            <a:r>
              <a:rPr lang="en-US" altLang="zh-CN" sz="2000" dirty="0">
                <a:latin typeface="Times New Roman" panose="02020603050405020304" pitchFamily="18" charset="0"/>
                <a:cs typeface="Times New Roman" panose="02020603050405020304" pitchFamily="18" charset="0"/>
              </a:rPr>
              <a:t>2017_Multiple Object </a:t>
            </a:r>
            <a:r>
              <a:rPr lang="en-US" altLang="zh-CN" sz="2000" dirty="0" smtClean="0">
                <a:latin typeface="Times New Roman" panose="02020603050405020304" pitchFamily="18" charset="0"/>
                <a:cs typeface="Times New Roman" panose="02020603050405020304" pitchFamily="18" charset="0"/>
              </a:rPr>
              <a:t>Tracking: A </a:t>
            </a:r>
            <a:r>
              <a:rPr lang="en-US" altLang="zh-CN" sz="2000" dirty="0">
                <a:latin typeface="Times New Roman" panose="02020603050405020304" pitchFamily="18" charset="0"/>
                <a:cs typeface="Times New Roman" panose="02020603050405020304" pitchFamily="18" charset="0"/>
              </a:rPr>
              <a:t>Literature </a:t>
            </a:r>
            <a:r>
              <a:rPr lang="en-US" altLang="zh-CN" sz="2000" dirty="0" smtClean="0">
                <a:latin typeface="Times New Roman" panose="02020603050405020304" pitchFamily="18" charset="0"/>
                <a:cs typeface="Times New Roman" panose="02020603050405020304" pitchFamily="18" charset="0"/>
              </a:rPr>
              <a:t>Review</a:t>
            </a:r>
          </a:p>
          <a:p>
            <a:pPr marL="0" indent="0">
              <a:buNone/>
            </a:pPr>
            <a:r>
              <a:rPr lang="en-US" altLang="zh-CN" sz="2000" u="sng" dirty="0">
                <a:latin typeface="Times New Roman" panose="02020603050405020304" pitchFamily="18" charset="0"/>
                <a:cs typeface="Times New Roman" panose="02020603050405020304" pitchFamily="18" charset="0"/>
              </a:rPr>
              <a:t>(</a:t>
            </a:r>
            <a:r>
              <a:rPr lang="en-US" altLang="zh-CN" sz="2000" u="sng" dirty="0" smtClean="0">
                <a:latin typeface="Times New Roman" panose="02020603050405020304" pitchFamily="18" charset="0"/>
                <a:cs typeface="Times New Roman" panose="02020603050405020304" pitchFamily="18" charset="0"/>
                <a:hlinkClick r:id="rId2"/>
              </a:rPr>
              <a:t>https</a:t>
            </a:r>
            <a:r>
              <a:rPr lang="en-US" altLang="zh-CN" sz="2000" u="sng" dirty="0">
                <a:latin typeface="Times New Roman" panose="02020603050405020304" pitchFamily="18" charset="0"/>
                <a:cs typeface="Times New Roman" panose="02020603050405020304" pitchFamily="18" charset="0"/>
                <a:hlinkClick r:id="rId2"/>
              </a:rPr>
              <a:t>://</a:t>
            </a:r>
            <a:r>
              <a:rPr lang="en-US" altLang="zh-CN" sz="2000" u="sng" dirty="0" smtClean="0">
                <a:latin typeface="Times New Roman" panose="02020603050405020304" pitchFamily="18" charset="0"/>
                <a:cs typeface="Times New Roman" panose="02020603050405020304" pitchFamily="18" charset="0"/>
                <a:hlinkClick r:id="rId2"/>
              </a:rPr>
              <a:t>blog.csdn.net/yuhq3/article/details/78742658</a:t>
            </a:r>
            <a:r>
              <a:rPr lang="en-US" altLang="zh-CN" sz="2000" u="sng" dirty="0" smtClean="0">
                <a:latin typeface="Times New Roman" panose="02020603050405020304" pitchFamily="18" charset="0"/>
                <a:cs typeface="Times New Roman" panose="02020603050405020304" pitchFamily="18" charset="0"/>
              </a:rPr>
              <a:t>)</a:t>
            </a:r>
          </a:p>
          <a:p>
            <a:r>
              <a:rPr lang="zh-CN" altLang="en-US" sz="1600" b="1" dirty="0"/>
              <a:t>单目标跟踪和多目标跟踪区别：</a:t>
            </a:r>
            <a:endParaRPr lang="zh-CN" altLang="en-US" sz="1600" dirty="0"/>
          </a:p>
          <a:p>
            <a:pPr marL="0" indent="0">
              <a:spcBef>
                <a:spcPts val="600"/>
              </a:spcBef>
              <a:buNone/>
            </a:pPr>
            <a:r>
              <a:rPr lang="zh-CN" altLang="en-US" sz="1600" dirty="0"/>
              <a:t>单目标跟踪可以通过目标的表观建模或者运动建模，以处理光照、形变、遮挡等问题，而</a:t>
            </a:r>
            <a:r>
              <a:rPr lang="zh-CN" altLang="en-US" sz="1600" u="sng" dirty="0"/>
              <a:t>多目标跟踪问题就要复杂得多</a:t>
            </a:r>
            <a:r>
              <a:rPr lang="zh-CN" altLang="en-US" sz="1600" dirty="0"/>
              <a:t>，除了单目标跟踪回遇到的问题外，还</a:t>
            </a:r>
            <a:r>
              <a:rPr lang="zh-CN" altLang="en-US" sz="1600" u="sng" dirty="0"/>
              <a:t>需要目标间的关联匹配</a:t>
            </a:r>
            <a:r>
              <a:rPr lang="zh-CN" altLang="en-US" sz="1600" dirty="0"/>
              <a:t>。另外在多目标跟踪任务中经常会碰到</a:t>
            </a:r>
            <a:r>
              <a:rPr lang="zh-CN" altLang="en-US" sz="1600" u="sng" dirty="0"/>
              <a:t>目标的频繁遮挡、轨迹开始终止时刻未知、目标太小、表观相似、目标间交互、低帧率</a:t>
            </a:r>
            <a:r>
              <a:rPr lang="zh-CN" altLang="en-US" sz="1600" dirty="0"/>
              <a:t>等等问题。</a:t>
            </a:r>
          </a:p>
          <a:p>
            <a:r>
              <a:rPr lang="en-US" altLang="zh-CN" sz="1600" dirty="0"/>
              <a:t>MOT</a:t>
            </a:r>
            <a:r>
              <a:rPr lang="zh-CN" altLang="en-US" sz="1600" dirty="0"/>
              <a:t>组成</a:t>
            </a:r>
            <a:r>
              <a:rPr lang="zh-CN" altLang="en-US" sz="1600" dirty="0" smtClean="0"/>
              <a:t>成分</a:t>
            </a:r>
            <a:r>
              <a:rPr lang="en-US" altLang="zh-CN" sz="1600" dirty="0" smtClean="0"/>
              <a:t>:</a:t>
            </a:r>
          </a:p>
          <a:p>
            <a:pPr>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外观</a:t>
            </a:r>
            <a:r>
              <a:rPr lang="zh-CN" altLang="en-US" sz="1600" dirty="0" smtClean="0">
                <a:latin typeface="Times New Roman" panose="02020603050405020304" pitchFamily="18" charset="0"/>
                <a:cs typeface="Times New Roman" panose="02020603050405020304" pitchFamily="18" charset="0"/>
              </a:rPr>
              <a:t>模型：视觉</a:t>
            </a:r>
            <a:r>
              <a:rPr lang="zh-CN" altLang="en-US" sz="1600" dirty="0">
                <a:latin typeface="Times New Roman" panose="02020603050405020304" pitchFamily="18" charset="0"/>
                <a:cs typeface="Times New Roman" panose="02020603050405020304" pitchFamily="18" charset="0"/>
              </a:rPr>
              <a:t>表示和统计测量，前者基于单特征或多特征来描述一个目标，后者则是计算不同目标间的</a:t>
            </a:r>
            <a:r>
              <a:rPr lang="zh-CN" altLang="en-US" sz="1600" dirty="0" smtClean="0">
                <a:latin typeface="Times New Roman" panose="02020603050405020304" pitchFamily="18" charset="0"/>
                <a:cs typeface="Times New Roman" panose="02020603050405020304" pitchFamily="18" charset="0"/>
              </a:rPr>
              <a:t>相似性</a:t>
            </a:r>
            <a:r>
              <a:rPr lang="en-US" altLang="zh-CN"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zh-CN" altLang="en-US" sz="1600" dirty="0"/>
              <a:t>运动</a:t>
            </a:r>
            <a:r>
              <a:rPr lang="zh-CN" altLang="en-US" sz="1600" dirty="0" smtClean="0"/>
              <a:t>模型：捕捉</a:t>
            </a:r>
            <a:r>
              <a:rPr lang="zh-CN" altLang="en-US" sz="1600" dirty="0"/>
              <a:t>目标的动态行为，它估计目标在未来帧中的潜在</a:t>
            </a:r>
            <a:r>
              <a:rPr lang="zh-CN" altLang="en-US" sz="1600" dirty="0" smtClean="0"/>
              <a:t>位置</a:t>
            </a:r>
            <a:r>
              <a:rPr lang="en-US" altLang="zh-CN" sz="1600" dirty="0" smtClean="0"/>
              <a:t>;</a:t>
            </a:r>
          </a:p>
          <a:p>
            <a:pPr>
              <a:buFont typeface="Wingdings" panose="05000000000000000000" pitchFamily="2" charset="2"/>
              <a:buChar char="Ø"/>
            </a:pPr>
            <a:r>
              <a:rPr lang="zh-CN" altLang="en-US" sz="1600" dirty="0"/>
              <a:t>交互</a:t>
            </a:r>
            <a:r>
              <a:rPr lang="zh-CN" altLang="en-US" sz="1600" dirty="0" smtClean="0"/>
              <a:t>模型：也</a:t>
            </a:r>
            <a:r>
              <a:rPr lang="zh-CN" altLang="en-US" sz="1600" dirty="0"/>
              <a:t>称为相互运动模型，它捕捉目标对其他目标的</a:t>
            </a:r>
            <a:r>
              <a:rPr lang="zh-CN" altLang="en-US" sz="1600" dirty="0" smtClean="0"/>
              <a:t>影响</a:t>
            </a:r>
            <a:endParaRPr lang="en-US" altLang="zh-CN" sz="1600" dirty="0" smtClean="0"/>
          </a:p>
          <a:p>
            <a:pPr>
              <a:buFont typeface="Wingdings" panose="05000000000000000000" pitchFamily="2" charset="2"/>
              <a:buChar char="Ø"/>
            </a:pPr>
            <a:r>
              <a:rPr lang="zh-CN" altLang="en-US" sz="1600" dirty="0" smtClean="0"/>
              <a:t>排斥模型：在</a:t>
            </a:r>
            <a:r>
              <a:rPr lang="zh-CN" altLang="en-US" sz="1600" dirty="0"/>
              <a:t>寻找解决</a:t>
            </a:r>
            <a:r>
              <a:rPr lang="en-US" altLang="zh-CN" sz="1600" dirty="0"/>
              <a:t>MOT</a:t>
            </a:r>
            <a:r>
              <a:rPr lang="zh-CN" altLang="en-US" sz="1600" dirty="0"/>
              <a:t>的方法时，为了避免物理碰撞规定的约束，这种约束在现实中也是成立的比如两个不同的目标不能同时出现在同一个物理位置中。</a:t>
            </a:r>
          </a:p>
          <a:p>
            <a:pPr>
              <a:buFont typeface="Wingdings" panose="05000000000000000000" pitchFamily="2" charset="2"/>
              <a:buChar char="Ø"/>
            </a:pPr>
            <a:r>
              <a:rPr lang="zh-CN" altLang="en-US" sz="1600" dirty="0" smtClean="0"/>
              <a:t>预测</a:t>
            </a:r>
            <a:r>
              <a:rPr lang="zh-CN" altLang="en-US" sz="1600" dirty="0"/>
              <a:t>：</a:t>
            </a:r>
            <a:r>
              <a:rPr lang="zh-CN" altLang="en-US" sz="1600" dirty="0" smtClean="0"/>
              <a:t>概率预测</a:t>
            </a:r>
            <a:r>
              <a:rPr lang="en-US" altLang="zh-CN" sz="1600" dirty="0"/>
              <a:t>/</a:t>
            </a:r>
            <a:r>
              <a:rPr lang="zh-CN" altLang="en-US" sz="1600" dirty="0" smtClean="0"/>
              <a:t>确定性</a:t>
            </a:r>
            <a:r>
              <a:rPr lang="zh-CN" altLang="en-US" sz="1600" dirty="0"/>
              <a:t>优化</a:t>
            </a:r>
            <a:endParaRPr lang="zh-CN" altLang="en-US" sz="1600" u="sng"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8720" y="4565809"/>
            <a:ext cx="3621237" cy="2376437"/>
          </a:xfrm>
          <a:prstGeom prst="rect">
            <a:avLst/>
          </a:prstGeom>
        </p:spPr>
      </p:pic>
      <p:cxnSp>
        <p:nvCxnSpPr>
          <p:cNvPr id="8" name="直接连接符 7"/>
          <p:cNvCxnSpPr/>
          <p:nvPr/>
        </p:nvCxnSpPr>
        <p:spPr>
          <a:xfrm>
            <a:off x="5958140" y="6424232"/>
            <a:ext cx="2687443" cy="1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a:off x="5958140" y="6574985"/>
            <a:ext cx="2687443" cy="1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a:off x="5958139" y="6153520"/>
            <a:ext cx="2687443" cy="1115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833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平面</Template>
  <TotalTime>1883</TotalTime>
  <Words>638</Words>
  <Application>Microsoft Office PowerPoint</Application>
  <PresentationFormat>宽屏</PresentationFormat>
  <Paragraphs>55</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Monaco</vt:lpstr>
      <vt:lpstr>宋体</vt:lpstr>
      <vt:lpstr>Calibri</vt:lpstr>
      <vt:lpstr>Calibri Light</vt:lpstr>
      <vt:lpstr>Times New Roman</vt:lpstr>
      <vt:lpstr>Wingdings</vt:lpstr>
      <vt:lpstr>Wingdings 2</vt:lpstr>
      <vt:lpstr>HDOfficeLightV0</vt:lpstr>
      <vt:lpstr>小组会汇报</vt:lpstr>
      <vt:lpstr>一、单目标跟踪算法改进</vt:lpstr>
      <vt:lpstr>PowerPoint 演示文稿</vt:lpstr>
      <vt:lpstr>PowerPoint 演示文稿</vt:lpstr>
      <vt:lpstr>二、多目标跟踪算法</vt:lpstr>
      <vt:lpstr>PowerPoint 演示文稿</vt:lpstr>
    </vt:vector>
  </TitlesOfParts>
  <Company>www.2345.com/?kvizca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fang</dc:creator>
  <cp:lastModifiedBy>fang</cp:lastModifiedBy>
  <cp:revision>95</cp:revision>
  <dcterms:created xsi:type="dcterms:W3CDTF">2018-06-04T08:37:03Z</dcterms:created>
  <dcterms:modified xsi:type="dcterms:W3CDTF">2018-10-17T06:36:01Z</dcterms:modified>
</cp:coreProperties>
</file>