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73" r:id="rId4"/>
    <p:sldId id="268" r:id="rId5"/>
    <p:sldId id="277" r:id="rId6"/>
    <p:sldId id="284" r:id="rId7"/>
    <p:sldId id="278" r:id="rId8"/>
    <p:sldId id="272" r:id="rId9"/>
    <p:sldId id="283" r:id="rId10"/>
    <p:sldId id="269" r:id="rId11"/>
    <p:sldId id="265" r:id="rId12"/>
    <p:sldId id="279" r:id="rId13"/>
    <p:sldId id="280" r:id="rId14"/>
    <p:sldId id="282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9"/>
            <p14:sldId id="273"/>
            <p14:sldId id="268"/>
            <p14:sldId id="277"/>
            <p14:sldId id="284"/>
            <p14:sldId id="278"/>
            <p14:sldId id="272"/>
            <p14:sldId id="283"/>
            <p14:sldId id="269"/>
            <p14:sldId id="265"/>
            <p14:sldId id="279"/>
            <p14:sldId id="280"/>
            <p14:sldId id="282"/>
            <p14:sldId id="27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48"/>
  </p:normalViewPr>
  <p:slideViewPr>
    <p:cSldViewPr snapToGrid="0" snapToObjects="1">
      <p:cViewPr varScale="1">
        <p:scale>
          <a:sx n="77" d="100"/>
          <a:sy n="77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287263-5A16-4A9D-A2E4-DAAC386844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Faster R-CNN: towards real-time object detection with region proposal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0EB85-B9EF-42CD-B069-B24FC30457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09047-4159-4E6B-B7EA-5D273F6E800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A363F-FC9E-4134-AF09-7EC589FB8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14815-EAD2-45D1-AF75-3FBFDEA3E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0FAC0-8B04-4FB4-BBCF-7A331E3F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878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Faster R-CNN: towards real-time object detection with region proposal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1E93-3EDD-499B-B58D-F92B68ACA836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948-9B3F-4EDC-AA3B-CD0ADB57CEB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25A6-2518-4CF5-82AC-83B4602C32B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AFE0-E98D-4B6D-9494-6C0D23978E1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7AD8-1E04-4A87-BB45-CCD98653DBE9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C469-A8E9-4075-96F8-6C117B4DB5A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E17D-3077-4137-98C3-7C900DD14BC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2076-B945-46A6-9B25-F9B8EAB4293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0988-2FDC-4687-8E94-570BA1B2454A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17B-4F71-4053-AC7C-410AA50176B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16F-1010-4315-B9F1-218E520E210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81F9-C73C-4F6F-B07C-D98F167DFC4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25B0-004B-49F8-B390-580A7021009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A02-5786-4F9C-B3DA-D2108BA6EAA2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921C-8EDA-4AB8-BD59-9C621506187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5B8-1E8E-433F-B1ED-98565E21C84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1B63-80CC-43D6-B04C-7D42B36AB4DB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60071"/>
            <a:ext cx="8364582" cy="208461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Faster RCNN</a:t>
            </a:r>
            <a:r>
              <a:rPr lang="zh-CN" altLang="en-US" dirty="0">
                <a:solidFill>
                  <a:schemeClr val="tx1"/>
                </a:solidFill>
              </a:rPr>
              <a:t>论文阅读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毛宽诚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201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/1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442622"/>
            <a:ext cx="1018414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Liu J, Zhang S, Wang S, et al. </a:t>
            </a:r>
            <a:r>
              <a:rPr lang="en-US" dirty="0">
                <a:solidFill>
                  <a:srgbClr val="FF0000"/>
                </a:solidFill>
              </a:rPr>
              <a:t>Multispectral Deep Neural Networks for Pedestrian Detection</a:t>
            </a:r>
            <a:r>
              <a:rPr lang="en-US" dirty="0"/>
              <a:t>[J]. 2016.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5" y="1534624"/>
            <a:ext cx="3520829" cy="1055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400" dirty="0"/>
          </a:p>
          <a:p>
            <a:pPr lvl="1"/>
            <a:r>
              <a:rPr lang="en-US" altLang="zh-CN" dirty="0" err="1"/>
              <a:t>ConNet</a:t>
            </a:r>
            <a:r>
              <a:rPr lang="en-US" altLang="zh-CN" dirty="0"/>
              <a:t> Fusion Models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DDF3E-9C20-4FC2-B84B-728DB0C8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6" y="2859675"/>
            <a:ext cx="8448169" cy="28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Early Fusion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B7FA-D5C7-4F9F-B72B-7BF896C0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57" y="1720273"/>
            <a:ext cx="8596668" cy="837791"/>
          </a:xfrm>
        </p:spPr>
        <p:txBody>
          <a:bodyPr/>
          <a:lstStyle/>
          <a:p>
            <a:r>
              <a:rPr lang="zh-CN" altLang="en-US" dirty="0"/>
              <a:t>对彩色图像和红外图像分别进一次卷积（</a:t>
            </a:r>
            <a:r>
              <a:rPr lang="en-US" dirty="0"/>
              <a:t>C</a:t>
            </a:r>
            <a:r>
              <a:rPr lang="en-US" altLang="zh-CN" dirty="0"/>
              <a:t>onv_</a:t>
            </a:r>
            <a:r>
              <a:rPr lang="en-US" dirty="0"/>
              <a:t>1</a:t>
            </a:r>
            <a:r>
              <a:rPr lang="zh-CN" altLang="en-US" dirty="0"/>
              <a:t>）然后进入融合层，然后用</a:t>
            </a:r>
            <a:r>
              <a:rPr lang="en-US" dirty="0"/>
              <a:t>network-in-network</a:t>
            </a:r>
            <a:r>
              <a:rPr lang="zh-CN" altLang="en-US" dirty="0"/>
              <a:t>（</a:t>
            </a:r>
            <a:r>
              <a:rPr lang="en-US" dirty="0"/>
              <a:t>NIN</a:t>
            </a:r>
            <a:r>
              <a:rPr lang="zh-CN" altLang="en-US" dirty="0"/>
              <a:t>）</a:t>
            </a:r>
            <a:r>
              <a:rPr lang="en-US" altLang="zh-CN" dirty="0"/>
              <a:t>[1]</a:t>
            </a:r>
            <a:r>
              <a:rPr lang="zh-CN" altLang="en-US" dirty="0"/>
              <a:t>方法把维度降为</a:t>
            </a:r>
            <a:r>
              <a:rPr lang="en-US" dirty="0"/>
              <a:t>128</a:t>
            </a:r>
            <a:r>
              <a:rPr lang="zh-CN" altLang="en-US" dirty="0"/>
              <a:t>以适合</a:t>
            </a:r>
            <a:r>
              <a:rPr lang="en-US" dirty="0"/>
              <a:t>vgg16</a:t>
            </a:r>
            <a:r>
              <a:rPr lang="zh-CN" altLang="en-US" dirty="0"/>
              <a:t>其他层的过滤器。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30850-B58F-4082-98EC-2CD72BE5FE5C}"/>
              </a:ext>
            </a:extLst>
          </p:cNvPr>
          <p:cNvSpPr txBox="1"/>
          <p:nvPr/>
        </p:nvSpPr>
        <p:spPr>
          <a:xfrm>
            <a:off x="799568" y="5843654"/>
            <a:ext cx="2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Medi"/>
              </a:rPr>
              <a:t>[1]Network In Network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F376F-CA0C-4124-8F8E-E1265DD8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39" y="2600601"/>
            <a:ext cx="3176611" cy="27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>
            <a:normAutofit/>
          </a:bodyPr>
          <a:lstStyle/>
          <a:p>
            <a:r>
              <a:rPr lang="en-US" sz="4400" dirty="0"/>
              <a:t>Halfway fusion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B7FA-D5C7-4F9F-B72B-7BF896C0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57" y="1720273"/>
            <a:ext cx="8596668" cy="8377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中期融合：同样在卷积层实施融合，将融合层放在第四层卷积层</a:t>
            </a:r>
            <a:r>
              <a:rPr lang="en-US" dirty="0"/>
              <a:t>(Con_4)</a:t>
            </a:r>
            <a:r>
              <a:rPr lang="zh-CN" altLang="en-US" dirty="0"/>
              <a:t>之后</a:t>
            </a:r>
            <a:r>
              <a:rPr lang="en-US" dirty="0"/>
              <a:t>,</a:t>
            </a:r>
            <a:r>
              <a:rPr lang="zh-CN" altLang="en-US" dirty="0"/>
              <a:t>同样在融合层后使用</a:t>
            </a:r>
            <a:r>
              <a:rPr lang="en-US" dirty="0"/>
              <a:t>NIN</a:t>
            </a:r>
            <a:r>
              <a:rPr lang="zh-CN" altLang="en-US" dirty="0"/>
              <a:t>，中途融合的特点是保留了更多语义特征，更好的视觉细节。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30850-B58F-4082-98EC-2CD72BE5FE5C}"/>
              </a:ext>
            </a:extLst>
          </p:cNvPr>
          <p:cNvSpPr txBox="1"/>
          <p:nvPr/>
        </p:nvSpPr>
        <p:spPr>
          <a:xfrm>
            <a:off x="799568" y="5843654"/>
            <a:ext cx="2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Medi"/>
              </a:rPr>
              <a:t>[1]Network In Network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20413-2E77-4BAD-8E61-7445FEEF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01" y="2558064"/>
            <a:ext cx="3467125" cy="28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37791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Late Fusion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B7FA-D5C7-4F9F-B72B-7BF896C0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57" y="1720273"/>
            <a:ext cx="8596668" cy="8377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zh-CN" altLang="en-US" dirty="0"/>
              <a:t>后期融合：在最后一层全连接层（</a:t>
            </a:r>
            <a:r>
              <a:rPr lang="en-US" dirty="0"/>
              <a:t>F7</a:t>
            </a:r>
            <a:r>
              <a:rPr lang="zh-CN" altLang="en-US" dirty="0"/>
              <a:t>）之后再融合，</a:t>
            </a:r>
            <a:r>
              <a:rPr lang="en-US" dirty="0"/>
              <a:t>RPN</a:t>
            </a:r>
            <a:r>
              <a:rPr lang="zh-CN" altLang="en-US" dirty="0"/>
              <a:t>网络分别利用了两路卷积层提取的</a:t>
            </a:r>
            <a:r>
              <a:rPr lang="en-US" altLang="zh-CN" dirty="0" err="1"/>
              <a:t>feture</a:t>
            </a:r>
            <a:r>
              <a:rPr lang="en-US" altLang="zh-CN" dirty="0"/>
              <a:t> map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30850-B58F-4082-98EC-2CD72BE5FE5C}"/>
              </a:ext>
            </a:extLst>
          </p:cNvPr>
          <p:cNvSpPr txBox="1"/>
          <p:nvPr/>
        </p:nvSpPr>
        <p:spPr>
          <a:xfrm>
            <a:off x="799568" y="5843654"/>
            <a:ext cx="2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Medi"/>
              </a:rPr>
              <a:t>[1]Network In Network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9EA48-327B-4042-851D-46A7945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34" y="2427591"/>
            <a:ext cx="4414870" cy="29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37791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Score Fusion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B7FA-D5C7-4F9F-B72B-7BF896C0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57" y="1720273"/>
            <a:ext cx="8596668" cy="8377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zh-CN" altLang="en-US" dirty="0"/>
              <a:t>分数级融合：瀑布式连接方式，将彩色图像检测结果输出至红外图像并经过红外的网络输出分数，同样将红外网络的检测结果输入彩色网络输出分数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30850-B58F-4082-98EC-2CD72BE5FE5C}"/>
              </a:ext>
            </a:extLst>
          </p:cNvPr>
          <p:cNvSpPr txBox="1"/>
          <p:nvPr/>
        </p:nvSpPr>
        <p:spPr>
          <a:xfrm>
            <a:off x="799568" y="5843654"/>
            <a:ext cx="2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Medi"/>
              </a:rPr>
              <a:t>[1]Network In Network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71F00-E4B7-4C5B-97B0-E4D46478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7" y="2623909"/>
            <a:ext cx="5392027" cy="26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E4A5E-9D9F-4A5C-AC39-A4912AB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1" y="167286"/>
            <a:ext cx="8596668" cy="657801"/>
          </a:xfrm>
        </p:spPr>
        <p:txBody>
          <a:bodyPr/>
          <a:lstStyle/>
          <a:p>
            <a:r>
              <a:rPr lang="zh-CN" altLang="en-US" dirty="0"/>
              <a:t>结果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4EC68-4130-484A-8AF6-413842E0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5" y="1190846"/>
            <a:ext cx="6921869" cy="1709449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BB46E03-3B74-4FBE-9506-848C8FDB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1" y="711114"/>
            <a:ext cx="8596668" cy="441455"/>
          </a:xfrm>
        </p:spPr>
        <p:txBody>
          <a:bodyPr>
            <a:normAutofit/>
          </a:bodyPr>
          <a:lstStyle/>
          <a:p>
            <a:r>
              <a:rPr lang="en-US" dirty="0"/>
              <a:t> Ground </a:t>
            </a:r>
            <a:r>
              <a:rPr lang="en-US" altLang="zh-CN" dirty="0"/>
              <a:t>Truth</a:t>
            </a:r>
            <a:r>
              <a:rPr lang="zh-CN" altLang="en-US" dirty="0"/>
              <a:t>、</a:t>
            </a:r>
            <a:r>
              <a:rPr lang="en-US" altLang="zh-CN" dirty="0"/>
              <a:t>True Positive</a:t>
            </a:r>
            <a:r>
              <a:rPr lang="zh-CN" altLang="en-US" dirty="0"/>
              <a:t>、</a:t>
            </a:r>
            <a:r>
              <a:rPr lang="en-US" altLang="zh-CN" dirty="0"/>
              <a:t>False Positive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CC5B3E5-9661-4831-B33B-C3E70F2A5FF7}"/>
              </a:ext>
            </a:extLst>
          </p:cNvPr>
          <p:cNvSpPr txBox="1">
            <a:spLocks/>
          </p:cNvSpPr>
          <p:nvPr/>
        </p:nvSpPr>
        <p:spPr>
          <a:xfrm>
            <a:off x="562365" y="2802124"/>
            <a:ext cx="8596668" cy="83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Miss Rate – FPPI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B06830-7DDC-44E7-8CCE-61B60BB1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2" y="3278292"/>
            <a:ext cx="7106802" cy="23386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A44693-C676-45E1-BD44-1F59EC251DBC}"/>
              </a:ext>
            </a:extLst>
          </p:cNvPr>
          <p:cNvSpPr/>
          <p:nvPr/>
        </p:nvSpPr>
        <p:spPr>
          <a:xfrm>
            <a:off x="701449" y="5667154"/>
            <a:ext cx="8318500" cy="86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作者对比了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ACF-C-T, faster-</a:t>
            </a:r>
            <a:r>
              <a:rPr lang="en-US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rcnn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c,faster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rcnn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和四种不同融合方式，在全天、白天、晚上三种不同场景进行对比分析，实验得出结论，对于全天的情况，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halfway fusion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的方式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 Rate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最低为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36%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，而其他三种方式都为</a:t>
            </a: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左右。</a:t>
            </a:r>
            <a:endParaRPr lang="en-US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8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FDAB-9442-4A64-9A57-A8F4D46C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14AB9-ECA1-4B7D-9EE1-232D00193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84561"/>
            <a:ext cx="8596312" cy="38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76" y="1546102"/>
            <a:ext cx="8787210" cy="5112447"/>
          </a:xfrm>
        </p:spPr>
        <p:txBody>
          <a:bodyPr>
            <a:normAutofit/>
          </a:bodyPr>
          <a:lstStyle/>
          <a:p>
            <a:r>
              <a:rPr lang="en-US" sz="2400" dirty="0"/>
              <a:t>Ren S, He K, </a:t>
            </a:r>
            <a:r>
              <a:rPr lang="en-US" sz="2400" dirty="0" err="1"/>
              <a:t>Girshick</a:t>
            </a:r>
            <a:r>
              <a:rPr lang="en-US" sz="2400" dirty="0"/>
              <a:t> R, et al. </a:t>
            </a:r>
            <a:r>
              <a:rPr lang="en-US" sz="2400" dirty="0">
                <a:solidFill>
                  <a:srgbClr val="FF0000"/>
                </a:solidFill>
              </a:rPr>
              <a:t>Faster R-CNN: towards real-time object detection with region proposal networks</a:t>
            </a:r>
            <a:r>
              <a:rPr lang="en-US" sz="2400" dirty="0"/>
              <a:t>[C]// International Conference on Neural Information Processing Systems. MIT Press, 2015:91-99.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Liu J, Zhang S, Wang S, et al. </a:t>
            </a:r>
            <a:r>
              <a:rPr lang="en-US" sz="2400" dirty="0">
                <a:solidFill>
                  <a:srgbClr val="FF0000"/>
                </a:solidFill>
              </a:rPr>
              <a:t>Multispectral Deep Neural Networks for Pedestrian Detection</a:t>
            </a:r>
            <a:r>
              <a:rPr lang="en-US" sz="2400" dirty="0"/>
              <a:t>[J]. 2016.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FB26-8960-4EBC-89A3-370AF5EC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918"/>
            <a:ext cx="8596668" cy="964163"/>
          </a:xfrm>
        </p:spPr>
        <p:txBody>
          <a:bodyPr/>
          <a:lstStyle/>
          <a:p>
            <a:r>
              <a:rPr lang="en-US" altLang="zh-CN" dirty="0"/>
              <a:t>RCNN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7917-2E22-46D4-A46D-98D72789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332282"/>
            <a:ext cx="9333359" cy="3245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R-CNN  Rich feature hierarchies for accurate object detection and semantic segmentation</a:t>
            </a:r>
            <a:r>
              <a:rPr lang="en-US">
                <a:latin typeface="+mj-ea"/>
                <a:ea typeface="+mj-ea"/>
              </a:rPr>
              <a:t> </a:t>
            </a:r>
            <a:r>
              <a:rPr lang="zh-CN" altLang="en-US">
                <a:latin typeface="+mj-ea"/>
                <a:ea typeface="+mj-ea"/>
              </a:rPr>
              <a:t>是</a:t>
            </a:r>
            <a:r>
              <a:rPr lang="zh-CN" altLang="en-US" dirty="0">
                <a:latin typeface="+mj-ea"/>
                <a:ea typeface="+mj-ea"/>
              </a:rPr>
              <a:t>采用 </a:t>
            </a:r>
            <a:r>
              <a:rPr lang="en-US" dirty="0">
                <a:solidFill>
                  <a:srgbClr val="92D050"/>
                </a:solidFill>
                <a:latin typeface="+mj-ea"/>
                <a:ea typeface="+mj-ea"/>
              </a:rPr>
              <a:t>Selective Search</a:t>
            </a:r>
            <a:r>
              <a:rPr lang="en-US" dirty="0">
                <a:latin typeface="+mj-ea"/>
                <a:ea typeface="+mj-ea"/>
              </a:rPr>
              <a:t> </a:t>
            </a:r>
            <a:r>
              <a:rPr lang="zh-CN" altLang="en-US" dirty="0">
                <a:latin typeface="+mj-ea"/>
                <a:ea typeface="+mj-ea"/>
              </a:rPr>
              <a:t>算法来提取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dirty="0">
                <a:latin typeface="+mj-ea"/>
                <a:ea typeface="+mj-ea"/>
              </a:rPr>
              <a:t>propose)</a:t>
            </a:r>
            <a:r>
              <a:rPr lang="zh-CN" altLang="en-US" dirty="0">
                <a:latin typeface="+mj-ea"/>
                <a:ea typeface="+mj-ea"/>
              </a:rPr>
              <a:t>可能的 </a:t>
            </a:r>
            <a:r>
              <a:rPr lang="en-US" dirty="0" err="1">
                <a:latin typeface="+mj-ea"/>
                <a:ea typeface="+mj-ea"/>
              </a:rPr>
              <a:t>RoIs</a:t>
            </a:r>
            <a:r>
              <a:rPr lang="en-US" dirty="0">
                <a:latin typeface="+mj-ea"/>
                <a:ea typeface="+mj-ea"/>
              </a:rPr>
              <a:t>(regions of interest) </a:t>
            </a:r>
            <a:r>
              <a:rPr lang="zh-CN" altLang="en-US" dirty="0">
                <a:latin typeface="+mj-ea"/>
                <a:ea typeface="+mj-ea"/>
              </a:rPr>
              <a:t>区域，然后对每个提取区域采用标准 </a:t>
            </a:r>
            <a:r>
              <a:rPr lang="en-US" dirty="0">
                <a:latin typeface="+mj-ea"/>
                <a:ea typeface="+mj-ea"/>
              </a:rPr>
              <a:t>CNN </a:t>
            </a:r>
            <a:r>
              <a:rPr lang="zh-CN" altLang="en-US" dirty="0">
                <a:latin typeface="+mj-ea"/>
                <a:ea typeface="+mj-ea"/>
              </a:rPr>
              <a:t>进行分类</a:t>
            </a:r>
            <a:r>
              <a:rPr lang="en-US" altLang="zh-CN" dirty="0">
                <a:latin typeface="+mj-ea"/>
                <a:ea typeface="+mj-ea"/>
              </a:rPr>
              <a:t>.</a:t>
            </a:r>
          </a:p>
          <a:p>
            <a:r>
              <a:rPr lang="en-US" dirty="0">
                <a:latin typeface="+mj-ea"/>
                <a:ea typeface="+mj-ea"/>
              </a:rPr>
              <a:t>Fast R-CNN </a:t>
            </a:r>
            <a:r>
              <a:rPr lang="zh-CN" altLang="en-US" dirty="0">
                <a:latin typeface="+mj-ea"/>
                <a:ea typeface="+mj-ea"/>
              </a:rPr>
              <a:t>是 </a:t>
            </a:r>
            <a:r>
              <a:rPr lang="en-US" dirty="0">
                <a:latin typeface="+mj-ea"/>
                <a:ea typeface="+mj-ea"/>
              </a:rPr>
              <a:t>R-CNN </a:t>
            </a:r>
            <a:r>
              <a:rPr lang="zh-CN" altLang="en-US" dirty="0">
                <a:latin typeface="+mj-ea"/>
                <a:ea typeface="+mj-ea"/>
              </a:rPr>
              <a:t>的改进，出现于 </a:t>
            </a:r>
            <a:r>
              <a:rPr lang="en-US" altLang="zh-CN" dirty="0">
                <a:latin typeface="+mj-ea"/>
                <a:ea typeface="+mj-ea"/>
              </a:rPr>
              <a:t>2015 </a:t>
            </a:r>
            <a:r>
              <a:rPr lang="zh-CN" altLang="en-US" dirty="0">
                <a:latin typeface="+mj-ea"/>
                <a:ea typeface="+mj-ea"/>
              </a:rPr>
              <a:t>年早期，其采用</a:t>
            </a:r>
            <a:r>
              <a:rPr lang="zh-CN" altLang="en-US" dirty="0">
                <a:solidFill>
                  <a:srgbClr val="92D050"/>
                </a:solidFill>
                <a:latin typeface="+mj-ea"/>
                <a:ea typeface="+mj-ea"/>
              </a:rPr>
              <a:t>兴趣区域池化</a:t>
            </a:r>
            <a:r>
              <a:rPr lang="en-US" altLang="zh-CN" dirty="0">
                <a:solidFill>
                  <a:srgbClr val="92D050"/>
                </a:solidFill>
                <a:latin typeface="+mj-ea"/>
                <a:ea typeface="+mj-ea"/>
              </a:rPr>
              <a:t>(</a:t>
            </a:r>
            <a:r>
              <a:rPr lang="en-US" dirty="0">
                <a:solidFill>
                  <a:srgbClr val="92D050"/>
                </a:solidFill>
                <a:latin typeface="+mj-ea"/>
                <a:ea typeface="+mj-ea"/>
              </a:rPr>
              <a:t>Region of Interest </a:t>
            </a:r>
            <a:r>
              <a:rPr lang="en-US" dirty="0" err="1">
                <a:solidFill>
                  <a:srgbClr val="92D050"/>
                </a:solidFill>
                <a:latin typeface="+mj-ea"/>
                <a:ea typeface="+mj-ea"/>
              </a:rPr>
              <a:t>Pooling，RoI</a:t>
            </a:r>
            <a:r>
              <a:rPr lang="en-US" dirty="0">
                <a:solidFill>
                  <a:srgbClr val="92D050"/>
                </a:solidFill>
                <a:latin typeface="+mj-ea"/>
                <a:ea typeface="+mj-ea"/>
              </a:rPr>
              <a:t> Pooling) </a:t>
            </a:r>
            <a:r>
              <a:rPr lang="zh-CN" altLang="en-US" dirty="0">
                <a:latin typeface="+mj-ea"/>
                <a:ea typeface="+mj-ea"/>
              </a:rPr>
              <a:t>来共享计算量较大的部分，提高模型的效率</a:t>
            </a:r>
            <a:r>
              <a:rPr lang="en-US" altLang="zh-CN" dirty="0">
                <a:latin typeface="+mj-ea"/>
                <a:ea typeface="+mj-ea"/>
              </a:rPr>
              <a:t>.</a:t>
            </a:r>
          </a:p>
          <a:p>
            <a:r>
              <a:rPr lang="en-US" dirty="0">
                <a:latin typeface="+mj-ea"/>
                <a:ea typeface="+mj-ea"/>
              </a:rPr>
              <a:t>Faster R-CNN </a:t>
            </a:r>
            <a:r>
              <a:rPr lang="zh-CN" altLang="en-US" dirty="0">
                <a:latin typeface="+mj-ea"/>
                <a:ea typeface="+mj-ea"/>
              </a:rPr>
              <a:t>随后被提出</a:t>
            </a:r>
            <a:r>
              <a:rPr lang="en-US" altLang="zh-CN" dirty="0">
                <a:latin typeface="+mj-ea"/>
                <a:ea typeface="+mj-ea"/>
              </a:rPr>
              <a:t>. </a:t>
            </a:r>
            <a:r>
              <a:rPr lang="zh-CN" altLang="en-US" dirty="0">
                <a:latin typeface="+mj-ea"/>
                <a:ea typeface="+mj-ea"/>
              </a:rPr>
              <a:t>相比与</a:t>
            </a:r>
            <a:r>
              <a:rPr lang="en-US" altLang="zh-CN" dirty="0">
                <a:latin typeface="+mj-ea"/>
                <a:ea typeface="+mj-ea"/>
              </a:rPr>
              <a:t>Fast RCNN, </a:t>
            </a:r>
            <a:r>
              <a:rPr lang="en-US" dirty="0">
                <a:latin typeface="+mj-ea"/>
                <a:ea typeface="+mj-ea"/>
              </a:rPr>
              <a:t>Faster R-CNN </a:t>
            </a:r>
            <a:r>
              <a:rPr lang="zh-CN" altLang="en-US" dirty="0">
                <a:latin typeface="+mj-ea"/>
                <a:ea typeface="+mj-ea"/>
              </a:rPr>
              <a:t>实现了</a:t>
            </a:r>
            <a:r>
              <a:rPr lang="zh-CN" altLang="en-US" dirty="0">
                <a:solidFill>
                  <a:srgbClr val="92D050"/>
                </a:solidFill>
                <a:latin typeface="+mj-ea"/>
                <a:ea typeface="+mj-ea"/>
              </a:rPr>
              <a:t>候选区域提取与检测分类网络共享卷积网络</a:t>
            </a:r>
            <a:r>
              <a:rPr lang="zh-CN" altLang="en-US" dirty="0">
                <a:latin typeface="+mj-ea"/>
                <a:ea typeface="+mj-ea"/>
              </a:rPr>
              <a:t>，大大降低了计算时间。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dirty="0" err="1">
                <a:latin typeface="+mj-ea"/>
                <a:ea typeface="+mj-ea"/>
              </a:rPr>
              <a:t>R-C</a:t>
            </a:r>
            <a:r>
              <a:rPr lang="en-US" altLang="zh-CN" dirty="0" err="1">
                <a:latin typeface="+mj-ea"/>
                <a:ea typeface="+mj-ea"/>
              </a:rPr>
              <a:t>NN</a:t>
            </a:r>
            <a:r>
              <a:rPr lang="en-US" dirty="0" err="1">
                <a:latin typeface="+mj-ea"/>
                <a:ea typeface="+mj-ea"/>
              </a:rPr>
              <a:t>、Fast</a:t>
            </a:r>
            <a:r>
              <a:rPr lang="en-US" dirty="0">
                <a:latin typeface="+mj-ea"/>
                <a:ea typeface="+mj-ea"/>
              </a:rPr>
              <a:t> R-CNN </a:t>
            </a:r>
            <a:r>
              <a:rPr lang="zh-CN" altLang="en-US" dirty="0">
                <a:latin typeface="+mj-ea"/>
                <a:ea typeface="+mj-ea"/>
              </a:rPr>
              <a:t>和 </a:t>
            </a:r>
            <a:r>
              <a:rPr lang="en-US" dirty="0">
                <a:latin typeface="+mj-ea"/>
                <a:ea typeface="+mj-ea"/>
              </a:rPr>
              <a:t>Faster R-CNN </a:t>
            </a:r>
            <a:r>
              <a:rPr lang="zh-CN" altLang="en-US" dirty="0">
                <a:latin typeface="+mj-ea"/>
                <a:ea typeface="+mj-ea"/>
              </a:rPr>
              <a:t>作者都有 </a:t>
            </a:r>
            <a:r>
              <a:rPr lang="en-US" dirty="0">
                <a:latin typeface="+mj-ea"/>
                <a:ea typeface="+mj-ea"/>
              </a:rPr>
              <a:t>Ross </a:t>
            </a:r>
            <a:r>
              <a:rPr lang="en-US" dirty="0" err="1">
                <a:latin typeface="+mj-ea"/>
                <a:ea typeface="+mj-ea"/>
              </a:rPr>
              <a:t>Girshick</a:t>
            </a:r>
            <a:r>
              <a:rPr lang="en-US" dirty="0">
                <a:latin typeface="+mj-ea"/>
                <a:ea typeface="+mj-ea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D8208-F3B5-4265-9072-E709162A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25718"/>
            <a:ext cx="7835856" cy="23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445E-B938-4B48-B03E-68F0BEC2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155"/>
            <a:ext cx="5072923" cy="39760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+mj-ea"/>
                <a:ea typeface="+mj-ea"/>
              </a:rPr>
              <a:t>Conv layers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ZF VGG16 Resnet50 </a:t>
            </a:r>
            <a:r>
              <a:rPr lang="zh-CN" altLang="en-US" dirty="0">
                <a:latin typeface="+mj-ea"/>
                <a:ea typeface="+mj-ea"/>
              </a:rPr>
              <a:t>全卷积生成</a:t>
            </a:r>
            <a:r>
              <a:rPr lang="en-US" altLang="zh-CN" dirty="0" err="1">
                <a:latin typeface="+mj-ea"/>
                <a:ea typeface="+mj-ea"/>
              </a:rPr>
              <a:t>feture</a:t>
            </a:r>
            <a:r>
              <a:rPr lang="en-US" altLang="zh-CN" dirty="0">
                <a:latin typeface="+mj-ea"/>
                <a:ea typeface="+mj-ea"/>
              </a:rPr>
              <a:t> map</a:t>
            </a:r>
          </a:p>
          <a:p>
            <a:pPr lvl="1"/>
            <a:r>
              <a:rPr lang="en-US" dirty="0">
                <a:latin typeface="+mj-ea"/>
                <a:ea typeface="+mj-ea"/>
              </a:rPr>
              <a:t>Conv layers</a:t>
            </a:r>
            <a:r>
              <a:rPr lang="zh-CN" altLang="en-US" dirty="0">
                <a:latin typeface="+mj-ea"/>
                <a:ea typeface="+mj-ea"/>
              </a:rPr>
              <a:t>后，图片大小变成了原来的</a:t>
            </a:r>
            <a:r>
              <a:rPr lang="en-US" altLang="zh-CN" dirty="0">
                <a:latin typeface="+mj-ea"/>
                <a:ea typeface="+mj-ea"/>
              </a:rPr>
              <a:t>1/16</a:t>
            </a:r>
            <a:endParaRPr lang="en-US" dirty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j-ea"/>
                <a:ea typeface="+mj-ea"/>
              </a:rPr>
              <a:t>Region Proposal Networks(RPN)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生成候选区域</a:t>
            </a:r>
            <a:endParaRPr lang="en-US" dirty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j-ea"/>
                <a:ea typeface="+mj-ea"/>
              </a:rPr>
              <a:t>ROI Pooling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继续给</a:t>
            </a:r>
            <a:r>
              <a:rPr lang="en-US" altLang="zh-CN" dirty="0" err="1">
                <a:latin typeface="+mj-ea"/>
                <a:ea typeface="+mj-ea"/>
              </a:rPr>
              <a:t>feture</a:t>
            </a:r>
            <a:r>
              <a:rPr lang="en-US" altLang="zh-CN" dirty="0">
                <a:latin typeface="+mj-ea"/>
                <a:ea typeface="+mj-ea"/>
              </a:rPr>
              <a:t> map</a:t>
            </a:r>
            <a:r>
              <a:rPr lang="zh-CN" altLang="en-US" dirty="0">
                <a:latin typeface="+mj-ea"/>
                <a:ea typeface="+mj-ea"/>
              </a:rPr>
              <a:t>降维</a:t>
            </a:r>
            <a:endParaRPr lang="en-US" dirty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j-ea"/>
                <a:ea typeface="+mj-ea"/>
              </a:rPr>
              <a:t>Fully connection</a:t>
            </a:r>
          </a:p>
          <a:p>
            <a:pPr lvl="1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分类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buFont typeface="+mj-lt"/>
              <a:buAutoNum type="arabicPeriod"/>
            </a:pPr>
            <a:r>
              <a:rPr lang="en-US" altLang="zh-CN" dirty="0">
                <a:latin typeface="+mj-ea"/>
                <a:ea typeface="+mj-ea"/>
              </a:rPr>
              <a:t>Bounding box </a:t>
            </a:r>
            <a:r>
              <a:rPr lang="zh-CN" altLang="en-US" dirty="0">
                <a:latin typeface="+mj-ea"/>
                <a:ea typeface="+mj-ea"/>
              </a:rPr>
              <a:t>回归</a:t>
            </a:r>
            <a:endParaRPr lang="en-US" dirty="0">
              <a:latin typeface="+mj-ea"/>
              <a:ea typeface="+mj-ea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85DFDC-7857-42F2-B872-75A6B866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Faster RCNN</a:t>
            </a:r>
            <a:r>
              <a:rPr lang="zh-CN" altLang="en-US" dirty="0"/>
              <a:t>网络结构</a:t>
            </a:r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513D929-7AF6-4A94-B567-A5C645F707C1}"/>
              </a:ext>
            </a:extLst>
          </p:cNvPr>
          <p:cNvSpPr/>
          <p:nvPr/>
        </p:nvSpPr>
        <p:spPr>
          <a:xfrm>
            <a:off x="5531576" y="1562479"/>
            <a:ext cx="800100" cy="1917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904B8D-37EA-4CC6-8A03-5FDC7C7F6959}"/>
              </a:ext>
            </a:extLst>
          </p:cNvPr>
          <p:cNvSpPr txBox="1"/>
          <p:nvPr/>
        </p:nvSpPr>
        <p:spPr>
          <a:xfrm>
            <a:off x="6602339" y="2198163"/>
            <a:ext cx="69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RPN</a:t>
            </a:r>
          </a:p>
          <a:p>
            <a:r>
              <a:rPr lang="zh-CN" altLang="en-US" dirty="0"/>
              <a:t>网络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3E62788-D18C-41B3-A319-FA6F93A2CCF5}"/>
              </a:ext>
            </a:extLst>
          </p:cNvPr>
          <p:cNvSpPr/>
          <p:nvPr/>
        </p:nvSpPr>
        <p:spPr>
          <a:xfrm>
            <a:off x="5531576" y="3504821"/>
            <a:ext cx="800100" cy="1790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6118B4-6ADB-4A25-AE25-0AD8429FD59F}"/>
              </a:ext>
            </a:extLst>
          </p:cNvPr>
          <p:cNvSpPr txBox="1"/>
          <p:nvPr/>
        </p:nvSpPr>
        <p:spPr>
          <a:xfrm>
            <a:off x="6547481" y="4077005"/>
            <a:ext cx="80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 </a:t>
            </a:r>
          </a:p>
          <a:p>
            <a:r>
              <a:rPr lang="en-US" altLang="zh-CN" dirty="0"/>
              <a:t>RCNN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8F9FD67-0467-4E44-9EB6-E9E143CF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56" y="1539819"/>
            <a:ext cx="4087755" cy="37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F43F-7412-49E3-91C3-C44BA169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Faster RCNN</a:t>
            </a:r>
            <a:r>
              <a:rPr lang="zh-CN" altLang="en-US" dirty="0"/>
              <a:t>网络结构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A45AE-BAD8-42C6-BD9A-2A48FC94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68" y="1737000"/>
            <a:ext cx="4923366" cy="4550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6F647-5672-40B0-98EF-F480C3D2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6" y="1550125"/>
            <a:ext cx="9392605" cy="49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7B29-7A89-4E50-BEA9-A3A729B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anchor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5AAEE-390E-431F-9FE4-0476676E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1478" r="1500"/>
          <a:stretch/>
        </p:blipFill>
        <p:spPr>
          <a:xfrm>
            <a:off x="416077" y="1150775"/>
            <a:ext cx="5810552" cy="33101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19BDE4-A2E4-47CC-8585-95C8B68D4642}"/>
              </a:ext>
            </a:extLst>
          </p:cNvPr>
          <p:cNvSpPr/>
          <p:nvPr/>
        </p:nvSpPr>
        <p:spPr>
          <a:xfrm>
            <a:off x="933061" y="45507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228600"/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rpn_cls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60*40*512-d 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⊕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1*1*512*18 ==&gt; 60*40*9*2 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61950" indent="-22860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        逐像素对其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Anchor box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进行二分类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61950" indent="-228600"/>
            <a:r>
              <a:rPr lang="zh-CN" altLang="en-US" sz="700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rpn_bbox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60*60*512-d 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⊕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1*1*512*36==&gt;60*40*9*4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61950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逐像素得到其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Anchor box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四个坐标信息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2D08-F841-46CD-A8AD-771467FF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033"/>
          </a:xfrm>
        </p:spPr>
        <p:txBody>
          <a:bodyPr/>
          <a:lstStyle/>
          <a:p>
            <a:r>
              <a:rPr lang="en-US" altLang="zh-CN" dirty="0"/>
              <a:t>Loss Function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E2B60-4A2B-4B06-8058-76112709E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914" y="1264016"/>
            <a:ext cx="5170592" cy="16109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57BD0-0C85-4D17-9F6A-6A01B28C77A4}"/>
              </a:ext>
            </a:extLst>
          </p:cNvPr>
          <p:cNvSpPr txBox="1"/>
          <p:nvPr/>
        </p:nvSpPr>
        <p:spPr>
          <a:xfrm flipH="1">
            <a:off x="1061030" y="1426633"/>
            <a:ext cx="226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对单个图像训练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4E77F-3616-459B-8EEC-ECC46F4FB16B}"/>
              </a:ext>
            </a:extLst>
          </p:cNvPr>
          <p:cNvSpPr txBox="1"/>
          <p:nvPr/>
        </p:nvSpPr>
        <p:spPr>
          <a:xfrm>
            <a:off x="1061030" y="2874963"/>
            <a:ext cx="9131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其中，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Pi</a:t>
            </a:r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 err="1">
                <a:latin typeface="+mj-ea"/>
                <a:ea typeface="+mj-ea"/>
              </a:rPr>
              <a:t>ahchor</a:t>
            </a:r>
            <a:r>
              <a:rPr lang="zh-CN" altLang="en-US" dirty="0">
                <a:latin typeface="+mj-ea"/>
                <a:ea typeface="+mj-ea"/>
              </a:rPr>
              <a:t>预测为目标的概率；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ti</a:t>
            </a:r>
            <a:r>
              <a:rPr lang="en-US" altLang="zh-CN" dirty="0">
                <a:latin typeface="+mj-ea"/>
                <a:ea typeface="+mj-ea"/>
              </a:rPr>
              <a:t> = {</a:t>
            </a:r>
            <a:r>
              <a:rPr lang="en-US" altLang="zh-CN" dirty="0" err="1">
                <a:latin typeface="+mj-ea"/>
                <a:ea typeface="+mj-ea"/>
              </a:rPr>
              <a:t>tx</a:t>
            </a:r>
            <a:r>
              <a:rPr lang="en-US" altLang="zh-CN" dirty="0">
                <a:latin typeface="+mj-ea"/>
                <a:ea typeface="+mj-ea"/>
              </a:rPr>
              <a:t>, ty, </a:t>
            </a:r>
            <a:r>
              <a:rPr lang="en-US" altLang="zh-CN" dirty="0" err="1">
                <a:latin typeface="+mj-ea"/>
                <a:ea typeface="+mj-ea"/>
              </a:rPr>
              <a:t>tw</a:t>
            </a:r>
            <a:r>
              <a:rPr lang="en-US" altLang="zh-CN" dirty="0">
                <a:latin typeface="+mj-ea"/>
                <a:ea typeface="+mj-ea"/>
              </a:rPr>
              <a:t>, </a:t>
            </a:r>
            <a:r>
              <a:rPr lang="en-US" altLang="zh-CN" dirty="0" err="1">
                <a:latin typeface="+mj-ea"/>
                <a:ea typeface="+mj-ea"/>
              </a:rPr>
              <a:t>th</a:t>
            </a:r>
            <a:r>
              <a:rPr lang="en-US" altLang="zh-CN" dirty="0">
                <a:latin typeface="+mj-ea"/>
                <a:ea typeface="+mj-ea"/>
              </a:rPr>
              <a:t>}</a:t>
            </a:r>
            <a:r>
              <a:rPr lang="zh-CN" altLang="en-US" dirty="0">
                <a:latin typeface="+mj-ea"/>
                <a:ea typeface="+mj-ea"/>
              </a:rPr>
              <a:t>是一个向量，表示预测</a:t>
            </a:r>
            <a:r>
              <a:rPr lang="en-US" altLang="zh-CN" dirty="0">
                <a:latin typeface="+mj-ea"/>
                <a:ea typeface="+mj-ea"/>
              </a:rPr>
              <a:t>bound </a:t>
            </a:r>
            <a:r>
              <a:rPr lang="en-US" altLang="zh-CN" dirty="0" err="1">
                <a:latin typeface="+mj-ea"/>
                <a:ea typeface="+mj-ea"/>
              </a:rPr>
              <a:t>ing</a:t>
            </a:r>
            <a:r>
              <a:rPr lang="en-US" altLang="zh-CN" dirty="0">
                <a:latin typeface="+mj-ea"/>
                <a:ea typeface="+mj-ea"/>
              </a:rPr>
              <a:t> box</a:t>
            </a:r>
            <a:r>
              <a:rPr lang="zh-CN" altLang="en-US" dirty="0">
                <a:latin typeface="+mj-ea"/>
                <a:ea typeface="+mj-ea"/>
              </a:rPr>
              <a:t>包围的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个参数化坐标。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ti</a:t>
            </a:r>
            <a:r>
              <a:rPr lang="zh-CN" altLang="en-US" dirty="0">
                <a:latin typeface="+mj-ea"/>
                <a:ea typeface="+mj-ea"/>
              </a:rPr>
              <a:t>*是与</a:t>
            </a:r>
            <a:r>
              <a:rPr lang="en-US" altLang="zh-CN" dirty="0">
                <a:latin typeface="+mj-ea"/>
                <a:ea typeface="+mj-ea"/>
              </a:rPr>
              <a:t>positive anchor </a:t>
            </a:r>
            <a:r>
              <a:rPr lang="zh-CN" altLang="en-US" dirty="0">
                <a:latin typeface="+mj-ea"/>
                <a:ea typeface="+mj-ea"/>
              </a:rPr>
              <a:t>对应的</a:t>
            </a:r>
            <a:r>
              <a:rPr lang="en-US" altLang="zh-CN" dirty="0">
                <a:latin typeface="+mj-ea"/>
                <a:ea typeface="+mj-ea"/>
              </a:rPr>
              <a:t>ground truth </a:t>
            </a:r>
            <a:r>
              <a:rPr lang="zh-CN" altLang="en-US" dirty="0">
                <a:latin typeface="+mj-ea"/>
                <a:ea typeface="+mj-ea"/>
              </a:rPr>
              <a:t>包围盒的坐标向量，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Lcls</a:t>
            </a:r>
            <a:r>
              <a:rPr lang="zh-CN" altLang="en-US" dirty="0">
                <a:latin typeface="+mj-ea"/>
                <a:ea typeface="+mj-ea"/>
              </a:rPr>
              <a:t>是对数损失，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Ncls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 err="1">
                <a:latin typeface="+mj-ea"/>
                <a:ea typeface="+mj-ea"/>
              </a:rPr>
              <a:t>Nreg</a:t>
            </a:r>
            <a:r>
              <a:rPr lang="zh-CN" altLang="en-US" dirty="0">
                <a:latin typeface="+mj-ea"/>
                <a:ea typeface="+mj-ea"/>
              </a:rPr>
              <a:t>归一化因子 </a:t>
            </a:r>
            <a:endParaRPr lang="en-US" dirty="0">
              <a:latin typeface="+mj-ea"/>
              <a:ea typeface="+mj-ea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8EB56-EEA9-4F4B-A36E-3D84C7D7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5" y="4035692"/>
            <a:ext cx="3956437" cy="730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DBADB-4BD4-4B97-BA44-D5987AFE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9" y="5160099"/>
            <a:ext cx="5877464" cy="5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FFD-23BD-4F59-B8D6-B299303E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95499" cy="5884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训练方式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59D3-7FF9-40CE-84E4-AAC5FAF9DBB1}"/>
              </a:ext>
            </a:extLst>
          </p:cNvPr>
          <p:cNvSpPr txBox="1"/>
          <p:nvPr/>
        </p:nvSpPr>
        <p:spPr>
          <a:xfrm>
            <a:off x="1714500" y="1909233"/>
            <a:ext cx="7803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Alternating training，</a:t>
            </a:r>
            <a:r>
              <a:rPr lang="zh-CN" altLang="en-US" dirty="0"/>
              <a:t>先从</a:t>
            </a:r>
            <a:r>
              <a:rPr lang="en-US" dirty="0"/>
              <a:t>pretrained VGG16</a:t>
            </a:r>
            <a:r>
              <a:rPr lang="zh-CN" altLang="en-US" dirty="0"/>
              <a:t>中导入初始参数，然后有了参数后，先训练</a:t>
            </a:r>
            <a:r>
              <a:rPr lang="en-US" dirty="0"/>
              <a:t>RPN，</a:t>
            </a:r>
            <a:r>
              <a:rPr lang="zh-CN" altLang="en-US" dirty="0"/>
              <a:t>然后</a:t>
            </a:r>
            <a:r>
              <a:rPr lang="en-US" dirty="0"/>
              <a:t>RPN</a:t>
            </a:r>
            <a:r>
              <a:rPr lang="zh-CN" altLang="en-US" dirty="0"/>
              <a:t>将结果送给</a:t>
            </a:r>
            <a:r>
              <a:rPr lang="en-US" dirty="0"/>
              <a:t>Fast RCNN，</a:t>
            </a:r>
            <a:r>
              <a:rPr lang="zh-CN" altLang="en-US" dirty="0"/>
              <a:t>在</a:t>
            </a:r>
            <a:r>
              <a:rPr lang="en-US" dirty="0"/>
              <a:t>Fast RCNN</a:t>
            </a:r>
            <a:r>
              <a:rPr lang="zh-CN" altLang="en-US" dirty="0"/>
              <a:t>训练完毕后更新卷积层，然后，</a:t>
            </a:r>
            <a:r>
              <a:rPr lang="en-US" dirty="0"/>
              <a:t>RPN</a:t>
            </a:r>
            <a:r>
              <a:rPr lang="zh-CN" altLang="en-US" dirty="0"/>
              <a:t>在从卷基层提取数据，如此不断循环往复。开源的</a:t>
            </a:r>
            <a:r>
              <a:rPr lang="en-US" dirty="0" err="1"/>
              <a:t>matlab</a:t>
            </a:r>
            <a:r>
              <a:rPr lang="zh-CN" altLang="en-US" dirty="0"/>
              <a:t>版本就是这种训练方法。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Approximate joint training，</a:t>
            </a:r>
            <a:r>
              <a:rPr lang="zh-CN" altLang="en-US" dirty="0"/>
              <a:t>就是</a:t>
            </a:r>
            <a:r>
              <a:rPr lang="en-US" altLang="zh-CN" dirty="0"/>
              <a:t>2</a:t>
            </a:r>
            <a:r>
              <a:rPr lang="zh-CN" altLang="en-US" dirty="0"/>
              <a:t>个网络一起训练，但是该方法忽略了</a:t>
            </a:r>
            <a:r>
              <a:rPr lang="en-US" dirty="0" err="1"/>
              <a:t>wrt</a:t>
            </a:r>
            <a:r>
              <a:rPr lang="zh-CN" altLang="en-US" dirty="0"/>
              <a:t>导数，开源的</a:t>
            </a:r>
            <a:r>
              <a:rPr lang="en-US" dirty="0"/>
              <a:t>python</a:t>
            </a:r>
            <a:r>
              <a:rPr lang="zh-CN" altLang="en-US" dirty="0"/>
              <a:t>版本就是这么训练的，可以减少</a:t>
            </a:r>
            <a:r>
              <a:rPr lang="en-US" altLang="zh-CN" dirty="0"/>
              <a:t>25-50%</a:t>
            </a:r>
            <a:r>
              <a:rPr lang="zh-CN" altLang="en-US" dirty="0"/>
              <a:t>的训练时间。为什么呢？因为</a:t>
            </a:r>
            <a:r>
              <a:rPr lang="en-US" dirty="0" err="1"/>
              <a:t>caffe</a:t>
            </a:r>
            <a:r>
              <a:rPr lang="zh-CN" altLang="en-US" dirty="0"/>
              <a:t>中所有层都是</a:t>
            </a:r>
            <a:r>
              <a:rPr lang="en-US" dirty="0" err="1"/>
              <a:t>c++</a:t>
            </a:r>
            <a:r>
              <a:rPr lang="zh-CN" altLang="en-US" dirty="0"/>
              <a:t>实现的，所以</a:t>
            </a:r>
            <a:r>
              <a:rPr lang="en-US" dirty="0" err="1"/>
              <a:t>python_layer</a:t>
            </a:r>
            <a:r>
              <a:rPr lang="zh-CN" altLang="en-US" dirty="0"/>
              <a:t>就没有进行</a:t>
            </a:r>
            <a:r>
              <a:rPr lang="en-US" dirty="0" err="1"/>
              <a:t>back_ward</a:t>
            </a:r>
            <a:r>
              <a:rPr lang="en-US" dirty="0"/>
              <a:t>，</a:t>
            </a:r>
            <a:r>
              <a:rPr lang="zh-CN" altLang="en-US" dirty="0"/>
              <a:t>当然训练的时候必须显式指定</a:t>
            </a:r>
            <a:r>
              <a:rPr lang="en-US" dirty="0"/>
              <a:t>loss_weight:1。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Non-approximate joint training，</a:t>
            </a:r>
            <a:r>
              <a:rPr lang="zh-CN" altLang="en-US" dirty="0"/>
              <a:t>作者没有实现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E4A5E-9D9F-4A5C-AC39-A4912AB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1" y="167286"/>
            <a:ext cx="8596668" cy="657801"/>
          </a:xfrm>
        </p:spPr>
        <p:txBody>
          <a:bodyPr/>
          <a:lstStyle/>
          <a:p>
            <a:r>
              <a:rPr lang="zh-CN" altLang="en-US" dirty="0"/>
              <a:t>实验结果</a:t>
            </a:r>
            <a:r>
              <a:rPr lang="en-US" dirty="0"/>
              <a:t> 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BB46E03-3B74-4FBE-9506-848C8FDB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1" y="711114"/>
            <a:ext cx="8596668" cy="441455"/>
          </a:xfrm>
        </p:spPr>
        <p:txBody>
          <a:bodyPr>
            <a:normAutofit/>
          </a:bodyPr>
          <a:lstStyle/>
          <a:p>
            <a:r>
              <a:rPr lang="zh-CN" altLang="en-US" dirty="0"/>
              <a:t>不同方式提取</a:t>
            </a:r>
            <a:r>
              <a:rPr lang="en-US" altLang="zh-CN" dirty="0"/>
              <a:t>region proposal </a:t>
            </a:r>
            <a:r>
              <a:rPr lang="zh-CN" altLang="en-US" dirty="0"/>
              <a:t>的</a:t>
            </a:r>
            <a:r>
              <a:rPr lang="en-US" altLang="zh-CN" dirty="0" err="1"/>
              <a:t>mAP</a:t>
            </a:r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CC5B3E5-9661-4831-B33B-C3E70F2A5FF7}"/>
              </a:ext>
            </a:extLst>
          </p:cNvPr>
          <p:cNvSpPr txBox="1">
            <a:spLocks/>
          </p:cNvSpPr>
          <p:nvPr/>
        </p:nvSpPr>
        <p:spPr>
          <a:xfrm>
            <a:off x="532731" y="3979788"/>
            <a:ext cx="8596668" cy="83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不同</a:t>
            </a:r>
            <a:r>
              <a:rPr lang="en-US" altLang="zh-CN" dirty="0"/>
              <a:t>proposal</a:t>
            </a:r>
            <a:r>
              <a:rPr lang="zh-CN" altLang="en-US" dirty="0"/>
              <a:t>下</a:t>
            </a:r>
            <a:r>
              <a:rPr lang="en-US" altLang="zh-CN" dirty="0"/>
              <a:t>Recall</a:t>
            </a:r>
            <a:r>
              <a:rPr lang="zh-CN" altLang="en-US" dirty="0"/>
              <a:t>和</a:t>
            </a:r>
            <a:r>
              <a:rPr lang="en-US" altLang="zh-CN" dirty="0" err="1"/>
              <a:t>IoU</a:t>
            </a:r>
            <a:r>
              <a:rPr lang="zh-CN" altLang="en-US" dirty="0"/>
              <a:t>的关系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7C7A7-84F2-4703-8740-9DD965F2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1" y="1225834"/>
            <a:ext cx="4877587" cy="2652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6CAEBD-71E7-4A5E-BA24-2FC53599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5" y="4283502"/>
            <a:ext cx="9266707" cy="25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14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901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NimbusRomNo9L-Medi</vt:lpstr>
      <vt:lpstr>华文新魏</vt:lpstr>
      <vt:lpstr>宋体</vt:lpstr>
      <vt:lpstr>方正姚体</vt:lpstr>
      <vt:lpstr>等线</vt:lpstr>
      <vt:lpstr>Arial</vt:lpstr>
      <vt:lpstr>Calibri</vt:lpstr>
      <vt:lpstr>Times New Roman</vt:lpstr>
      <vt:lpstr>Trebuchet MS</vt:lpstr>
      <vt:lpstr>Verdana</vt:lpstr>
      <vt:lpstr>Wingdings 3</vt:lpstr>
      <vt:lpstr>Facet</vt:lpstr>
      <vt:lpstr>Faster RCNN论文阅读 </vt:lpstr>
      <vt:lpstr>PowerPoint Presentation</vt:lpstr>
      <vt:lpstr>RCNN 简介</vt:lpstr>
      <vt:lpstr>Faster RCNN网络结构</vt:lpstr>
      <vt:lpstr>Faster RCNN网络结构</vt:lpstr>
      <vt:lpstr>anchor</vt:lpstr>
      <vt:lpstr>Loss Function</vt:lpstr>
      <vt:lpstr>训练方式     </vt:lpstr>
      <vt:lpstr>实验结果 </vt:lpstr>
      <vt:lpstr>Liu J, Zhang S, Wang S, et al. Multispectral Deep Neural Networks for Pedestrian Detection[J]. 2016.  </vt:lpstr>
      <vt:lpstr>Early Fusion  </vt:lpstr>
      <vt:lpstr>Halfway fusion</vt:lpstr>
      <vt:lpstr>Late Fusion</vt:lpstr>
      <vt:lpstr>Score Fusion</vt:lpstr>
      <vt:lpstr>结果 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Rcnn论文阅读 双谱行人检测 </dc:title>
  <dc:creator>Kuancheng Mao</dc:creator>
  <cp:lastModifiedBy>Kuancheng Mao</cp:lastModifiedBy>
  <cp:revision>29</cp:revision>
  <dcterms:created xsi:type="dcterms:W3CDTF">2018-10-23T06:12:30Z</dcterms:created>
  <dcterms:modified xsi:type="dcterms:W3CDTF">2018-10-24T05:55:21Z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2018-10-23T13:14:27.3357815Z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