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handoutMasterIdLst>
    <p:handoutMasterId r:id="rId21"/>
  </p:handoutMasterIdLst>
  <p:sldIdLst>
    <p:sldId id="256" r:id="rId3"/>
    <p:sldId id="314" r:id="rId4"/>
    <p:sldId id="258" r:id="rId5"/>
    <p:sldId id="259" r:id="rId6"/>
    <p:sldId id="300" r:id="rId7"/>
    <p:sldId id="302" r:id="rId8"/>
    <p:sldId id="303" r:id="rId9"/>
    <p:sldId id="305" r:id="rId10"/>
    <p:sldId id="304" r:id="rId11"/>
    <p:sldId id="315" r:id="rId12"/>
    <p:sldId id="306" r:id="rId13"/>
    <p:sldId id="307" r:id="rId14"/>
    <p:sldId id="309" r:id="rId15"/>
    <p:sldId id="308" r:id="rId16"/>
    <p:sldId id="316" r:id="rId17"/>
    <p:sldId id="313" r:id="rId18"/>
    <p:sldId id="257" r:id="rId1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56">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B075"/>
    <a:srgbClr val="E9A54E"/>
    <a:srgbClr val="07C7DB"/>
    <a:srgbClr val="D1D1D2"/>
    <a:srgbClr val="D03F8A"/>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72" d="100"/>
          <a:sy n="72" d="100"/>
        </p:scale>
        <p:origin x="654" y="60"/>
      </p:cViewPr>
      <p:guideLst>
        <p:guide orient="horz" pos="2056"/>
        <p:guide pos="3835"/>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41DE03-719C-45DE-8524-5F359E39EEF6}" type="datetimeFigureOut">
              <a:rPr lang="zh-CN" altLang="en-US" smtClean="0"/>
              <a:t>2018/10/24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E178F6-394F-4E24-BBCF-0A1B1D0ABCF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DD00C-8090-462A-9749-0B19C24BEE5D}"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34B82-A79E-47BB-A106-E4578EBCECE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2" name="图片 3"/>
          <p:cNvPicPr>
            <a:picLocks noChangeAspect="1"/>
          </p:cNvPicPr>
          <p:nvPr userDrawn="1"/>
        </p:nvPicPr>
        <p:blipFill>
          <a:blip r:embed="rId2"/>
          <a:srcRect/>
          <a:stretch>
            <a:fillRect/>
          </a:stretch>
        </p:blipFill>
        <p:spPr bwMode="auto">
          <a:xfrm>
            <a:off x="0" y="-5715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0E4E25E-EE0C-4899-A617-751C32E229BD}" type="datetimeFigureOut">
              <a:rPr lang="zh-CN" altLang="en-US"/>
              <a:t>2018/10/24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2F465FF8-8CA9-441E-A339-47C020B1C215}"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2"/>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12192000" cy="387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p:cNvSpPr/>
          <p:nvPr userDrawn="1"/>
        </p:nvSpPr>
        <p:spPr>
          <a:xfrm>
            <a:off x="0" y="5884863"/>
            <a:ext cx="12192000"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9809B4E-3C90-45BA-9311-05B8C783B8F5}" type="datetimeFigureOut">
              <a:rPr lang="zh-CN" altLang="en-US"/>
              <a:t>2018/10/24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931E464-ADE2-4E8C-B6E3-1BE60CFFA3DB}"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C2566B-EA7A-4164-B96D-5B2D0269284F}" type="datetimeFigureOut">
              <a:rPr lang="zh-CN" altLang="en-US"/>
              <a:t>2018/10/24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9A9AAB0-AC79-4976-9B10-716B3274B68B}"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3CF3C07-EB10-4915-A586-97724288A7CC}" type="datetimeFigureOut">
              <a:rPr lang="zh-CN" altLang="en-US"/>
              <a:t>2018/10/24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BB0E784-A740-4EA8-8246-174D9424F480}"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9B9DDF-F910-41A1-8021-8E532B070428}" type="datetimeFigureOut">
              <a:rPr lang="zh-CN" altLang="en-US"/>
              <a:t>2018/10/24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7A02C0B-C67A-439E-814F-BCD7FB1C33F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10E517F-51F3-4BE7-A2DD-4422CD07F5F3}" type="datetimeFigureOut">
              <a:rPr lang="zh-CN" altLang="en-US"/>
              <a:t>2018/10/24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3E63CDA-9E5B-4D63-B0CC-05B963889D14}"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05B8E14-5C17-4EEF-8DD1-F5EF57CBF8B6}" type="datetimeFigureOut">
              <a:rPr lang="zh-CN" altLang="en-US"/>
              <a:t>2018/10/24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109ACF9-7F02-45B7-BBD9-69939017D6B3}"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284A3FD-0CF5-47C7-920B-D38954B691C1}" type="datetimeFigureOut">
              <a:rPr lang="zh-CN" altLang="en-US"/>
              <a:t>2018/10/24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E71250-FEC9-41E7-A96C-A4D47166407C}"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552F4BB-5309-4372-83BC-CCCCB5EA0949}" type="datetimeFigureOut">
              <a:rPr lang="zh-CN" altLang="en-US"/>
              <a:t>2018/10/24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F4DE1FE-413C-48FC-AA3A-2DC93727862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BE712FE-0457-45D3-ADF8-4561C818F9B6}" type="datetimeFigureOut">
              <a:rPr lang="zh-CN" altLang="en-US"/>
              <a:t>2018/10/24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CEAEF5CA-DB74-43E1-96C6-055C7CCE06EE}"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D6E271-6502-4753-93AD-98373C00A6B0}" type="datetimeFigureOut">
              <a:rPr lang="zh-CN" altLang="en-US"/>
              <a:t>2018/10/24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158A450-E873-4F64-86D0-D2CD3C0471C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35AE147-77CF-445B-9B38-26C78ACAF7CF}" type="datetimeFigureOut">
              <a:rPr lang="zh-CN" altLang="en-US"/>
              <a:t>2018/10/24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A8D91837-18A8-48F2-99E3-95D42D23840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3B7E659-D7B2-486C-A813-70D3ED872F9C}" type="datetimeFigureOut">
              <a:rPr lang="zh-CN" altLang="en-US"/>
              <a:t>2018/10/24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568B8BF-E4F4-4192-973F-A7A11E9A3CD6}"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F0A4D97-3B87-40C1-B6AD-FA9517E75F8D}" type="datetimeFigureOut">
              <a:rPr lang="zh-CN" altLang="en-US"/>
              <a:t>2018/10/24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2318E1B1-5590-42A8-AF31-C6F243E5B0C1}"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42408EE-0F0C-4AB4-8706-FE973FA8EC30}" type="datetimeFigureOut">
              <a:rPr lang="zh-CN" altLang="en-US"/>
              <a:t>2018/10/24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A74F4FB5-3C17-40D7-88E0-166228697B6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DE96DA3-A361-4F29-B853-E989C8DA2E2F}" type="datetimeFigureOut">
              <a:rPr lang="zh-CN" altLang="en-US"/>
              <a:t>2018/10/24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F1587A21-FE67-46AD-BAD3-4D01FE41128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56334B6-1313-49DD-9A79-EE17E1C2B403}" type="datetimeFigureOut">
              <a:rPr lang="zh-CN" altLang="en-US"/>
              <a:t>2018/10/24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1ECD3EA8-C977-4E4D-AD0D-D685CE5CE72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FD0463E-CC7A-4DDF-9F51-E76780189197}" type="datetimeFigureOut">
              <a:rPr lang="zh-CN" altLang="en-US"/>
              <a:t>2018/10/24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0DF82CC8-A110-4168-AA78-2ADCE827172A}"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39C7D91-6911-4D9C-ADE7-6A0D12DB9340}" type="datetimeFigureOut">
              <a:rPr lang="zh-CN" altLang="en-US"/>
              <a:t>2018/10/24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58A75338-8D70-4819-B62F-420722C4747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9E009BE-C0DA-4F41-A770-410A5188451F}" type="datetimeFigureOut">
              <a:rPr lang="zh-CN" altLang="en-US"/>
              <a:t>2018/10/24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a:lvl1pPr>
          </a:lstStyle>
          <a:p>
            <a:fld id="{3BE4547F-7392-4EAC-A431-0FD40CCEEE0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55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A677E6D8-4F8B-4CAF-833C-6DE2DA0D795C}" type="datetimeFigureOut">
              <a:rPr lang="zh-CN" altLang="en-US"/>
              <a:t>2018/10/24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7BD953A-99F6-454D-9137-435FFE987A8D}"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8" name="组合 3"/>
          <p:cNvGrpSpPr/>
          <p:nvPr/>
        </p:nvGrpSpPr>
        <p:grpSpPr bwMode="auto">
          <a:xfrm>
            <a:off x="9546590" y="6256020"/>
            <a:ext cx="1108075" cy="338455"/>
            <a:chOff x="1735656" y="3094970"/>
            <a:chExt cx="1107782" cy="338554"/>
          </a:xfrm>
        </p:grpSpPr>
        <p:sp>
          <p:nvSpPr>
            <p:cNvPr id="5" name="矩形 4"/>
            <p:cNvSpPr/>
            <p:nvPr/>
          </p:nvSpPr>
          <p:spPr>
            <a:xfrm>
              <a:off x="1735656" y="3094970"/>
              <a:ext cx="1107782" cy="338554"/>
            </a:xfrm>
            <a:prstGeom prst="rect">
              <a:avLst/>
            </a:prstGeom>
            <a:solidFill>
              <a:schemeClr val="bg1"/>
            </a:solidFill>
            <a:ln w="10795" cap="flat" cmpd="sng" algn="ctr">
              <a:noFill/>
              <a:prstDash val="solid"/>
            </a:ln>
            <a:effectLst/>
          </p:spPr>
          <p:txBody>
            <a:bodyPr anchor="ctr"/>
            <a:lstStyle/>
            <a:p>
              <a:pPr algn="ctr">
                <a:defRPr/>
              </a:pPr>
              <a:endParaRPr lang="zh-CN" altLang="en-US" kern="0">
                <a:solidFill>
                  <a:srgbClr val="E6325C"/>
                </a:solidFill>
              </a:endParaRPr>
            </a:p>
          </p:txBody>
        </p:sp>
        <p:sp>
          <p:nvSpPr>
            <p:cNvPr id="6" name="矩形 5"/>
            <p:cNvSpPr>
              <a:spLocks noChangeArrowheads="1"/>
            </p:cNvSpPr>
            <p:nvPr/>
          </p:nvSpPr>
          <p:spPr bwMode="auto">
            <a:xfrm>
              <a:off x="1735656" y="3128349"/>
              <a:ext cx="940187" cy="27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US" sz="1200" kern="0" dirty="0">
                  <a:solidFill>
                    <a:schemeClr val="tx1">
                      <a:lumMod val="65000"/>
                      <a:lumOff val="35000"/>
                    </a:schemeClr>
                  </a:solidFill>
                  <a:latin typeface="微软雅黑" panose="020B0503020204020204" pitchFamily="34" charset="-122"/>
                  <a:ea typeface="微软雅黑" panose="020B0503020204020204" pitchFamily="34" charset="-122"/>
                </a:rPr>
                <a:t>2018/10/8</a:t>
              </a:r>
            </a:p>
          </p:txBody>
        </p:sp>
      </p:grpSp>
      <p:sp>
        <p:nvSpPr>
          <p:cNvPr id="14339" name="TextBox 6"/>
          <p:cNvSpPr txBox="1">
            <a:spLocks noChangeArrowheads="1"/>
          </p:cNvSpPr>
          <p:nvPr/>
        </p:nvSpPr>
        <p:spPr bwMode="auto">
          <a:xfrm>
            <a:off x="3804423" y="4561558"/>
            <a:ext cx="59613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姓名：康萌萌         导师：谷小婧</a:t>
            </a:r>
          </a:p>
        </p:txBody>
      </p:sp>
      <p:sp>
        <p:nvSpPr>
          <p:cNvPr id="14340" name="TextBox 1"/>
          <p:cNvSpPr txBox="1">
            <a:spLocks noChangeArrowheads="1"/>
          </p:cNvSpPr>
          <p:nvPr/>
        </p:nvSpPr>
        <p:spPr bwMode="auto">
          <a:xfrm>
            <a:off x="464654" y="1479523"/>
            <a:ext cx="1126269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latinLnBrk="0">
              <a:lnSpc>
                <a:spcPct val="100000"/>
              </a:lnSpc>
            </a:pPr>
            <a:r>
              <a:rPr lang="zh-CN" altLang="en-US" sz="5400" b="1" dirty="0">
                <a:solidFill>
                  <a:schemeClr val="bg1"/>
                </a:solidFill>
                <a:latin typeface="Times New Roman" panose="02020603050405020304" charset="0"/>
                <a:ea typeface="微软雅黑" panose="020B0503020204020204" pitchFamily="34" charset="-122"/>
                <a:cs typeface="Times New Roman" panose="02020603050405020304" charset="0"/>
              </a:rPr>
              <a:t>Convolutional CRFs for </a:t>
            </a:r>
          </a:p>
          <a:p>
            <a:pPr algn="ctr" latinLnBrk="0">
              <a:lnSpc>
                <a:spcPct val="100000"/>
              </a:lnSpc>
            </a:pPr>
            <a:r>
              <a:rPr lang="zh-CN" altLang="en-US" sz="5400" b="1" dirty="0">
                <a:solidFill>
                  <a:schemeClr val="bg1"/>
                </a:solidFill>
                <a:latin typeface="Times New Roman" panose="02020603050405020304" charset="0"/>
                <a:ea typeface="微软雅黑" panose="020B0503020204020204" pitchFamily="34" charset="-122"/>
                <a:cs typeface="Times New Roman" panose="02020603050405020304" charset="0"/>
              </a:rPr>
              <a:t>Semantic Segmentatio</a:t>
            </a:r>
            <a:r>
              <a:rPr lang="en-US" altLang="zh-CN" sz="5400" b="1" dirty="0">
                <a:solidFill>
                  <a:schemeClr val="bg1"/>
                </a:solidFill>
                <a:latin typeface="Times New Roman" panose="02020603050405020304" charset="0"/>
                <a:ea typeface="微软雅黑" panose="020B0503020204020204" pitchFamily="34" charset="-122"/>
                <a:cs typeface="Times New Roman" panose="02020603050405020304" charset="0"/>
              </a:rPr>
              <a:t>n</a:t>
            </a:r>
          </a:p>
          <a:p>
            <a:pPr algn="ctr" latinLnBrk="0">
              <a:lnSpc>
                <a:spcPct val="100000"/>
              </a:lnSpc>
            </a:pPr>
            <a:r>
              <a:rPr lang="zh-CN" altLang="en-US" sz="3600" b="1" dirty="0">
                <a:solidFill>
                  <a:schemeClr val="bg1"/>
                </a:solidFill>
                <a:latin typeface="Times New Roman" panose="02020603050405020304" charset="0"/>
                <a:ea typeface="微软雅黑" panose="020B0503020204020204" pitchFamily="34" charset="-122"/>
                <a:cs typeface="Times New Roman" panose="02020603050405020304" charset="0"/>
                <a:sym typeface="+mn-ea"/>
              </a:rPr>
              <a:t>  </a:t>
            </a:r>
            <a:endParaRPr lang="en-US" altLang="zh-CN"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charset="0"/>
              <a:ea typeface="微软雅黑" panose="020B0503020204020204" pitchFamily="34" charset="-122"/>
              <a:cs typeface="Times New Roman" panose="02020603050405020304" charset="0"/>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03</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948690" y="1497965"/>
            <a:ext cx="9411970" cy="2739211"/>
          </a:xfrm>
          <a:prstGeom prst="rect">
            <a:avLst/>
          </a:prstGeom>
          <a:noFill/>
        </p:spPr>
        <p:txBody>
          <a:bodyPr wrap="square" rtlCol="0">
            <a:spAutoFit/>
          </a:bodyPr>
          <a:lstStyle/>
          <a:p>
            <a:pPr algn="just"/>
            <a:r>
              <a:rPr lang="zh-CN" sz="2800" b="1" dirty="0">
                <a:latin typeface="Times New Roman" panose="02020603050405020304" charset="0"/>
                <a:ea typeface="微软雅黑" panose="020B0503020204020204" pitchFamily="34" charset="-122"/>
                <a:cs typeface="Times New Roman" panose="02020603050405020304" charset="0"/>
              </a:rPr>
              <a:t>其他实施细节：</a:t>
            </a:r>
            <a:endParaRPr lang="zh-CN" sz="2400" b="1" dirty="0">
              <a:latin typeface="Times New Roman" panose="02020603050405020304" charset="0"/>
              <a:ea typeface="微软雅黑" panose="020B0503020204020204" pitchFamily="34" charset="-122"/>
              <a:cs typeface="Times New Roman" panose="02020603050405020304" charset="0"/>
            </a:endParaRPr>
          </a:p>
          <a:p>
            <a:pPr algn="just"/>
            <a:r>
              <a:rPr lang="en-US" sz="2400" dirty="0">
                <a:latin typeface="Times New Roman" panose="02020603050405020304" charset="0"/>
                <a:ea typeface="微软雅黑" panose="020B0503020204020204" pitchFamily="34" charset="-122"/>
                <a:cs typeface="Times New Roman" panose="02020603050405020304" charset="0"/>
              </a:rPr>
              <a:t>1</a:t>
            </a:r>
            <a:r>
              <a:rPr lang="zh-CN" altLang="en-US" sz="2400" dirty="0">
                <a:latin typeface="Times New Roman" panose="02020603050405020304" charset="0"/>
                <a:ea typeface="微软雅黑" panose="020B0503020204020204" pitchFamily="34" charset="-122"/>
                <a:cs typeface="Times New Roman" panose="02020603050405020304" charset="0"/>
              </a:rPr>
              <a:t>、平铺输入 </a:t>
            </a:r>
            <a:r>
              <a:rPr lang="en-US" altLang="zh-CN" sz="2400" dirty="0">
                <a:latin typeface="Times New Roman" panose="02020603050405020304" charset="0"/>
                <a:ea typeface="微软雅黑" panose="020B0503020204020204" pitchFamily="34" charset="-122"/>
                <a:cs typeface="Times New Roman" panose="02020603050405020304" charset="0"/>
              </a:rPr>
              <a:t>P </a:t>
            </a:r>
            <a:r>
              <a:rPr lang="zh-CN" altLang="en-US" sz="2400" dirty="0">
                <a:latin typeface="Times New Roman" panose="02020603050405020304" charset="0"/>
                <a:ea typeface="微软雅黑" panose="020B0503020204020204" pitchFamily="34" charset="-122"/>
                <a:cs typeface="Times New Roman" panose="02020603050405020304" charset="0"/>
              </a:rPr>
              <a:t>以获得形状为 </a:t>
            </a:r>
            <a:r>
              <a:rPr lang="en-US" altLang="zh-CN" sz="2400" dirty="0">
                <a:latin typeface="Times New Roman" panose="02020603050405020304" charset="0"/>
                <a:ea typeface="微软雅黑" panose="020B0503020204020204" pitchFamily="34" charset="-122"/>
                <a:cs typeface="Times New Roman" panose="02020603050405020304" charset="0"/>
              </a:rPr>
              <a:t>[bs</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Times New Roman" panose="02020603050405020304" charset="0"/>
                <a:ea typeface="微软雅黑" panose="020B0503020204020204" pitchFamily="34" charset="-122"/>
                <a:cs typeface="Times New Roman" panose="02020603050405020304" charset="0"/>
              </a:rPr>
              <a:t>c</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Times New Roman" panose="02020603050405020304" charset="0"/>
                <a:ea typeface="微软雅黑" panose="020B0503020204020204" pitchFamily="34" charset="-122"/>
                <a:cs typeface="Times New Roman" panose="02020603050405020304" charset="0"/>
              </a:rPr>
              <a:t>k</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Times New Roman" panose="02020603050405020304" charset="0"/>
                <a:ea typeface="微软雅黑" panose="020B0503020204020204" pitchFamily="34" charset="-122"/>
                <a:cs typeface="Times New Roman" panose="02020603050405020304" charset="0"/>
              </a:rPr>
              <a:t>k</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Times New Roman" panose="02020603050405020304" charset="0"/>
                <a:ea typeface="微软雅黑" panose="020B0503020204020204" pitchFamily="34" charset="-122"/>
                <a:cs typeface="Times New Roman" panose="02020603050405020304" charset="0"/>
              </a:rPr>
              <a:t>h</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Times New Roman" panose="02020603050405020304" charset="0"/>
                <a:ea typeface="微软雅黑" panose="020B0503020204020204" pitchFamily="34" charset="-122"/>
                <a:cs typeface="Times New Roman" panose="02020603050405020304" charset="0"/>
              </a:rPr>
              <a:t>w] </a:t>
            </a:r>
            <a:r>
              <a:rPr lang="zh-CN" altLang="en-US" sz="2400" dirty="0">
                <a:latin typeface="Times New Roman" panose="02020603050405020304" charset="0"/>
                <a:ea typeface="微软雅黑" panose="020B0503020204020204" pitchFamily="34" charset="-122"/>
                <a:cs typeface="Times New Roman" panose="02020603050405020304" charset="0"/>
              </a:rPr>
              <a:t>的数据，这个过程通常被称为 </a:t>
            </a:r>
            <a:r>
              <a:rPr lang="en-US" altLang="zh-CN" sz="2400" dirty="0">
                <a:latin typeface="Times New Roman" panose="02020603050405020304" charset="0"/>
                <a:ea typeface="微软雅黑" panose="020B0503020204020204" pitchFamily="34" charset="-122"/>
                <a:cs typeface="Times New Roman" panose="02020603050405020304" charset="0"/>
              </a:rPr>
              <a:t>im2col</a:t>
            </a:r>
            <a:r>
              <a:rPr lang="zh-CN" altLang="en-US" sz="2400" dirty="0">
                <a:latin typeface="Times New Roman" panose="02020603050405020304" charset="0"/>
                <a:ea typeface="微软雅黑" panose="020B0503020204020204" pitchFamily="34" charset="-122"/>
                <a:cs typeface="Times New Roman" panose="02020603050405020304" charset="0"/>
              </a:rPr>
              <a:t>，然后用通道维度上的批量点积来代替二维卷积。</a:t>
            </a:r>
            <a:endParaRPr lang="en-US" altLang="zh-CN" sz="2400" dirty="0">
              <a:latin typeface="Times New Roman" panose="02020603050405020304" charset="0"/>
              <a:ea typeface="微软雅黑" panose="020B0503020204020204" pitchFamily="34" charset="-122"/>
              <a:cs typeface="Times New Roman" panose="02020603050405020304" charset="0"/>
            </a:endParaRPr>
          </a:p>
          <a:p>
            <a:pPr algn="just"/>
            <a:r>
              <a:rPr lang="en-US" altLang="zh-CN" sz="2400" dirty="0">
                <a:latin typeface="Times New Roman" panose="02020603050405020304" charset="0"/>
                <a:ea typeface="微软雅黑" panose="020B0503020204020204" pitchFamily="34" charset="-122"/>
                <a:cs typeface="Times New Roman" panose="02020603050405020304" charset="0"/>
              </a:rPr>
              <a:t>2</a:t>
            </a:r>
            <a:r>
              <a:rPr lang="zh-CN" altLang="en-US" sz="2400" dirty="0">
                <a:latin typeface="Times New Roman" panose="02020603050405020304" charset="0"/>
                <a:ea typeface="微软雅黑" panose="020B0503020204020204" pitchFamily="34" charset="-122"/>
                <a:cs typeface="Times New Roman" panose="02020603050405020304" charset="0"/>
              </a:rPr>
              <a:t>、使用softmax标准化，Potts模型以及手工制作的高斯特征</a:t>
            </a:r>
          </a:p>
          <a:p>
            <a:pPr algn="just"/>
            <a:r>
              <a:rPr lang="en-US" altLang="zh-CN" sz="2400" dirty="0">
                <a:latin typeface="Times New Roman" panose="02020603050405020304" charset="0"/>
                <a:ea typeface="微软雅黑" panose="020B0503020204020204" pitchFamily="34" charset="-122"/>
                <a:cs typeface="Times New Roman" panose="02020603050405020304" charset="0"/>
              </a:rPr>
              <a:t>4</a:t>
            </a:r>
            <a:r>
              <a:rPr lang="zh-CN" altLang="en-US" sz="2400" dirty="0">
                <a:latin typeface="Times New Roman" panose="02020603050405020304" charset="0"/>
                <a:ea typeface="微软雅黑" panose="020B0503020204020204" pitchFamily="34" charset="-122"/>
                <a:cs typeface="Times New Roman" panose="02020603050405020304" charset="0"/>
              </a:rPr>
              <a:t>、将高斯模糊应用于成对内核，使有效滤波器尺寸增加4倍</a:t>
            </a:r>
          </a:p>
          <a:p>
            <a:pPr algn="just"/>
            <a:r>
              <a:rPr lang="en-US" altLang="zh-CN" sz="2400" dirty="0">
                <a:latin typeface="Times New Roman" panose="02020603050405020304" charset="0"/>
                <a:ea typeface="微软雅黑" panose="020B0503020204020204" pitchFamily="34" charset="-122"/>
                <a:cs typeface="Times New Roman" panose="02020603050405020304" charset="0"/>
              </a:rPr>
              <a:t>5</a:t>
            </a:r>
            <a:r>
              <a:rPr lang="zh-CN" altLang="en-US" sz="2400" dirty="0">
                <a:latin typeface="Times New Roman" panose="02020603050405020304" charset="0"/>
                <a:ea typeface="微软雅黑" panose="020B0503020204020204" pitchFamily="34" charset="-122"/>
                <a:cs typeface="Times New Roman" panose="02020603050405020304" charset="0"/>
              </a:rPr>
              <a:t>、研究CRF学习高斯特征的能力：</a:t>
            </a:r>
            <a:r>
              <a:rPr lang="en-US" altLang="zh-CN" sz="2400" dirty="0">
                <a:latin typeface="Times New Roman" panose="02020603050405020304" charset="0"/>
                <a:ea typeface="微软雅黑" panose="020B0503020204020204" pitchFamily="34" charset="-122"/>
                <a:cs typeface="Times New Roman" panose="02020603050405020304" charset="0"/>
              </a:rPr>
              <a:t>用可学习的变量替换平滑内核的 输入特征pi</a:t>
            </a:r>
            <a:r>
              <a:rPr lang="zh-CN" altLang="en-US" sz="2400" dirty="0">
                <a:latin typeface="Times New Roman" panose="02020603050405020304" charset="0"/>
                <a:ea typeface="微软雅黑" panose="020B0503020204020204" pitchFamily="34" charset="-122"/>
                <a:cs typeface="Times New Roman" panose="02020603050405020304" charset="0"/>
              </a:rPr>
              <a:t>。还使用1×1卷积实现可学习的兼容性转换。</a:t>
            </a:r>
          </a:p>
        </p:txBody>
      </p:sp>
      <p:sp>
        <p:nvSpPr>
          <p:cNvPr id="6" name="文本框 3">
            <a:extLst>
              <a:ext uri="{FF2B5EF4-FFF2-40B4-BE49-F238E27FC236}">
                <a16:creationId xmlns:a16="http://schemas.microsoft.com/office/drawing/2014/main" id="{69FF2568-EDF8-4933-B5EE-5D23BC61613D}"/>
              </a:ext>
            </a:extLst>
          </p:cNvPr>
          <p:cNvSpPr txBox="1"/>
          <p:nvPr/>
        </p:nvSpPr>
        <p:spPr>
          <a:xfrm>
            <a:off x="1330326" y="268605"/>
            <a:ext cx="406331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Convolutional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Tree>
    <p:extLst>
      <p:ext uri="{BB962C8B-B14F-4D97-AF65-F5344CB8AC3E}">
        <p14:creationId xmlns:p14="http://schemas.microsoft.com/office/powerpoint/2010/main" val="19236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04</a:t>
            </a:r>
            <a:endParaRPr lang="zh-CN" altLang="en-US" sz="4000">
              <a:solidFill>
                <a:srgbClr val="00B075"/>
              </a:solidFill>
            </a:endParaRPr>
          </a:p>
        </p:txBody>
      </p:sp>
      <p:sp>
        <p:nvSpPr>
          <p:cNvPr id="21" name="文本框 3"/>
          <p:cNvSpPr txBox="1"/>
          <p:nvPr/>
        </p:nvSpPr>
        <p:spPr>
          <a:xfrm>
            <a:off x="1330325" y="268605"/>
            <a:ext cx="526669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Experimental Evaluation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062576" y="1193165"/>
            <a:ext cx="10431780" cy="4647426"/>
          </a:xfrm>
          <a:prstGeom prst="rect">
            <a:avLst/>
          </a:prstGeom>
          <a:noFill/>
        </p:spPr>
        <p:txBody>
          <a:bodyPr wrap="square" rtlCol="0">
            <a:spAutoFit/>
          </a:bodyPr>
          <a:lstStyle/>
          <a:p>
            <a:pPr algn="just"/>
            <a:r>
              <a:rPr lang="zh-CN" sz="2800" b="1" dirty="0">
                <a:latin typeface="Times New Roman" panose="02020603050405020304" charset="0"/>
                <a:ea typeface="微软雅黑" panose="020B0503020204020204" pitchFamily="34" charset="-122"/>
                <a:cs typeface="Times New Roman" panose="02020603050405020304" charset="0"/>
              </a:rPr>
              <a:t>数据集：</a:t>
            </a:r>
            <a:r>
              <a:rPr sz="2400" dirty="0">
                <a:latin typeface="Times New Roman" panose="02020603050405020304" charset="0"/>
                <a:ea typeface="微软雅黑" panose="020B0503020204020204" pitchFamily="34" charset="-122"/>
                <a:cs typeface="Times New Roman" panose="02020603050405020304" charset="0"/>
                <a:sym typeface="+mn-ea"/>
              </a:rPr>
              <a:t>PASCAL VOC 2012</a:t>
            </a:r>
            <a:endParaRPr lang="zh-CN" sz="2400" b="1" dirty="0">
              <a:latin typeface="Times New Roman" panose="02020603050405020304" charset="0"/>
              <a:ea typeface="微软雅黑" panose="020B0503020204020204" pitchFamily="34" charset="-122"/>
              <a:cs typeface="Times New Roman" panose="02020603050405020304" charset="0"/>
            </a:endParaRPr>
          </a:p>
          <a:p>
            <a:pPr algn="just"/>
            <a:r>
              <a:rPr sz="2400" dirty="0">
                <a:latin typeface="Times New Roman" panose="02020603050405020304" charset="0"/>
                <a:ea typeface="微软雅黑" panose="020B0503020204020204" pitchFamily="34" charset="-122"/>
                <a:cs typeface="Times New Roman" panose="02020603050405020304" charset="0"/>
              </a:rPr>
              <a:t>    10582个图像用于训练</a:t>
            </a:r>
            <a:r>
              <a:rPr lang="zh-CN"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其中200个图像用来调整内部CRF参数，剩余的</a:t>
            </a:r>
          </a:p>
          <a:p>
            <a:pPr algn="just"/>
            <a:r>
              <a:rPr sz="2400" dirty="0">
                <a:latin typeface="Times New Roman" panose="02020603050405020304" charset="0"/>
                <a:ea typeface="微软雅黑" panose="020B0503020204020204" pitchFamily="34" charset="-122"/>
                <a:cs typeface="Times New Roman" panose="02020603050405020304" charset="0"/>
              </a:rPr>
              <a:t>10382个图像用来训练一元CNN。在官方验证集的1464张图片上</a:t>
            </a:r>
            <a:r>
              <a:rPr lang="zh-CN" sz="2400" dirty="0">
                <a:latin typeface="Times New Roman" panose="02020603050405020304" charset="0"/>
                <a:ea typeface="微软雅黑" panose="020B0503020204020204" pitchFamily="34" charset="-122"/>
                <a:cs typeface="Times New Roman" panose="02020603050405020304" charset="0"/>
              </a:rPr>
              <a:t>验证</a:t>
            </a:r>
            <a:r>
              <a:rPr sz="2400" dirty="0" err="1">
                <a:latin typeface="Times New Roman" panose="02020603050405020304" charset="0"/>
                <a:ea typeface="微软雅黑" panose="020B0503020204020204" pitchFamily="34" charset="-122"/>
                <a:cs typeface="Times New Roman" panose="02020603050405020304" charset="0"/>
              </a:rPr>
              <a:t>结果</a:t>
            </a:r>
            <a:r>
              <a:rPr sz="2400" dirty="0">
                <a:latin typeface="Times New Roman" panose="02020603050405020304" charset="0"/>
                <a:ea typeface="微软雅黑" panose="020B0503020204020204" pitchFamily="34" charset="-122"/>
                <a:cs typeface="Times New Roman" panose="02020603050405020304" charset="0"/>
              </a:rPr>
              <a:t>。</a:t>
            </a:r>
            <a:endParaRPr lang="en-US" altLang="zh-CN" sz="2400" dirty="0">
              <a:latin typeface="Times New Roman" panose="02020603050405020304" charset="0"/>
              <a:ea typeface="微软雅黑" panose="020B0503020204020204" pitchFamily="34" charset="-122"/>
              <a:cs typeface="Times New Roman" panose="02020603050405020304" charset="0"/>
            </a:endParaRP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r>
              <a:rPr sz="2800" b="1" dirty="0">
                <a:latin typeface="Times New Roman" panose="02020603050405020304" charset="0"/>
                <a:ea typeface="微软雅黑" panose="020B0503020204020204" pitchFamily="34" charset="-122"/>
                <a:cs typeface="Times New Roman" panose="02020603050405020304" charset="0"/>
              </a:rPr>
              <a:t>Unary: </a:t>
            </a:r>
          </a:p>
          <a:p>
            <a:pPr algn="just"/>
            <a:r>
              <a:rPr sz="2400" dirty="0">
                <a:latin typeface="Times New Roman" panose="02020603050405020304" charset="0"/>
                <a:ea typeface="微软雅黑" panose="020B0503020204020204" pitchFamily="34" charset="-122"/>
                <a:cs typeface="Times New Roman" panose="02020603050405020304" charset="0"/>
              </a:rPr>
              <a:t>训练</a:t>
            </a:r>
            <a:r>
              <a:rPr sz="2400" dirty="0">
                <a:highlight>
                  <a:srgbClr val="FFFF00"/>
                </a:highlight>
                <a:latin typeface="Times New Roman" panose="02020603050405020304" charset="0"/>
                <a:ea typeface="微软雅黑" panose="020B0503020204020204" pitchFamily="34" charset="-122"/>
                <a:cs typeface="Times New Roman" panose="02020603050405020304" charset="0"/>
              </a:rPr>
              <a:t>ResNet101</a:t>
            </a:r>
            <a:r>
              <a:rPr sz="2400" dirty="0">
                <a:latin typeface="Times New Roman" panose="02020603050405020304" charset="0"/>
                <a:ea typeface="微软雅黑" panose="020B0503020204020204" pitchFamily="34" charset="-122"/>
                <a:cs typeface="Times New Roman" panose="02020603050405020304" charset="0"/>
              </a:rPr>
              <a:t>来计算一元势能</a:t>
            </a:r>
            <a:r>
              <a:rPr lang="zh-CN" sz="2400" dirty="0">
                <a:latin typeface="Times New Roman" panose="02020603050405020304" charset="0"/>
                <a:ea typeface="微软雅黑" panose="020B0503020204020204" pitchFamily="34" charset="-122"/>
                <a:cs typeface="Times New Roman" panose="02020603050405020304" charset="0"/>
              </a:rPr>
              <a:t>，CNN使用批量块大小为16和adam优化器进行200次训练，计算CRF的平均场推断进行5次迭代。初始学习速率设定为5×10</a:t>
            </a:r>
            <a:r>
              <a:rPr lang="zh-CN" sz="2400" baseline="30000" dirty="0">
                <a:latin typeface="Times New Roman" panose="02020603050405020304" charset="0"/>
                <a:ea typeface="微软雅黑" panose="020B0503020204020204" pitchFamily="34" charset="-122"/>
                <a:cs typeface="Times New Roman" panose="02020603050405020304" charset="0"/>
              </a:rPr>
              <a:t>−5</a:t>
            </a:r>
            <a:r>
              <a:rPr lang="zh-CN" sz="2400" dirty="0">
                <a:latin typeface="Times New Roman" panose="02020603050405020304" charset="0"/>
                <a:ea typeface="微软雅黑" panose="020B0503020204020204" pitchFamily="34" charset="-122"/>
                <a:cs typeface="Times New Roman" panose="02020603050405020304" charset="0"/>
              </a:rPr>
              <a:t> ，并且通过将初始学习率乘以                                    使其多项式减少。</a:t>
            </a:r>
            <a:endParaRPr lang="en-US" altLang="zh-CN" sz="2400" dirty="0">
              <a:latin typeface="Times New Roman" panose="02020603050405020304" charset="0"/>
              <a:ea typeface="微软雅黑" panose="020B0503020204020204" pitchFamily="34" charset="-122"/>
              <a:cs typeface="Times New Roman" panose="02020603050405020304" charset="0"/>
            </a:endParaRP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r>
              <a:rPr lang="zh-CN" sz="2400" dirty="0">
                <a:latin typeface="Times New Roman" panose="02020603050405020304" charset="0"/>
                <a:ea typeface="微软雅黑" panose="020B0503020204020204" pitchFamily="34" charset="-122"/>
                <a:cs typeface="Times New Roman" panose="02020603050405020304" charset="0"/>
              </a:rPr>
              <a:t>数据增强方法：随机水平扫描，随机旋转</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zh-CN" sz="2400" dirty="0">
                <a:latin typeface="Times New Roman" panose="02020603050405020304" charset="0"/>
                <a:ea typeface="微软雅黑" panose="020B0503020204020204" pitchFamily="34" charset="-122"/>
                <a:cs typeface="Times New Roman" panose="02020603050405020304" charset="0"/>
              </a:rPr>
              <a:t>±10°</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zh-CN" sz="2400" dirty="0">
                <a:latin typeface="Times New Roman" panose="02020603050405020304" charset="0"/>
                <a:ea typeface="微软雅黑" panose="020B0503020204020204" pitchFamily="34" charset="-122"/>
                <a:cs typeface="Times New Roman" panose="02020603050405020304" charset="0"/>
              </a:rPr>
              <a:t>和随机调整大小</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zh-CN" sz="2400" dirty="0">
                <a:latin typeface="Times New Roman" panose="02020603050405020304" charset="0"/>
                <a:ea typeface="微软雅黑" panose="020B0503020204020204" pitchFamily="34" charset="-122"/>
                <a:cs typeface="Times New Roman" panose="02020603050405020304" charset="0"/>
                <a:sym typeface="+mn-ea"/>
              </a:rPr>
              <a:t>0.5,2</a:t>
            </a:r>
            <a:r>
              <a:rPr lang="en-US" altLang="zh-CN" sz="2400" dirty="0">
                <a:latin typeface="Times New Roman" panose="02020603050405020304" charset="0"/>
                <a:ea typeface="微软雅黑" panose="020B0503020204020204" pitchFamily="34" charset="-122"/>
                <a:cs typeface="Times New Roman" panose="02020603050405020304" charset="0"/>
                <a:sym typeface="+mn-ea"/>
              </a:rPr>
              <a:t>)</a:t>
            </a:r>
            <a:r>
              <a:rPr lang="zh-CN" sz="2400" dirty="0">
                <a:latin typeface="Times New Roman" panose="02020603050405020304" charset="0"/>
                <a:ea typeface="微软雅黑" panose="020B0503020204020204" pitchFamily="34" charset="-122"/>
                <a:cs typeface="Times New Roman" panose="02020603050405020304" charset="0"/>
              </a:rPr>
              <a:t>。此外，使用随机亮度，随机对比度，随机饱和度和随机色调改变图像颜色，使用截断的正态分布生成所有随机数。</a:t>
            </a:r>
          </a:p>
        </p:txBody>
      </p:sp>
      <p:pic>
        <p:nvPicPr>
          <p:cNvPr id="3" name="图片 2"/>
          <p:cNvPicPr>
            <a:picLocks noChangeAspect="1"/>
          </p:cNvPicPr>
          <p:nvPr/>
        </p:nvPicPr>
        <p:blipFill>
          <a:blip r:embed="rId2"/>
          <a:srcRect l="3005" t="-9710"/>
          <a:stretch>
            <a:fillRect/>
          </a:stretch>
        </p:blipFill>
        <p:spPr>
          <a:xfrm>
            <a:off x="6096000" y="3824439"/>
            <a:ext cx="2623185" cy="480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04</a:t>
            </a:r>
            <a:endParaRPr lang="zh-CN" altLang="en-US" sz="4000">
              <a:solidFill>
                <a:srgbClr val="00B075"/>
              </a:solidFill>
            </a:endParaRPr>
          </a:p>
        </p:txBody>
      </p:sp>
      <p:sp>
        <p:nvSpPr>
          <p:cNvPr id="21" name="文本框 3"/>
          <p:cNvSpPr txBox="1"/>
          <p:nvPr/>
        </p:nvSpPr>
        <p:spPr>
          <a:xfrm>
            <a:off x="1330325" y="268605"/>
            <a:ext cx="526669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Experimental Evaluation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p:cNvSpPr txBox="1"/>
          <p:nvPr/>
        </p:nvSpPr>
        <p:spPr>
          <a:xfrm>
            <a:off x="948690" y="1343025"/>
            <a:ext cx="3130550" cy="5754370"/>
          </a:xfrm>
          <a:prstGeom prst="rect">
            <a:avLst/>
          </a:prstGeom>
          <a:noFill/>
        </p:spPr>
        <p:txBody>
          <a:bodyPr wrap="square" rtlCol="0">
            <a:spAutoFit/>
          </a:bodyPr>
          <a:lstStyle/>
          <a:p>
            <a:pPr algn="just"/>
            <a:r>
              <a:rPr lang="zh-CN" sz="2800" b="1" dirty="0">
                <a:latin typeface="Times New Roman" panose="02020603050405020304" charset="0"/>
                <a:ea typeface="微软雅黑" panose="020B0503020204020204" pitchFamily="34" charset="-122"/>
                <a:cs typeface="Times New Roman" panose="02020603050405020304" charset="0"/>
              </a:rPr>
              <a:t>关于合成数据的ConvCRF：</a:t>
            </a:r>
          </a:p>
          <a:p>
            <a:pPr algn="just"/>
            <a:r>
              <a:rPr lang="zh-CN" sz="2400" dirty="0">
                <a:latin typeface="Times New Roman" panose="02020603050405020304" charset="0"/>
                <a:ea typeface="微软雅黑" panose="020B0503020204020204" pitchFamily="34" charset="-122"/>
                <a:cs typeface="Times New Roman" panose="02020603050405020304" charset="0"/>
              </a:rPr>
              <a:t>以</a:t>
            </a:r>
            <a:r>
              <a:rPr sz="2400" dirty="0">
                <a:latin typeface="Times New Roman" panose="02020603050405020304" charset="0"/>
                <a:ea typeface="微软雅黑" panose="020B0503020204020204" pitchFamily="34" charset="-122"/>
                <a:cs typeface="Times New Roman" panose="02020603050405020304" charset="0"/>
              </a:rPr>
              <a:t>PASCAL VOC数据集作为基础，增加地面实况，目标是模拟预测误差</a:t>
            </a:r>
            <a:r>
              <a:rPr lang="zh-CN" sz="2400" dirty="0">
                <a:latin typeface="Times New Roman" panose="02020603050405020304" charset="0"/>
                <a:ea typeface="微软雅黑" panose="020B0503020204020204" pitchFamily="34" charset="-122"/>
                <a:cs typeface="Times New Roman" panose="02020603050405020304" charset="0"/>
              </a:rPr>
              <a:t>。</a:t>
            </a:r>
            <a:endParaRPr lang="en-US" sz="2400" dirty="0">
              <a:latin typeface="Times New Roman" panose="02020603050405020304" charset="0"/>
              <a:ea typeface="微软雅黑" panose="020B0503020204020204" pitchFamily="34" charset="-122"/>
              <a:cs typeface="Times New Roman" panose="02020603050405020304" charset="0"/>
            </a:endParaRPr>
          </a:p>
          <a:p>
            <a:pPr algn="just"/>
            <a:r>
              <a:rPr lang="en-US" sz="2400" dirty="0">
                <a:latin typeface="Times New Roman" panose="02020603050405020304" charset="0"/>
                <a:ea typeface="微软雅黑" panose="020B0503020204020204" pitchFamily="34" charset="-122"/>
                <a:cs typeface="Times New Roman" panose="02020603050405020304" charset="0"/>
              </a:rPr>
              <a:t>首先，将地面实例按8倍进行下采样。然后，在低分辨率空间预测中随机跳跃并将结果上采样到原来的分辨率。</a:t>
            </a:r>
            <a:r>
              <a:rPr lang="en-US" sz="2400" dirty="0">
                <a:latin typeface="Times New Roman" panose="02020603050405020304" charset="0"/>
                <a:ea typeface="微软雅黑" panose="020B0503020204020204" pitchFamily="34" charset="-122"/>
                <a:cs typeface="Times New Roman" panose="02020603050405020304" charset="0"/>
                <a:sym typeface="+mn-ea"/>
              </a:rPr>
              <a:t>如</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右</a:t>
            </a:r>
            <a:r>
              <a:rPr lang="en-US" sz="2400" dirty="0">
                <a:latin typeface="Times New Roman" panose="02020603050405020304" charset="0"/>
                <a:ea typeface="微软雅黑" panose="020B0503020204020204" pitchFamily="34" charset="-122"/>
                <a:cs typeface="Times New Roman" panose="02020603050405020304" charset="0"/>
                <a:sym typeface="+mn-ea"/>
              </a:rPr>
              <a:t>图所示:</a:t>
            </a:r>
          </a:p>
          <a:p>
            <a:pPr algn="just"/>
            <a:endParaRPr lang="en-US" sz="2400" dirty="0">
              <a:latin typeface="Times New Roman" panose="02020603050405020304" charset="0"/>
              <a:ea typeface="微软雅黑" panose="020B0503020204020204" pitchFamily="34" charset="-122"/>
              <a:cs typeface="Times New Roman" panose="02020603050405020304" charset="0"/>
            </a:endParaRPr>
          </a:p>
          <a:p>
            <a:pPr algn="just"/>
            <a:endParaRPr lang="en-US" sz="2400" dirty="0">
              <a:latin typeface="Times New Roman" panose="02020603050405020304" charset="0"/>
              <a:ea typeface="微软雅黑" panose="020B0503020204020204" pitchFamily="34" charset="-122"/>
              <a:cs typeface="Times New Roman" panose="02020603050405020304" charset="0"/>
            </a:endParaRPr>
          </a:p>
          <a:p>
            <a:pPr algn="just"/>
            <a:endParaRPr lang="en-US" sz="2400" dirty="0">
              <a:latin typeface="Times New Roman" panose="02020603050405020304" charset="0"/>
              <a:ea typeface="微软雅黑" panose="020B0503020204020204" pitchFamily="34"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4303395" y="1003935"/>
            <a:ext cx="6888480" cy="54089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04</a:t>
            </a:r>
            <a:endParaRPr lang="zh-CN" altLang="en-US" sz="4000">
              <a:solidFill>
                <a:srgbClr val="00B075"/>
              </a:solidFill>
            </a:endParaRPr>
          </a:p>
        </p:txBody>
      </p:sp>
      <p:sp>
        <p:nvSpPr>
          <p:cNvPr id="21" name="文本框 3"/>
          <p:cNvSpPr txBox="1"/>
          <p:nvPr/>
        </p:nvSpPr>
        <p:spPr>
          <a:xfrm>
            <a:off x="1330325" y="268605"/>
            <a:ext cx="526669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Experimental Evaluation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a:xfrm>
            <a:off x="949960" y="1482725"/>
            <a:ext cx="10134600" cy="4296410"/>
            <a:chOff x="1603" y="1962"/>
            <a:chExt cx="16208" cy="6766"/>
          </a:xfrm>
        </p:grpSpPr>
        <p:sp>
          <p:nvSpPr>
            <p:cNvPr id="100" name="文本框 99"/>
            <p:cNvSpPr txBox="1"/>
            <p:nvPr/>
          </p:nvSpPr>
          <p:spPr>
            <a:xfrm>
              <a:off x="1603" y="1962"/>
              <a:ext cx="16208" cy="2470"/>
            </a:xfrm>
            <a:prstGeom prst="rect">
              <a:avLst/>
            </a:prstGeom>
            <a:noFill/>
            <a:ln w="9525">
              <a:noFill/>
            </a:ln>
          </p:spPr>
          <p:txBody>
            <a:bodyPr wrap="square">
              <a:spAutoFit/>
            </a:bodyPr>
            <a:lstStyle/>
            <a:p>
              <a:pPr marL="0" indent="0"/>
              <a:r>
                <a:rPr sz="2400" b="0" dirty="0">
                  <a:latin typeface="Times New Roman" panose="02020603050405020304" charset="0"/>
                  <a:ea typeface="微软雅黑" panose="020B0503020204020204" pitchFamily="34" charset="-122"/>
                  <a:cs typeface="Times New Roman" panose="02020603050405020304" charset="0"/>
                </a:rPr>
                <a:t>第一个实验中，使用完全相同的参数比较FullCRF和ConvCRF。 为此</a:t>
              </a:r>
              <a:r>
                <a:rPr lang="zh-CN" sz="2400" b="0" dirty="0">
                  <a:latin typeface="Times New Roman" panose="02020603050405020304" charset="0"/>
                  <a:ea typeface="微软雅黑" panose="020B0503020204020204" pitchFamily="34" charset="-122"/>
                  <a:cs typeface="Times New Roman" panose="02020603050405020304" charset="0"/>
                </a:rPr>
                <a:t>，使</a:t>
              </a:r>
              <a:r>
                <a:rPr sz="2400" b="0" dirty="0">
                  <a:latin typeface="Times New Roman" panose="02020603050405020304" charset="0"/>
                  <a:ea typeface="微软雅黑" panose="020B0503020204020204" pitchFamily="34" charset="-122"/>
                  <a:cs typeface="Times New Roman" panose="02020603050405020304" charset="0"/>
                </a:rPr>
                <a:t>用手工制作的高斯特征。五个参数（</a:t>
              </a:r>
              <a:r>
                <a:rPr sz="2400" dirty="0">
                  <a:latin typeface="Times New Roman" panose="02020603050405020304" charset="0"/>
                  <a:ea typeface="微软雅黑" panose="020B0503020204020204" pitchFamily="34" charset="-122"/>
                  <a:cs typeface="Times New Roman" panose="02020603050405020304" charset="0"/>
                  <a:sym typeface="+mn-ea"/>
                </a:rPr>
                <a:t>w</a:t>
              </a:r>
              <a:r>
                <a:rPr lang="en-US" sz="2400" baseline="30000" dirty="0">
                  <a:latin typeface="Times New Roman" panose="02020603050405020304" charset="0"/>
                  <a:ea typeface="微软雅黑" panose="020B0503020204020204" pitchFamily="34" charset="-122"/>
                  <a:cs typeface="Times New Roman" panose="02020603050405020304" charset="0"/>
                  <a:sym typeface="+mn-ea"/>
                </a:rPr>
                <a:t>(</a:t>
              </a:r>
              <a:r>
                <a:rPr sz="2400" baseline="30000" dirty="0">
                  <a:latin typeface="Times New Roman" panose="02020603050405020304" charset="0"/>
                  <a:ea typeface="微软雅黑" panose="020B0503020204020204" pitchFamily="34" charset="-122"/>
                  <a:cs typeface="Times New Roman" panose="02020603050405020304" charset="0"/>
                  <a:sym typeface="+mn-ea"/>
                </a:rPr>
                <a:t>1</a:t>
              </a:r>
              <a:r>
                <a:rPr lang="en-US" sz="2400" baseline="300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，w</a:t>
              </a:r>
              <a:r>
                <a:rPr lang="en-US" sz="2400" baseline="30000" dirty="0">
                  <a:latin typeface="Times New Roman" panose="02020603050405020304" charset="0"/>
                  <a:ea typeface="微软雅黑" panose="020B0503020204020204" pitchFamily="34" charset="-122"/>
                  <a:cs typeface="Times New Roman" panose="02020603050405020304" charset="0"/>
                  <a:sym typeface="+mn-ea"/>
                </a:rPr>
                <a:t>(</a:t>
              </a:r>
              <a:r>
                <a:rPr sz="2400" baseline="30000" dirty="0">
                  <a:latin typeface="Times New Roman" panose="02020603050405020304" charset="0"/>
                  <a:ea typeface="微软雅黑" panose="020B0503020204020204" pitchFamily="34" charset="-122"/>
                  <a:cs typeface="Times New Roman" panose="02020603050405020304" charset="0"/>
                  <a:sym typeface="+mn-ea"/>
                </a:rPr>
                <a:t>2</a:t>
              </a:r>
              <a:r>
                <a:rPr lang="en-US" sz="2400" baseline="300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，θ</a:t>
              </a:r>
              <a:r>
                <a:rPr sz="2400" baseline="-25000" dirty="0">
                  <a:latin typeface="Times New Roman" panose="02020603050405020304" charset="0"/>
                  <a:ea typeface="微软雅黑" panose="020B0503020204020204" pitchFamily="34" charset="-122"/>
                  <a:cs typeface="Times New Roman" panose="02020603050405020304" charset="0"/>
                  <a:sym typeface="+mn-ea"/>
                </a:rPr>
                <a:t>α</a:t>
              </a:r>
              <a:r>
                <a:rPr sz="2400" dirty="0">
                  <a:latin typeface="Times New Roman" panose="02020603050405020304" charset="0"/>
                  <a:ea typeface="微软雅黑" panose="020B0503020204020204" pitchFamily="34" charset="-122"/>
                  <a:cs typeface="Times New Roman" panose="02020603050405020304" charset="0"/>
                  <a:sym typeface="+mn-ea"/>
                </a:rPr>
                <a:t>，θ</a:t>
              </a:r>
              <a:r>
                <a:rPr sz="2400" baseline="-25000" dirty="0">
                  <a:latin typeface="Times New Roman" panose="02020603050405020304" charset="0"/>
                  <a:ea typeface="微软雅黑" panose="020B0503020204020204" pitchFamily="34" charset="-122"/>
                  <a:cs typeface="Times New Roman" panose="02020603050405020304" charset="0"/>
                  <a:sym typeface="+mn-ea"/>
                </a:rPr>
                <a:t>β</a:t>
              </a:r>
              <a:r>
                <a:rPr sz="2400" dirty="0">
                  <a:latin typeface="Times New Roman" panose="02020603050405020304" charset="0"/>
                  <a:ea typeface="微软雅黑" panose="020B0503020204020204" pitchFamily="34" charset="-122"/>
                  <a:cs typeface="Times New Roman" panose="02020603050405020304" charset="0"/>
                  <a:sym typeface="+mn-ea"/>
                </a:rPr>
                <a:t>和θ</a:t>
              </a:r>
              <a:r>
                <a:rPr sz="2400" baseline="-25000" dirty="0">
                  <a:latin typeface="Times New Roman" panose="02020603050405020304" charset="0"/>
                  <a:ea typeface="微软雅黑" panose="020B0503020204020204" pitchFamily="34" charset="-122"/>
                  <a:cs typeface="Times New Roman" panose="02020603050405020304" charset="0"/>
                  <a:sym typeface="+mn-ea"/>
                </a:rPr>
                <a:t>γ</a:t>
              </a:r>
              <a:r>
                <a:rPr lang="zh-CN" sz="2400" dirty="0">
                  <a:latin typeface="Times New Roman" panose="02020603050405020304" charset="0"/>
                  <a:ea typeface="微软雅黑" panose="020B0503020204020204" pitchFamily="34" charset="-122"/>
                  <a:cs typeface="Times New Roman" panose="02020603050405020304" charset="0"/>
                  <a:sym typeface="+mn-ea"/>
                </a:rPr>
                <a:t>）</a:t>
              </a:r>
              <a:r>
                <a:rPr sz="2400" b="0" dirty="0">
                  <a:latin typeface="Times New Roman" panose="02020603050405020304" charset="0"/>
                  <a:ea typeface="微软雅黑" panose="020B0503020204020204" pitchFamily="34" charset="-122"/>
                  <a:cs typeface="Times New Roman" panose="02020603050405020304" charset="0"/>
                </a:rPr>
                <a:t>初始化为[17,16]中提出的默认值。</a:t>
              </a:r>
            </a:p>
            <a:p>
              <a:pPr marL="0" indent="0"/>
              <a:endParaRPr sz="2400" dirty="0">
                <a:latin typeface="Times New Roman" panose="02020603050405020304" charset="0"/>
                <a:ea typeface="微软雅黑" panose="020B0503020204020204" pitchFamily="34" charset="-122"/>
                <a:cs typeface="Times New Roman" panose="02020603050405020304" charset="0"/>
              </a:endParaRPr>
            </a:p>
          </p:txBody>
        </p:sp>
        <p:pic>
          <p:nvPicPr>
            <p:cNvPr id="2" name="图片 -2147482611"/>
            <p:cNvPicPr>
              <a:picLocks noChangeAspect="1"/>
            </p:cNvPicPr>
            <p:nvPr/>
          </p:nvPicPr>
          <p:blipFill>
            <a:blip r:embed="rId2"/>
            <a:srcRect b="3496"/>
            <a:stretch>
              <a:fillRect/>
            </a:stretch>
          </p:blipFill>
          <p:spPr>
            <a:xfrm>
              <a:off x="2095" y="3772"/>
              <a:ext cx="14850" cy="2863"/>
            </a:xfrm>
            <a:prstGeom prst="rect">
              <a:avLst/>
            </a:prstGeom>
            <a:noFill/>
            <a:ln w="9525">
              <a:noFill/>
            </a:ln>
          </p:spPr>
        </p:pic>
        <p:sp>
          <p:nvSpPr>
            <p:cNvPr id="3" name="文本框 2"/>
            <p:cNvSpPr txBox="1"/>
            <p:nvPr/>
          </p:nvSpPr>
          <p:spPr>
            <a:xfrm>
              <a:off x="2095" y="6840"/>
              <a:ext cx="15607" cy="1888"/>
            </a:xfrm>
            <a:prstGeom prst="rect">
              <a:avLst/>
            </a:prstGeom>
            <a:noFill/>
          </p:spPr>
          <p:txBody>
            <a:bodyPr wrap="square" rtlCol="0">
              <a:spAutoFit/>
            </a:bodyPr>
            <a:lstStyle/>
            <a:p>
              <a:r>
                <a:rPr lang="zh-CN" sz="2400" dirty="0">
                  <a:latin typeface="Times New Roman" panose="02020603050405020304" charset="0"/>
                  <a:ea typeface="微软雅黑" panose="020B0503020204020204" pitchFamily="34" charset="-122"/>
                  <a:cs typeface="Times New Roman" panose="02020603050405020304" charset="0"/>
                </a:rPr>
                <a:t>表</a:t>
              </a:r>
              <a:r>
                <a:rPr sz="2400" dirty="0">
                  <a:latin typeface="Times New Roman" panose="02020603050405020304" charset="0"/>
                  <a:ea typeface="微软雅黑" panose="020B0503020204020204" pitchFamily="34" charset="-122"/>
                  <a:cs typeface="Times New Roman" panose="02020603050405020304" charset="0"/>
                </a:rPr>
                <a:t>1</a:t>
              </a:r>
              <a:r>
                <a:rPr lang="zh-CN"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CRF在合成数据上的性能比较。速度测试在Nvidia GeFore GTX 1080 Ti GPU上完成。所有CRF均应用于全分辨率Pascal VOC图像。Conv7表示具有滤波器尺寸7的ConvCRF。</a:t>
              </a:r>
              <a:endParaRPr lang="zh-CN" altLang="en-US"/>
            </a:p>
          </p:txBody>
        </p:sp>
        <p:sp>
          <p:nvSpPr>
            <p:cNvPr id="5" name="矩形 4"/>
            <p:cNvSpPr/>
            <p:nvPr/>
          </p:nvSpPr>
          <p:spPr>
            <a:xfrm>
              <a:off x="13004" y="4187"/>
              <a:ext cx="1969" cy="2383"/>
            </a:xfrm>
            <a:prstGeom prst="rect">
              <a:avLst/>
            </a:prstGeom>
            <a:noFill/>
            <a:ln w="57150">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04</a:t>
            </a:r>
            <a:endParaRPr lang="zh-CN" altLang="en-US" sz="4000">
              <a:solidFill>
                <a:srgbClr val="00B075"/>
              </a:solidFill>
            </a:endParaRPr>
          </a:p>
        </p:txBody>
      </p:sp>
      <p:sp>
        <p:nvSpPr>
          <p:cNvPr id="21" name="文本框 3"/>
          <p:cNvSpPr txBox="1"/>
          <p:nvPr/>
        </p:nvSpPr>
        <p:spPr>
          <a:xfrm>
            <a:off x="1330325" y="268605"/>
            <a:ext cx="526669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Experimental Evaluation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文本框 2"/>
          <p:cNvSpPr txBox="1"/>
          <p:nvPr/>
        </p:nvSpPr>
        <p:spPr>
          <a:xfrm>
            <a:off x="948690" y="1343025"/>
            <a:ext cx="10212070" cy="5692775"/>
          </a:xfrm>
          <a:prstGeom prst="rect">
            <a:avLst/>
          </a:prstGeom>
          <a:noFill/>
        </p:spPr>
        <p:txBody>
          <a:bodyPr wrap="square" rtlCol="0">
            <a:spAutoFit/>
          </a:bodyPr>
          <a:lstStyle/>
          <a:p>
            <a:pPr algn="just"/>
            <a:r>
              <a:rPr lang="zh-CN" sz="2800" b="1" dirty="0">
                <a:latin typeface="Times New Roman" panose="02020603050405020304" charset="0"/>
                <a:ea typeface="微软雅黑" panose="020B0503020204020204" pitchFamily="34" charset="-122"/>
                <a:cs typeface="Times New Roman" panose="02020603050405020304" charset="0"/>
              </a:rPr>
              <a:t>ConvCRF</a:t>
            </a:r>
            <a:r>
              <a:rPr lang="en-US" altLang="zh-CN" sz="2800" b="1" dirty="0">
                <a:latin typeface="Times New Roman" panose="02020603050405020304" charset="0"/>
                <a:ea typeface="微软雅黑" panose="020B0503020204020204" pitchFamily="34" charset="-122"/>
                <a:cs typeface="Times New Roman" panose="02020603050405020304" charset="0"/>
              </a:rPr>
              <a:t>s</a:t>
            </a:r>
            <a:r>
              <a:rPr lang="zh-CN" sz="2800" b="1" dirty="0">
                <a:latin typeface="Times New Roman" panose="02020603050405020304" charset="0"/>
                <a:ea typeface="微软雅黑" panose="020B0503020204020204" pitchFamily="34" charset="-122"/>
                <a:cs typeface="Times New Roman" panose="02020603050405020304" charset="0"/>
              </a:rPr>
              <a:t>的解耦训练：</a:t>
            </a:r>
          </a:p>
          <a:p>
            <a:pPr algn="just"/>
            <a:r>
              <a:rPr sz="2400" dirty="0">
                <a:latin typeface="Times New Roman" panose="02020603050405020304" charset="0"/>
                <a:ea typeface="微软雅黑" panose="020B0503020204020204" pitchFamily="34" charset="-122"/>
                <a:cs typeface="Times New Roman" panose="02020603050405020304" charset="0"/>
              </a:rPr>
              <a:t>与端到端</a:t>
            </a:r>
            <a:r>
              <a:rPr lang="zh-CN" sz="2400" dirty="0">
                <a:latin typeface="Times New Roman" panose="02020603050405020304" charset="0"/>
                <a:ea typeface="微软雅黑" panose="020B0503020204020204" pitchFamily="34" charset="-122"/>
                <a:cs typeface="Times New Roman" panose="02020603050405020304" charset="0"/>
              </a:rPr>
              <a:t>方法</a:t>
            </a:r>
            <a:r>
              <a:rPr sz="2400" dirty="0">
                <a:latin typeface="Times New Roman" panose="02020603050405020304" charset="0"/>
                <a:ea typeface="微软雅黑" panose="020B0503020204020204" pitchFamily="34" charset="-122"/>
                <a:cs typeface="Times New Roman" panose="02020603050405020304" charset="0"/>
              </a:rPr>
              <a:t>相比，解耦训练具有很多优点。首先，它非常灵活，可以在任何分割方法之上应用独立的CRF训练。此外，解耦训练使系统可以解释。最后，分段训练有效地解决了消失梯度问题</a:t>
            </a:r>
            <a:r>
              <a:rPr lang="zh-CN" sz="2400" dirty="0">
                <a:latin typeface="Times New Roman" panose="02020603050405020304" charset="0"/>
                <a:ea typeface="微软雅黑" panose="020B0503020204020204" pitchFamily="34" charset="-122"/>
                <a:cs typeface="Times New Roman" panose="02020603050405020304" charset="0"/>
              </a:rPr>
              <a:t>。</a:t>
            </a:r>
            <a:r>
              <a:rPr lang="zh-CN" sz="2400" dirty="0">
                <a:latin typeface="Times New Roman" panose="02020603050405020304" charset="0"/>
                <a:ea typeface="微软雅黑" panose="020B0503020204020204" pitchFamily="34" charset="-122"/>
                <a:cs typeface="Times New Roman" panose="02020603050405020304" charset="0"/>
                <a:sym typeface="+mn-ea"/>
              </a:rPr>
              <a:t>表</a:t>
            </a:r>
            <a:r>
              <a:rPr lang="en-US" altLang="zh-CN" sz="2400" dirty="0">
                <a:latin typeface="Times New Roman" panose="02020603050405020304" charset="0"/>
                <a:ea typeface="微软雅黑" panose="020B0503020204020204" pitchFamily="34" charset="-122"/>
                <a:cs typeface="Times New Roman" panose="02020603050405020304" charset="0"/>
                <a:sym typeface="+mn-ea"/>
              </a:rPr>
              <a:t>2</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展示了</a:t>
            </a:r>
            <a:r>
              <a:rPr lang="zh-CN" sz="2400" dirty="0">
                <a:latin typeface="Times New Roman" panose="02020603050405020304" charset="0"/>
                <a:ea typeface="微软雅黑" panose="020B0503020204020204" pitchFamily="34" charset="-122"/>
                <a:cs typeface="Times New Roman" panose="02020603050405020304" charset="0"/>
              </a:rPr>
              <a:t>这一实验结果：</a:t>
            </a: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endParaRPr lang="zh-CN" sz="2400" dirty="0">
              <a:latin typeface="Times New Roman" panose="02020603050405020304" charset="0"/>
              <a:ea typeface="微软雅黑" panose="020B0503020204020204" pitchFamily="34" charset="-122"/>
              <a:cs typeface="Times New Roman" panose="02020603050405020304" charset="0"/>
            </a:endParaRPr>
          </a:p>
          <a:p>
            <a:pPr algn="just"/>
            <a:r>
              <a:rPr lang="zh-CN" sz="2400" dirty="0">
                <a:latin typeface="Times New Roman" panose="02020603050405020304" charset="0"/>
                <a:ea typeface="微软雅黑" panose="020B0503020204020204" pitchFamily="34" charset="-122"/>
                <a:cs typeface="Times New Roman" panose="02020603050405020304" charset="0"/>
              </a:rPr>
              <a:t>表2：使用解耦训练对验证数据的CRF进行性能比较。 + C使用卷积作为兼容性变换，+ T学习高斯特征。</a:t>
            </a:r>
          </a:p>
          <a:p>
            <a:pPr algn="just"/>
            <a:r>
              <a:rPr lang="zh-CN" sz="2400" dirty="0">
                <a:latin typeface="Times New Roman" panose="02020603050405020304" charset="0"/>
                <a:ea typeface="微软雅黑" panose="020B0503020204020204" pitchFamily="34" charset="-122"/>
                <a:cs typeface="Times New Roman" panose="02020603050405020304" charset="0"/>
                <a:sym typeface="+mn-ea"/>
              </a:rPr>
              <a:t>还可观察到，利用可学习的兼容性转换以及可学习的高斯特征的ConvCRF实现表现最佳。</a:t>
            </a:r>
            <a:endParaRPr lang="zh-CN" sz="2400" dirty="0">
              <a:latin typeface="Times New Roman" panose="02020603050405020304" charset="0"/>
              <a:ea typeface="微软雅黑" panose="020B0503020204020204" pitchFamily="34" charset="-122"/>
              <a:cs typeface="Times New Roman" panose="02020603050405020304" charset="0"/>
            </a:endParaRPr>
          </a:p>
          <a:p>
            <a:pPr algn="just"/>
            <a:endParaRPr lang="en-US" sz="2400" dirty="0">
              <a:latin typeface="Times New Roman" panose="02020603050405020304" charset="0"/>
              <a:ea typeface="微软雅黑" panose="020B0503020204020204" pitchFamily="34" charset="-122"/>
              <a:cs typeface="Times New Roman" panose="02020603050405020304" charset="0"/>
            </a:endParaRPr>
          </a:p>
          <a:p>
            <a:pPr algn="just"/>
            <a:endParaRPr lang="en-US" sz="2400" dirty="0">
              <a:latin typeface="Times New Roman" panose="02020603050405020304" charset="0"/>
              <a:ea typeface="微软雅黑" panose="020B0503020204020204" pitchFamily="34" charset="-122"/>
              <a:cs typeface="Times New Roman" panose="02020603050405020304" charset="0"/>
            </a:endParaRPr>
          </a:p>
        </p:txBody>
      </p:sp>
      <p:pic>
        <p:nvPicPr>
          <p:cNvPr id="2" name="图片 -2147482609"/>
          <p:cNvPicPr>
            <a:picLocks noChangeAspect="1"/>
          </p:cNvPicPr>
          <p:nvPr/>
        </p:nvPicPr>
        <p:blipFill>
          <a:blip r:embed="rId2"/>
          <a:stretch>
            <a:fillRect/>
          </a:stretch>
        </p:blipFill>
        <p:spPr>
          <a:xfrm>
            <a:off x="846455" y="2929890"/>
            <a:ext cx="10499090" cy="17183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05</a:t>
            </a:r>
            <a:endParaRPr lang="zh-CN" altLang="en-US" sz="4000">
              <a:solidFill>
                <a:srgbClr val="00B075"/>
              </a:solidFill>
            </a:endParaRPr>
          </a:p>
        </p:txBody>
      </p:sp>
      <p:sp>
        <p:nvSpPr>
          <p:cNvPr id="21" name="文本框 3"/>
          <p:cNvSpPr txBox="1"/>
          <p:nvPr/>
        </p:nvSpPr>
        <p:spPr>
          <a:xfrm>
            <a:off x="1330325" y="268605"/>
            <a:ext cx="3423285"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Conclusion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a:extLst>
              <a:ext uri="{FF2B5EF4-FFF2-40B4-BE49-F238E27FC236}">
                <a16:creationId xmlns:a16="http://schemas.microsoft.com/office/drawing/2014/main" id="{495320D4-835E-4B2D-823A-94B3CF92FB13}"/>
              </a:ext>
            </a:extLst>
          </p:cNvPr>
          <p:cNvPicPr>
            <a:picLocks noChangeAspect="1"/>
          </p:cNvPicPr>
          <p:nvPr/>
        </p:nvPicPr>
        <p:blipFill>
          <a:blip r:embed="rId2"/>
          <a:stretch>
            <a:fillRect/>
          </a:stretch>
        </p:blipFill>
        <p:spPr>
          <a:xfrm>
            <a:off x="3373837" y="858192"/>
            <a:ext cx="7659755" cy="5999808"/>
          </a:xfrm>
          <a:prstGeom prst="rect">
            <a:avLst/>
          </a:prstGeom>
        </p:spPr>
      </p:pic>
      <p:sp>
        <p:nvSpPr>
          <p:cNvPr id="4" name="矩形 3">
            <a:extLst>
              <a:ext uri="{FF2B5EF4-FFF2-40B4-BE49-F238E27FC236}">
                <a16:creationId xmlns:a16="http://schemas.microsoft.com/office/drawing/2014/main" id="{D71D1BF2-8D05-4EC0-A3C8-3825EE776609}"/>
              </a:ext>
            </a:extLst>
          </p:cNvPr>
          <p:cNvSpPr/>
          <p:nvPr/>
        </p:nvSpPr>
        <p:spPr>
          <a:xfrm>
            <a:off x="585413" y="1899888"/>
            <a:ext cx="2920946" cy="2677656"/>
          </a:xfrm>
          <a:prstGeom prst="rect">
            <a:avLst/>
          </a:prstGeom>
        </p:spPr>
        <p:txBody>
          <a:bodyPr wrap="square">
            <a:spAutoFit/>
          </a:bodyPr>
          <a:lstStyle/>
          <a:p>
            <a:r>
              <a:rPr lang="zh-CN" altLang="en-US" sz="2400" b="1" dirty="0">
                <a:latin typeface="Times New Roman" panose="02020603050405020304" charset="0"/>
                <a:ea typeface="微软雅黑" panose="020B0503020204020204" pitchFamily="34" charset="-122"/>
                <a:cs typeface="Times New Roman" panose="02020603050405020304" charset="0"/>
              </a:rPr>
              <a:t>使用解耦训练策略在 </a:t>
            </a:r>
            <a:r>
              <a:rPr lang="en-US" altLang="zh-CN" sz="2400" b="1" dirty="0">
                <a:latin typeface="Times New Roman" panose="02020603050405020304" charset="0"/>
                <a:ea typeface="微软雅黑" panose="020B0503020204020204" pitchFamily="34" charset="-122"/>
                <a:cs typeface="Times New Roman" panose="02020603050405020304" charset="0"/>
              </a:rPr>
              <a:t>Pascal VOC </a:t>
            </a:r>
            <a:r>
              <a:rPr lang="zh-CN" altLang="en-US" sz="2400" b="1" dirty="0">
                <a:latin typeface="Times New Roman" panose="02020603050405020304" charset="0"/>
                <a:ea typeface="微软雅黑" panose="020B0503020204020204" pitchFamily="34" charset="-122"/>
                <a:cs typeface="Times New Roman" panose="02020603050405020304" charset="0"/>
              </a:rPr>
              <a:t>数据下的结果可视化。示例 </a:t>
            </a:r>
            <a:r>
              <a:rPr lang="en-US" altLang="zh-CN" sz="2400" b="1" dirty="0">
                <a:latin typeface="Times New Roman" panose="02020603050405020304" charset="0"/>
                <a:ea typeface="微软雅黑" panose="020B0503020204020204" pitchFamily="34" charset="-122"/>
                <a:cs typeface="Times New Roman" panose="02020603050405020304" charset="0"/>
              </a:rPr>
              <a:t>2 </a:t>
            </a:r>
            <a:r>
              <a:rPr lang="zh-CN" altLang="en-US" sz="2400" b="1" dirty="0">
                <a:latin typeface="Times New Roman" panose="02020603050405020304" charset="0"/>
                <a:ea typeface="微软雅黑" panose="020B0503020204020204" pitchFamily="34" charset="-122"/>
                <a:cs typeface="Times New Roman" panose="02020603050405020304" charset="0"/>
              </a:rPr>
              <a:t>和 </a:t>
            </a:r>
            <a:r>
              <a:rPr lang="en-US" altLang="zh-CN" sz="2400" b="1" dirty="0">
                <a:latin typeface="Times New Roman" panose="02020603050405020304" charset="0"/>
                <a:ea typeface="微软雅黑" panose="020B0503020204020204" pitchFamily="34" charset="-122"/>
                <a:cs typeface="Times New Roman" panose="02020603050405020304" charset="0"/>
              </a:rPr>
              <a:t>4 </a:t>
            </a:r>
            <a:r>
              <a:rPr lang="zh-CN" altLang="en-US" sz="2400" b="1" dirty="0">
                <a:latin typeface="Times New Roman" panose="02020603050405020304" charset="0"/>
                <a:ea typeface="微软雅黑" panose="020B0503020204020204" pitchFamily="34" charset="-122"/>
                <a:cs typeface="Times New Roman" panose="02020603050405020304" charset="0"/>
              </a:rPr>
              <a:t>描述了条件随机场无法改进一元运算（</a:t>
            </a:r>
            <a:r>
              <a:rPr lang="en-US" altLang="zh-CN" sz="2400" b="1" dirty="0">
                <a:latin typeface="Times New Roman" panose="02020603050405020304" charset="0"/>
                <a:ea typeface="微软雅黑" panose="020B0503020204020204" pitchFamily="34" charset="-122"/>
                <a:cs typeface="Times New Roman" panose="02020603050405020304" charset="0"/>
              </a:rPr>
              <a:t>unary</a:t>
            </a:r>
            <a:r>
              <a:rPr lang="zh-CN" altLang="en-US" sz="2400" b="1" dirty="0">
                <a:latin typeface="Times New Roman" panose="02020603050405020304" charset="0"/>
                <a:ea typeface="微软雅黑" panose="020B0503020204020204" pitchFamily="34" charset="-122"/>
                <a:cs typeface="Times New Roman" panose="02020603050405020304" charset="0"/>
              </a:rPr>
              <a:t>）的失败情况。</a:t>
            </a:r>
          </a:p>
        </p:txBody>
      </p:sp>
    </p:spTree>
    <p:extLst>
      <p:ext uri="{BB962C8B-B14F-4D97-AF65-F5344CB8AC3E}">
        <p14:creationId xmlns:p14="http://schemas.microsoft.com/office/powerpoint/2010/main" val="4653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05</a:t>
            </a:r>
            <a:endParaRPr lang="zh-CN" altLang="en-US" sz="4000">
              <a:solidFill>
                <a:srgbClr val="00B075"/>
              </a:solidFill>
            </a:endParaRPr>
          </a:p>
        </p:txBody>
      </p:sp>
      <p:sp>
        <p:nvSpPr>
          <p:cNvPr id="21" name="文本框 3"/>
          <p:cNvSpPr txBox="1"/>
          <p:nvPr/>
        </p:nvSpPr>
        <p:spPr>
          <a:xfrm>
            <a:off x="1330325" y="268605"/>
            <a:ext cx="3423285"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Conclusion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671830" y="2171700"/>
            <a:ext cx="10360025" cy="2676525"/>
          </a:xfrm>
          <a:prstGeom prst="rect">
            <a:avLst/>
          </a:prstGeom>
          <a:noFill/>
        </p:spPr>
        <p:txBody>
          <a:bodyPr wrap="square" rtlCol="0">
            <a:spAutoFit/>
          </a:bodyPr>
          <a:lstStyle/>
          <a:p>
            <a:r>
              <a:rPr lang="en-US" altLang="zh-CN" sz="2400" b="1" dirty="0">
                <a:latin typeface="Times New Roman" panose="02020603050405020304" charset="0"/>
                <a:ea typeface="微软雅黑" panose="020B0503020204020204" pitchFamily="34" charset="-122"/>
                <a:cs typeface="Times New Roman" panose="02020603050405020304" charset="0"/>
                <a:sym typeface="+mn-ea"/>
              </a:rPr>
              <a:t>       </a:t>
            </a:r>
            <a:r>
              <a:rPr lang="zh-CN" sz="2400" b="1" dirty="0">
                <a:latin typeface="Times New Roman" panose="02020603050405020304" charset="0"/>
                <a:ea typeface="微软雅黑" panose="020B0503020204020204" pitchFamily="34" charset="-122"/>
                <a:cs typeface="Times New Roman" panose="02020603050405020304" charset="0"/>
                <a:sym typeface="+mn-ea"/>
              </a:rPr>
              <a:t>ConvCRF</a:t>
            </a:r>
            <a:r>
              <a:rPr lang="en-US" altLang="zh-CN" sz="2400" b="1" dirty="0">
                <a:latin typeface="Times New Roman" panose="02020603050405020304" charset="0"/>
                <a:ea typeface="微软雅黑" panose="020B0503020204020204" pitchFamily="34" charset="-122"/>
                <a:cs typeface="Times New Roman" panose="02020603050405020304" charset="0"/>
                <a:sym typeface="+mn-ea"/>
              </a:rPr>
              <a:t>s</a:t>
            </a:r>
            <a:r>
              <a:rPr lang="zh-CN" sz="2400" dirty="0">
                <a:latin typeface="Times New Roman" panose="02020603050405020304" charset="0"/>
                <a:ea typeface="微软雅黑" panose="020B0503020204020204" pitchFamily="34" charset="-122"/>
                <a:cs typeface="Times New Roman" panose="02020603050405020304" charset="0"/>
              </a:rPr>
              <a:t>增加强有力的条件独立性假设，避免了全自显晶格近似的使用，将GPU上高效传递的消息作为卷积运算，使CRF的训练和推理速度提高了两个数量级。这种方法还能够使用反向传播轻松训练CRF的高斯特征。</a:t>
            </a:r>
          </a:p>
          <a:p>
            <a:r>
              <a:rPr lang="zh-CN" sz="2400" b="1" dirty="0">
                <a:latin typeface="Times New Roman" panose="02020603050405020304" charset="0"/>
                <a:ea typeface="微软雅黑" panose="020B0503020204020204" pitchFamily="34" charset="-122"/>
                <a:cs typeface="Times New Roman" panose="02020603050405020304" charset="0"/>
              </a:rPr>
              <a:t>展望：</a:t>
            </a:r>
          </a:p>
          <a:p>
            <a:r>
              <a:rPr lang="zh-CN" sz="2400" dirty="0">
                <a:latin typeface="Times New Roman" panose="02020603050405020304" charset="0"/>
                <a:ea typeface="微软雅黑" panose="020B0503020204020204" pitchFamily="34" charset="-122"/>
                <a:cs typeface="Times New Roman" panose="02020603050405020304" charset="0"/>
              </a:rPr>
              <a:t>      研究进一步学习高斯特征的潜力；研究更复杂的CRF架构，以实现更好地捕获全局上下文信息的目标；ConvCRF在</a:t>
            </a:r>
            <a:r>
              <a:rPr lang="zh-CN" sz="2400" dirty="0">
                <a:latin typeface="Times New Roman" panose="02020603050405020304" charset="0"/>
                <a:ea typeface="微软雅黑" panose="020B0503020204020204" pitchFamily="34" charset="-122"/>
                <a:cs typeface="Times New Roman" panose="02020603050405020304" charset="0"/>
                <a:sym typeface="+mn-ea"/>
              </a:rPr>
              <a:t>实例分割、地标识别等</a:t>
            </a:r>
            <a:r>
              <a:rPr lang="zh-CN" sz="2400" dirty="0">
                <a:latin typeface="Times New Roman" panose="02020603050405020304" charset="0"/>
                <a:ea typeface="微软雅黑" panose="020B0503020204020204" pitchFamily="34" charset="-122"/>
                <a:cs typeface="Times New Roman" panose="02020603050405020304" charset="0"/>
              </a:rPr>
              <a:t>其他结构化应用中的潜力。</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1"/>
          <p:cNvSpPr txBox="1">
            <a:spLocks noChangeArrowheads="1"/>
          </p:cNvSpPr>
          <p:nvPr/>
        </p:nvSpPr>
        <p:spPr bwMode="auto">
          <a:xfrm>
            <a:off x="4349750" y="2308225"/>
            <a:ext cx="3162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a:solidFill>
                  <a:srgbClr val="00B075"/>
                </a:solidFill>
              </a:rPr>
              <a:t>THANK YOU</a:t>
            </a:r>
            <a:endParaRPr lang="zh-CN" altLang="en-US" sz="4800">
              <a:solidFill>
                <a:srgbClr val="00B0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F1D13D-6EF1-418B-9375-8A7A5E2D9D56}"/>
              </a:ext>
            </a:extLst>
          </p:cNvPr>
          <p:cNvSpPr/>
          <p:nvPr/>
        </p:nvSpPr>
        <p:spPr>
          <a:xfrm>
            <a:off x="2171720" y="183082"/>
            <a:ext cx="7481535" cy="523220"/>
          </a:xfrm>
          <a:prstGeom prst="rect">
            <a:avLst/>
          </a:prstGeom>
        </p:spPr>
        <p:txBody>
          <a:bodyPr wrap="square">
            <a:spAutoFit/>
          </a:bodyPr>
          <a:lstStyle/>
          <a:p>
            <a:r>
              <a:rPr lang="zh-CN" altLang="en-US" sz="2800" dirty="0">
                <a:latin typeface="Times New Roman" panose="02020603050405020304" pitchFamily="18" charset="0"/>
                <a:cs typeface="Times New Roman" panose="02020603050405020304" pitchFamily="18" charset="0"/>
              </a:rPr>
              <a:t>arXiv:1805.04777v2  [cs.CV]  15 May 2018</a:t>
            </a:r>
          </a:p>
        </p:txBody>
      </p:sp>
      <p:pic>
        <p:nvPicPr>
          <p:cNvPr id="4" name="图片 3">
            <a:extLst>
              <a:ext uri="{FF2B5EF4-FFF2-40B4-BE49-F238E27FC236}">
                <a16:creationId xmlns:a16="http://schemas.microsoft.com/office/drawing/2014/main" id="{7B227821-9E25-448E-9ABA-383FC81B7740}"/>
              </a:ext>
            </a:extLst>
          </p:cNvPr>
          <p:cNvPicPr>
            <a:picLocks noChangeAspect="1"/>
          </p:cNvPicPr>
          <p:nvPr/>
        </p:nvPicPr>
        <p:blipFill rotWithShape="1">
          <a:blip r:embed="rId2"/>
          <a:srcRect l="2644" t="6654" r="1311" b="68081"/>
          <a:stretch/>
        </p:blipFill>
        <p:spPr>
          <a:xfrm>
            <a:off x="1824034" y="676534"/>
            <a:ext cx="7829221" cy="760677"/>
          </a:xfrm>
          <a:prstGeom prst="rect">
            <a:avLst/>
          </a:prstGeom>
        </p:spPr>
      </p:pic>
      <p:pic>
        <p:nvPicPr>
          <p:cNvPr id="6" name="图片 5">
            <a:extLst>
              <a:ext uri="{FF2B5EF4-FFF2-40B4-BE49-F238E27FC236}">
                <a16:creationId xmlns:a16="http://schemas.microsoft.com/office/drawing/2014/main" id="{4758E1CD-6F30-487A-83B4-404CE46C895F}"/>
              </a:ext>
            </a:extLst>
          </p:cNvPr>
          <p:cNvPicPr>
            <a:picLocks noChangeAspect="1"/>
          </p:cNvPicPr>
          <p:nvPr/>
        </p:nvPicPr>
        <p:blipFill>
          <a:blip r:embed="rId3"/>
          <a:stretch>
            <a:fillRect/>
          </a:stretch>
        </p:blipFill>
        <p:spPr>
          <a:xfrm>
            <a:off x="370950" y="4149958"/>
            <a:ext cx="5114286" cy="1914286"/>
          </a:xfrm>
          <a:prstGeom prst="rect">
            <a:avLst/>
          </a:prstGeom>
        </p:spPr>
      </p:pic>
      <p:pic>
        <p:nvPicPr>
          <p:cNvPr id="7" name="图片 6">
            <a:extLst>
              <a:ext uri="{FF2B5EF4-FFF2-40B4-BE49-F238E27FC236}">
                <a16:creationId xmlns:a16="http://schemas.microsoft.com/office/drawing/2014/main" id="{256FE7DF-B1DC-4DB2-BEA1-13EBC09B8794}"/>
              </a:ext>
            </a:extLst>
          </p:cNvPr>
          <p:cNvPicPr>
            <a:picLocks noChangeAspect="1"/>
          </p:cNvPicPr>
          <p:nvPr/>
        </p:nvPicPr>
        <p:blipFill>
          <a:blip r:embed="rId4"/>
          <a:stretch>
            <a:fillRect/>
          </a:stretch>
        </p:blipFill>
        <p:spPr>
          <a:xfrm>
            <a:off x="5485236" y="4185575"/>
            <a:ext cx="4800000" cy="1990476"/>
          </a:xfrm>
          <a:prstGeom prst="rect">
            <a:avLst/>
          </a:prstGeom>
        </p:spPr>
      </p:pic>
      <p:sp>
        <p:nvSpPr>
          <p:cNvPr id="8" name="矩形 7">
            <a:extLst>
              <a:ext uri="{FF2B5EF4-FFF2-40B4-BE49-F238E27FC236}">
                <a16:creationId xmlns:a16="http://schemas.microsoft.com/office/drawing/2014/main" id="{E2D0991C-76D7-4D19-ADD8-96E6EB79E49D}"/>
              </a:ext>
            </a:extLst>
          </p:cNvPr>
          <p:cNvSpPr/>
          <p:nvPr/>
        </p:nvSpPr>
        <p:spPr>
          <a:xfrm>
            <a:off x="869773" y="6211669"/>
            <a:ext cx="9415463" cy="646331"/>
          </a:xfrm>
          <a:prstGeom prst="rect">
            <a:avLst/>
          </a:prstGeom>
        </p:spPr>
        <p:txBody>
          <a:bodyPr wrap="none">
            <a:spAutoFit/>
          </a:bodyPr>
          <a:lstStyle/>
          <a:p>
            <a:r>
              <a:rPr lang="en-US" altLang="zh-CN" b="1" dirty="0">
                <a:solidFill>
                  <a:srgbClr val="333333"/>
                </a:solidFill>
                <a:latin typeface="Arial" panose="020B0604020202020204" pitchFamily="34" charset="0"/>
              </a:rPr>
              <a:t>Computer Vision for Human-Computer Interaction</a:t>
            </a:r>
            <a:r>
              <a:rPr lang="zh-CN" altLang="en-US" b="1" dirty="0">
                <a:solidFill>
                  <a:srgbClr val="333333"/>
                </a:solidFill>
                <a:latin typeface="Arial" panose="020B0604020202020204" pitchFamily="34" charset="0"/>
              </a:rPr>
              <a:t>、</a:t>
            </a:r>
            <a:r>
              <a:rPr lang="en-US" altLang="zh-CN" b="1" dirty="0">
                <a:solidFill>
                  <a:srgbClr val="333333"/>
                </a:solidFill>
                <a:latin typeface="Arial" panose="020B0604020202020204" pitchFamily="34" charset="0"/>
              </a:rPr>
              <a:t>Vision for Autonomous systems</a:t>
            </a:r>
          </a:p>
          <a:p>
            <a:endParaRPr lang="en-US" altLang="zh-CN" b="1" i="0" dirty="0">
              <a:solidFill>
                <a:srgbClr val="333333"/>
              </a:solidFill>
              <a:effectLst/>
              <a:latin typeface="Arial" panose="020B0604020202020204" pitchFamily="34" charset="0"/>
            </a:endParaRPr>
          </a:p>
        </p:txBody>
      </p:sp>
      <p:pic>
        <p:nvPicPr>
          <p:cNvPr id="25" name="图片 24">
            <a:extLst>
              <a:ext uri="{FF2B5EF4-FFF2-40B4-BE49-F238E27FC236}">
                <a16:creationId xmlns:a16="http://schemas.microsoft.com/office/drawing/2014/main" id="{5EFFAEDE-EB9F-4C93-B7E6-06029528FDC8}"/>
              </a:ext>
            </a:extLst>
          </p:cNvPr>
          <p:cNvPicPr>
            <a:picLocks noChangeAspect="1"/>
          </p:cNvPicPr>
          <p:nvPr/>
        </p:nvPicPr>
        <p:blipFill rotWithShape="1">
          <a:blip r:embed="rId5"/>
          <a:srcRect t="12730"/>
          <a:stretch/>
        </p:blipFill>
        <p:spPr>
          <a:xfrm>
            <a:off x="1259521" y="2317641"/>
            <a:ext cx="7943722" cy="1832317"/>
          </a:xfrm>
          <a:prstGeom prst="rect">
            <a:avLst/>
          </a:prstGeom>
        </p:spPr>
      </p:pic>
      <p:pic>
        <p:nvPicPr>
          <p:cNvPr id="26" name="图片 25">
            <a:extLst>
              <a:ext uri="{FF2B5EF4-FFF2-40B4-BE49-F238E27FC236}">
                <a16:creationId xmlns:a16="http://schemas.microsoft.com/office/drawing/2014/main" id="{FC17A1E4-C445-40DB-88F0-542B67ECC254}"/>
              </a:ext>
            </a:extLst>
          </p:cNvPr>
          <p:cNvPicPr>
            <a:picLocks noChangeAspect="1"/>
          </p:cNvPicPr>
          <p:nvPr/>
        </p:nvPicPr>
        <p:blipFill rotWithShape="1">
          <a:blip r:embed="rId2"/>
          <a:srcRect l="2644" t="55774" r="1311" b="18392"/>
          <a:stretch/>
        </p:blipFill>
        <p:spPr>
          <a:xfrm>
            <a:off x="1997876" y="1434550"/>
            <a:ext cx="7829221" cy="777803"/>
          </a:xfrm>
          <a:prstGeom prst="rect">
            <a:avLst/>
          </a:prstGeom>
        </p:spPr>
      </p:pic>
      <p:sp>
        <p:nvSpPr>
          <p:cNvPr id="9" name="矩形 8">
            <a:extLst>
              <a:ext uri="{FF2B5EF4-FFF2-40B4-BE49-F238E27FC236}">
                <a16:creationId xmlns:a16="http://schemas.microsoft.com/office/drawing/2014/main" id="{190DD90B-F49A-45A4-98B1-70E13C4760D7}"/>
              </a:ext>
            </a:extLst>
          </p:cNvPr>
          <p:cNvSpPr/>
          <p:nvPr/>
        </p:nvSpPr>
        <p:spPr>
          <a:xfrm>
            <a:off x="2517913" y="4797287"/>
            <a:ext cx="2584174" cy="4373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422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
          <p:cNvSpPr txBox="1">
            <a:spLocks noChangeArrowheads="1"/>
          </p:cNvSpPr>
          <p:nvPr/>
        </p:nvSpPr>
        <p:spPr bwMode="auto">
          <a:xfrm>
            <a:off x="4677411" y="1456373"/>
            <a:ext cx="28371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rgbClr val="00B075"/>
                </a:solidFill>
                <a:latin typeface="Times New Roman" panose="02020603050405020304" charset="0"/>
                <a:cs typeface="Times New Roman" panose="02020603050405020304" charset="0"/>
              </a:rPr>
              <a:t>CONTENTS</a:t>
            </a:r>
          </a:p>
        </p:txBody>
      </p:sp>
      <p:sp>
        <p:nvSpPr>
          <p:cNvPr id="15363" name="文本框 3"/>
          <p:cNvSpPr txBox="1">
            <a:spLocks noChangeArrowheads="1"/>
          </p:cNvSpPr>
          <p:nvPr/>
        </p:nvSpPr>
        <p:spPr bwMode="auto">
          <a:xfrm>
            <a:off x="5414963" y="893763"/>
            <a:ext cx="1362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dirty="0">
                <a:solidFill>
                  <a:srgbClr val="E9A54E"/>
                </a:solidFill>
                <a:latin typeface="Times New Roman" panose="02020603050405020304" charset="0"/>
                <a:ea typeface="微软雅黑" panose="020B0503020204020204" pitchFamily="34" charset="-122"/>
                <a:cs typeface="Times New Roman" panose="02020603050405020304" charset="0"/>
              </a:rPr>
              <a:t>目 录</a:t>
            </a:r>
          </a:p>
        </p:txBody>
      </p:sp>
      <p:sp>
        <p:nvSpPr>
          <p:cNvPr id="15364" name="文本框 5"/>
          <p:cNvSpPr txBox="1">
            <a:spLocks noChangeArrowheads="1"/>
          </p:cNvSpPr>
          <p:nvPr/>
        </p:nvSpPr>
        <p:spPr bwMode="auto">
          <a:xfrm>
            <a:off x="1266825" y="3136900"/>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latin typeface="Times New Roman" panose="02020603050405020304" charset="0"/>
                <a:cs typeface="Times New Roman" panose="02020603050405020304" charset="0"/>
              </a:rPr>
              <a:t>01</a:t>
            </a:r>
          </a:p>
        </p:txBody>
      </p:sp>
      <p:sp>
        <p:nvSpPr>
          <p:cNvPr id="15365" name="文本框 6"/>
          <p:cNvSpPr txBox="1">
            <a:spLocks noChangeArrowheads="1"/>
          </p:cNvSpPr>
          <p:nvPr/>
        </p:nvSpPr>
        <p:spPr bwMode="auto">
          <a:xfrm>
            <a:off x="3442667" y="3620985"/>
            <a:ext cx="600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rgbClr val="00B075"/>
                </a:solidFill>
                <a:latin typeface="Times New Roman" panose="02020603050405020304" charset="0"/>
                <a:cs typeface="Times New Roman" panose="02020603050405020304" charset="0"/>
              </a:rPr>
              <a:t>02</a:t>
            </a:r>
          </a:p>
        </p:txBody>
      </p:sp>
      <p:sp>
        <p:nvSpPr>
          <p:cNvPr id="15366" name="文本框 7"/>
          <p:cNvSpPr txBox="1">
            <a:spLocks noChangeArrowheads="1"/>
          </p:cNvSpPr>
          <p:nvPr/>
        </p:nvSpPr>
        <p:spPr bwMode="auto">
          <a:xfrm>
            <a:off x="5795963" y="3136900"/>
            <a:ext cx="600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rgbClr val="00B075"/>
                </a:solidFill>
                <a:latin typeface="Times New Roman" panose="02020603050405020304" charset="0"/>
                <a:cs typeface="Times New Roman" panose="02020603050405020304" charset="0"/>
              </a:rPr>
              <a:t>03</a:t>
            </a:r>
          </a:p>
        </p:txBody>
      </p:sp>
      <p:sp>
        <p:nvSpPr>
          <p:cNvPr id="15367" name="文本框 8"/>
          <p:cNvSpPr txBox="1">
            <a:spLocks noChangeArrowheads="1"/>
          </p:cNvSpPr>
          <p:nvPr/>
        </p:nvSpPr>
        <p:spPr bwMode="auto">
          <a:xfrm>
            <a:off x="8252511" y="2713207"/>
            <a:ext cx="6016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rgbClr val="00B075"/>
                </a:solidFill>
                <a:latin typeface="Times New Roman" panose="02020603050405020304" charset="0"/>
                <a:cs typeface="Times New Roman" panose="02020603050405020304" charset="0"/>
              </a:rPr>
              <a:t>04</a:t>
            </a:r>
          </a:p>
        </p:txBody>
      </p:sp>
      <p:sp>
        <p:nvSpPr>
          <p:cNvPr id="15368" name="文本框 9"/>
          <p:cNvSpPr txBox="1">
            <a:spLocks noChangeArrowheads="1"/>
          </p:cNvSpPr>
          <p:nvPr/>
        </p:nvSpPr>
        <p:spPr bwMode="auto">
          <a:xfrm>
            <a:off x="10264775" y="3136900"/>
            <a:ext cx="60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a:solidFill>
                  <a:srgbClr val="00B075"/>
                </a:solidFill>
                <a:latin typeface="Times New Roman" panose="02020603050405020304" charset="0"/>
                <a:cs typeface="Times New Roman" panose="02020603050405020304" charset="0"/>
              </a:rPr>
              <a:t>05</a:t>
            </a:r>
          </a:p>
        </p:txBody>
      </p:sp>
      <p:sp>
        <p:nvSpPr>
          <p:cNvPr id="14" name="任意多边形 13"/>
          <p:cNvSpPr/>
          <p:nvPr/>
        </p:nvSpPr>
        <p:spPr>
          <a:xfrm rot="18900000">
            <a:off x="766763" y="2697163"/>
            <a:ext cx="1362075"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charset="0"/>
              <a:cs typeface="Times New Roman" panose="02020603050405020304" charset="0"/>
            </a:endParaRPr>
          </a:p>
        </p:txBody>
      </p:sp>
      <p:sp>
        <p:nvSpPr>
          <p:cNvPr id="15" name="任意多边形 14"/>
          <p:cNvSpPr/>
          <p:nvPr/>
        </p:nvSpPr>
        <p:spPr>
          <a:xfrm rot="18900000">
            <a:off x="2974929" y="3173461"/>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charset="0"/>
              <a:cs typeface="Times New Roman" panose="02020603050405020304" charset="0"/>
            </a:endParaRPr>
          </a:p>
        </p:txBody>
      </p:sp>
      <p:sp>
        <p:nvSpPr>
          <p:cNvPr id="16" name="任意多边形 15"/>
          <p:cNvSpPr/>
          <p:nvPr/>
        </p:nvSpPr>
        <p:spPr>
          <a:xfrm rot="18900000">
            <a:off x="5280025" y="2697163"/>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charset="0"/>
              <a:cs typeface="Times New Roman" panose="02020603050405020304" charset="0"/>
            </a:endParaRPr>
          </a:p>
        </p:txBody>
      </p:sp>
      <p:sp>
        <p:nvSpPr>
          <p:cNvPr id="17" name="任意多边形 16"/>
          <p:cNvSpPr/>
          <p:nvPr/>
        </p:nvSpPr>
        <p:spPr>
          <a:xfrm rot="18900000">
            <a:off x="7730223" y="2273470"/>
            <a:ext cx="1363663"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charset="0"/>
              <a:cs typeface="Times New Roman" panose="02020603050405020304" charset="0"/>
            </a:endParaRPr>
          </a:p>
        </p:txBody>
      </p:sp>
      <p:sp>
        <p:nvSpPr>
          <p:cNvPr id="18" name="任意多边形 17"/>
          <p:cNvSpPr/>
          <p:nvPr/>
        </p:nvSpPr>
        <p:spPr>
          <a:xfrm rot="18900000">
            <a:off x="9718675" y="2697163"/>
            <a:ext cx="1362075" cy="1174750"/>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charset="0"/>
              <a:cs typeface="Times New Roman" panose="02020603050405020304" charset="0"/>
            </a:endParaRPr>
          </a:p>
        </p:txBody>
      </p:sp>
      <p:sp>
        <p:nvSpPr>
          <p:cNvPr id="19" name="文本框 18"/>
          <p:cNvSpPr txBox="1"/>
          <p:nvPr/>
        </p:nvSpPr>
        <p:spPr>
          <a:xfrm>
            <a:off x="571500" y="4490244"/>
            <a:ext cx="1752600" cy="460375"/>
          </a:xfrm>
          <a:prstGeom prst="rect">
            <a:avLst/>
          </a:prstGeom>
          <a:noFill/>
        </p:spPr>
        <p:txBody>
          <a:bodyPr wrap="none" anchor="ctr">
            <a:spAutoFit/>
          </a:bodyPr>
          <a:lstStyle/>
          <a:p>
            <a:pPr algn="ctr" eaLnBrk="1" fontAlgn="auto" hangingPunct="1">
              <a:spcBef>
                <a:spcPts val="0"/>
              </a:spcBef>
              <a:spcAft>
                <a:spcPts val="0"/>
              </a:spcAft>
              <a:defRPr/>
            </a:pPr>
            <a:r>
              <a:rPr lang="en-US" altLang="zh-CN" sz="20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 </a:t>
            </a: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Introduction</a:t>
            </a:r>
          </a:p>
        </p:txBody>
      </p:sp>
      <p:sp>
        <p:nvSpPr>
          <p:cNvPr id="20" name="文本框 19"/>
          <p:cNvSpPr txBox="1"/>
          <p:nvPr/>
        </p:nvSpPr>
        <p:spPr>
          <a:xfrm>
            <a:off x="2164156" y="4908548"/>
            <a:ext cx="3004349" cy="461665"/>
          </a:xfrm>
          <a:prstGeom prst="rect">
            <a:avLst/>
          </a:prstGeom>
          <a:noFill/>
        </p:spPr>
        <p:txBody>
          <a:bodyPr wrap="none"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Fully Connected CRFs</a:t>
            </a:r>
          </a:p>
        </p:txBody>
      </p:sp>
      <p:sp>
        <p:nvSpPr>
          <p:cNvPr id="21" name="文本框 20"/>
          <p:cNvSpPr txBox="1"/>
          <p:nvPr/>
        </p:nvSpPr>
        <p:spPr>
          <a:xfrm>
            <a:off x="4398803" y="4458553"/>
            <a:ext cx="3126105" cy="830997"/>
          </a:xfrm>
          <a:prstGeom prst="rect">
            <a:avLst/>
          </a:prstGeom>
          <a:noFill/>
        </p:spPr>
        <p:txBody>
          <a:bodyPr wrap="square"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Convolutional CRFs</a:t>
            </a:r>
            <a:endPar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a:p>
            <a:pPr algn="ctr" eaLnBrk="1" fontAlgn="auto" hangingPunct="1">
              <a:spcBef>
                <a:spcPts val="0"/>
              </a:spcBef>
              <a:spcAft>
                <a:spcPts val="0"/>
              </a:spcAft>
              <a:defRPr/>
            </a:pPr>
            <a:endPar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3" name="文本框 22"/>
          <p:cNvSpPr txBox="1"/>
          <p:nvPr/>
        </p:nvSpPr>
        <p:spPr>
          <a:xfrm>
            <a:off x="9614218" y="4490244"/>
            <a:ext cx="1570990" cy="460375"/>
          </a:xfrm>
          <a:prstGeom prst="rect">
            <a:avLst/>
          </a:prstGeom>
          <a:noFill/>
        </p:spPr>
        <p:txBody>
          <a:bodyPr wrap="none"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Conclusion</a:t>
            </a:r>
          </a:p>
        </p:txBody>
      </p:sp>
      <p:sp>
        <p:nvSpPr>
          <p:cNvPr id="2" name="文本框 1"/>
          <p:cNvSpPr txBox="1"/>
          <p:nvPr/>
        </p:nvSpPr>
        <p:spPr>
          <a:xfrm>
            <a:off x="7487319" y="3996535"/>
            <a:ext cx="2091690" cy="829945"/>
          </a:xfrm>
          <a:prstGeom prst="rect">
            <a:avLst/>
          </a:prstGeom>
          <a:noFill/>
        </p:spPr>
        <p:txBody>
          <a:bodyPr wrap="square" anchor="ctr">
            <a:spAutoFit/>
          </a:bodyPr>
          <a:lstStyle/>
          <a:p>
            <a:pPr algn="ctr" eaLnBrk="1" fontAlgn="auto" hangingPunct="1">
              <a:spcBef>
                <a:spcPts val="0"/>
              </a:spcBef>
              <a:spcAft>
                <a:spcPts val="0"/>
              </a:spcAft>
              <a:defRPr/>
            </a:pP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Experimental</a:t>
            </a:r>
          </a:p>
          <a:p>
            <a:pPr algn="ctr" eaLnBrk="1" fontAlgn="auto" hangingPunct="1">
              <a:spcBef>
                <a:spcPts val="0"/>
              </a:spcBef>
              <a:spcAft>
                <a:spcPts val="0"/>
              </a:spcAft>
              <a:defRPr/>
            </a:pPr>
            <a:r>
              <a:rPr lang="en-US" altLang="zh-CN" sz="24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rPr>
              <a:t>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23"/>
          <p:cNvSpPr/>
          <p:nvPr/>
        </p:nvSpPr>
        <p:spPr>
          <a:xfrm rot="10800000">
            <a:off x="2165350" y="2308225"/>
            <a:ext cx="5718175" cy="2040255"/>
          </a:xfrm>
          <a:prstGeom prst="rtTriangle">
            <a:avLst/>
          </a:prstGeom>
          <a:solidFill>
            <a:schemeClr val="bg1">
              <a:lumMod val="9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sz="1800"/>
          </a:p>
        </p:txBody>
      </p:sp>
      <p:sp>
        <p:nvSpPr>
          <p:cNvPr id="16389" name="TextBox 25"/>
          <p:cNvSpPr txBox="1">
            <a:spLocks noChangeArrowheads="1"/>
          </p:cNvSpPr>
          <p:nvPr/>
        </p:nvSpPr>
        <p:spPr bwMode="auto">
          <a:xfrm>
            <a:off x="3686175" y="2716213"/>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a:solidFill>
                  <a:schemeClr val="bg1"/>
                </a:solidFill>
                <a:latin typeface="微软雅黑" panose="020B0503020204020204" pitchFamily="34" charset="-122"/>
                <a:ea typeface="微软雅黑" panose="020B0503020204020204" pitchFamily="34" charset="-122"/>
              </a:rPr>
              <a:t>这里输入标题文字</a:t>
            </a:r>
          </a:p>
        </p:txBody>
      </p:sp>
      <p:sp>
        <p:nvSpPr>
          <p:cNvPr id="9" name="Rectangle 26"/>
          <p:cNvSpPr/>
          <p:nvPr/>
        </p:nvSpPr>
        <p:spPr>
          <a:xfrm>
            <a:off x="1173452" y="1091562"/>
            <a:ext cx="9448165" cy="4893647"/>
          </a:xfrm>
          <a:prstGeom prst="rect">
            <a:avLst/>
          </a:prstGeom>
        </p:spPr>
        <p:txBody>
          <a:bodyPr wrap="square">
            <a:spAutoFit/>
          </a:bodyPr>
          <a:lstStyle/>
          <a:p>
            <a:pPr algn="just" eaLnBrk="1" fontAlgn="auto" hangingPunct="1">
              <a:spcBef>
                <a:spcPts val="0"/>
              </a:spcBef>
              <a:spcAft>
                <a:spcPts val="0"/>
              </a:spcAft>
              <a:defRPr/>
            </a:pPr>
            <a:r>
              <a:rPr lang="zh-CN" altLang="en-US" sz="2400" dirty="0">
                <a:latin typeface="微软雅黑" panose="020B0503020204020204" pitchFamily="34" charset="-122"/>
                <a:ea typeface="微软雅黑" panose="020B0503020204020204" pitchFamily="34" charset="-122"/>
              </a:rPr>
              <a:t>    虽然深度神经网络在提取局部特征和利用小感受野进行良好预测方面效果显著，但它们缺乏利用全局上下文信息的能力，无法直接建模预测之间的相互作用</a:t>
            </a:r>
            <a:r>
              <a:rPr lang="zh-CN" altLang="en-US" sz="2400" dirty="0">
                <a:solidFill>
                  <a:schemeClr val="tx1"/>
                </a:solidFill>
                <a:latin typeface="微软雅黑" panose="020B0503020204020204" pitchFamily="34" charset="-122"/>
                <a:ea typeface="微软雅黑" panose="020B0503020204020204" pitchFamily="34" charset="-122"/>
              </a:rPr>
              <a:t>。因此研究者提出将</a:t>
            </a:r>
            <a:r>
              <a:rPr lang="en-US" altLang="zh-CN" sz="2400" dirty="0">
                <a:solidFill>
                  <a:schemeClr val="tx1"/>
                </a:solidFill>
                <a:latin typeface="微软雅黑" panose="020B0503020204020204" pitchFamily="34" charset="-122"/>
                <a:ea typeface="微软雅黑" panose="020B0503020204020204" pitchFamily="34" charset="-122"/>
              </a:rPr>
              <a:t>CNNs</a:t>
            </a:r>
            <a:r>
              <a:rPr lang="zh-CN" altLang="en-US" sz="2400" dirty="0">
                <a:latin typeface="微软雅黑" panose="020B0503020204020204" pitchFamily="34" charset="-122"/>
                <a:ea typeface="微软雅黑" panose="020B0503020204020204" pitchFamily="34" charset="-122"/>
                <a:sym typeface="+mn-ea"/>
              </a:rPr>
              <a:t>有效</a:t>
            </a:r>
            <a:r>
              <a:rPr lang="zh-CN" altLang="en-US" sz="2400" dirty="0">
                <a:solidFill>
                  <a:schemeClr val="tx1"/>
                </a:solidFill>
                <a:latin typeface="微软雅黑" panose="020B0503020204020204" pitchFamily="34" charset="-122"/>
                <a:ea typeface="微软雅黑" panose="020B0503020204020204" pitchFamily="34" charset="-122"/>
              </a:rPr>
              <a:t>提取特征的能力与</a:t>
            </a:r>
            <a:r>
              <a:rPr lang="en-US" altLang="zh-CN" sz="2400" dirty="0">
                <a:solidFill>
                  <a:schemeClr val="tx1"/>
                </a:solidFill>
                <a:latin typeface="微软雅黑" panose="020B0503020204020204" pitchFamily="34" charset="-122"/>
                <a:ea typeface="微软雅黑" panose="020B0503020204020204" pitchFamily="34" charset="-122"/>
              </a:rPr>
              <a:t>CRFs</a:t>
            </a:r>
            <a:r>
              <a:rPr lang="zh-CN" altLang="en-US" sz="2400" dirty="0">
                <a:solidFill>
                  <a:schemeClr val="tx1"/>
                </a:solidFill>
                <a:latin typeface="微软雅黑" panose="020B0503020204020204" pitchFamily="34" charset="-122"/>
                <a:ea typeface="微软雅黑" panose="020B0503020204020204" pitchFamily="34" charset="-122"/>
              </a:rPr>
              <a:t>的建模能力</a:t>
            </a:r>
            <a:r>
              <a:rPr lang="zh-CN" altLang="en-US" sz="2400" dirty="0">
                <a:latin typeface="微软雅黑" panose="020B0503020204020204" pitchFamily="34" charset="-122"/>
                <a:ea typeface="微软雅黑" panose="020B0503020204020204" pitchFamily="34" charset="-122"/>
                <a:sym typeface="+mn-ea"/>
              </a:rPr>
              <a:t>相结合</a:t>
            </a:r>
            <a:r>
              <a:rPr lang="zh-CN" altLang="en-US" sz="2400" dirty="0">
                <a:solidFill>
                  <a:schemeClr val="tx1"/>
                </a:solidFill>
                <a:latin typeface="微软雅黑" panose="020B0503020204020204" pitchFamily="34" charset="-122"/>
                <a:ea typeface="微软雅黑" panose="020B0503020204020204" pitchFamily="34" charset="-122"/>
              </a:rPr>
              <a:t>。</a:t>
            </a:r>
            <a:endParaRPr lang="en-US" altLang="zh-CN" sz="2400" dirty="0">
              <a:solidFill>
                <a:schemeClr val="tx1"/>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zh-CN" altLang="en-US" sz="2400" dirty="0">
                <a:solidFill>
                  <a:schemeClr val="tx1"/>
                </a:solidFill>
                <a:latin typeface="微软雅黑" panose="020B0503020204020204" pitchFamily="34" charset="-122"/>
                <a:ea typeface="微软雅黑" panose="020B0503020204020204" pitchFamily="34" charset="-122"/>
              </a:rPr>
              <a:t>    这种方法现存的问题：</a:t>
            </a:r>
            <a:endParaRPr lang="en-US" altLang="zh-CN" sz="2400" dirty="0">
              <a:solidFill>
                <a:schemeClr val="tx1"/>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en-US" altLang="zh-CN" sz="2400" dirty="0">
                <a:latin typeface="微软雅黑" panose="020B0503020204020204" pitchFamily="34" charset="-122"/>
                <a:ea typeface="微软雅黑" panose="020B0503020204020204" pitchFamily="34" charset="-122"/>
                <a:sym typeface="+mn-ea"/>
              </a:rPr>
              <a:t>    1)CRFs</a:t>
            </a:r>
            <a:r>
              <a:rPr lang="zh-CN" altLang="en-US" sz="2400" dirty="0">
                <a:latin typeface="微软雅黑" panose="020B0503020204020204" pitchFamily="34" charset="-122"/>
                <a:ea typeface="微软雅黑" panose="020B0503020204020204" pitchFamily="34" charset="-122"/>
                <a:sym typeface="+mn-ea"/>
              </a:rPr>
              <a:t>特征学习问题</a:t>
            </a:r>
            <a:r>
              <a:rPr lang="en-US" altLang="zh-CN" sz="2400" dirty="0">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许多方法完全依赖于手动设定的高斯特征。           </a:t>
            </a:r>
            <a:endParaRPr lang="en-US" altLang="zh-CN" sz="2400" dirty="0">
              <a:latin typeface="微软雅黑" panose="020B0503020204020204" pitchFamily="34" charset="-122"/>
              <a:ea typeface="微软雅黑" panose="020B0503020204020204" pitchFamily="34" charset="-122"/>
              <a:sym typeface="+mn-ea"/>
            </a:endParaRPr>
          </a:p>
          <a:p>
            <a:pPr algn="just" eaLnBrk="1" fontAlgn="auto" hangingPunct="1">
              <a:spcBef>
                <a:spcPts val="0"/>
              </a:spcBef>
              <a:spcAft>
                <a:spcPts val="0"/>
              </a:spcAft>
              <a:defRPr/>
            </a:pPr>
            <a:r>
              <a:rPr lang="en-US" altLang="zh-CN" sz="2400" dirty="0">
                <a:latin typeface="微软雅黑" panose="020B0503020204020204" pitchFamily="34" charset="-122"/>
                <a:ea typeface="微软雅黑" panose="020B0503020204020204" pitchFamily="34" charset="-122"/>
                <a:sym typeface="+mn-ea"/>
              </a:rPr>
              <a:t>    2)CRF</a:t>
            </a:r>
            <a:r>
              <a:rPr lang="zh-CN" altLang="en-US" sz="2400" dirty="0">
                <a:latin typeface="微软雅黑" panose="020B0503020204020204" pitchFamily="34" charset="-122"/>
                <a:ea typeface="微软雅黑" panose="020B0503020204020204" pitchFamily="34" charset="-122"/>
                <a:sym typeface="+mn-ea"/>
              </a:rPr>
              <a:t>的推断比</a:t>
            </a:r>
            <a:r>
              <a:rPr lang="en-US" altLang="zh-CN" sz="2400" dirty="0">
                <a:latin typeface="微软雅黑" panose="020B0503020204020204" pitchFamily="34" charset="-122"/>
                <a:ea typeface="微软雅黑" panose="020B0503020204020204" pitchFamily="34" charset="-122"/>
                <a:sym typeface="+mn-ea"/>
              </a:rPr>
              <a:t>CNN</a:t>
            </a:r>
            <a:r>
              <a:rPr lang="zh-CN" altLang="en-US" sz="2400" dirty="0">
                <a:latin typeface="微软雅黑" panose="020B0503020204020204" pitchFamily="34" charset="-122"/>
                <a:ea typeface="微软雅黑" panose="020B0503020204020204" pitchFamily="34" charset="-122"/>
                <a:sym typeface="+mn-ea"/>
              </a:rPr>
              <a:t>的推断要慢两个数量级，训练时间较长。</a:t>
            </a:r>
            <a:endParaRPr lang="en-US" altLang="zh-CN" sz="2400" dirty="0">
              <a:latin typeface="微软雅黑" panose="020B0503020204020204" pitchFamily="34" charset="-122"/>
              <a:ea typeface="微软雅黑" panose="020B0503020204020204" pitchFamily="34" charset="-122"/>
              <a:sym typeface="+mn-ea"/>
            </a:endParaRPr>
          </a:p>
          <a:p>
            <a:pPr algn="just" eaLnBrk="1" fontAlgn="auto" hangingPunct="1">
              <a:spcBef>
                <a:spcPts val="0"/>
              </a:spcBef>
              <a:spcAft>
                <a:spcPts val="0"/>
              </a:spcAft>
              <a:defRPr/>
            </a:pPr>
            <a:endParaRPr lang="en-US" altLang="zh-CN" sz="2400" dirty="0">
              <a:solidFill>
                <a:schemeClr val="tx1"/>
              </a:solidFill>
              <a:latin typeface="微软雅黑" panose="020B0503020204020204" pitchFamily="34" charset="-122"/>
              <a:ea typeface="微软雅黑" panose="020B0503020204020204" pitchFamily="34" charset="-122"/>
              <a:sym typeface="+mn-ea"/>
            </a:endParaRPr>
          </a:p>
          <a:p>
            <a:pPr algn="just" eaLnBrk="1" fontAlgn="auto" hangingPunct="1">
              <a:spcBef>
                <a:spcPts val="0"/>
              </a:spcBef>
              <a:spcAft>
                <a:spcPts val="0"/>
              </a:spcAft>
              <a:defRPr/>
            </a:pPr>
            <a:r>
              <a:rPr lang="zh-CN" altLang="en-US" sz="2400" dirty="0">
                <a:latin typeface="微软雅黑" panose="020B0503020204020204" pitchFamily="34" charset="-122"/>
                <a:ea typeface="微软雅黑" panose="020B0503020204020204" pitchFamily="34" charset="-122"/>
                <a:sym typeface="+mn-ea"/>
              </a:rPr>
              <a:t>      将条件独立性这一强假设添加到现有的全连接条件随机场（</a:t>
            </a:r>
            <a:r>
              <a:rPr lang="en-US" altLang="zh-CN" sz="2400" dirty="0" err="1">
                <a:latin typeface="微软雅黑" panose="020B0503020204020204" pitchFamily="34" charset="-122"/>
                <a:ea typeface="微软雅黑" panose="020B0503020204020204" pitchFamily="34" charset="-122"/>
                <a:sym typeface="+mn-ea"/>
              </a:rPr>
              <a:t>FullCRF</a:t>
            </a:r>
            <a:r>
              <a:rPr lang="zh-CN" altLang="en-US" sz="2400" dirty="0">
                <a:latin typeface="微软雅黑" panose="020B0503020204020204" pitchFamily="34" charset="-122"/>
                <a:ea typeface="微软雅黑" panose="020B0503020204020204" pitchFamily="34" charset="-122"/>
                <a:sym typeface="+mn-ea"/>
              </a:rPr>
              <a:t>）框架中。使得大部分推断重新表达为可以在</a:t>
            </a:r>
            <a:r>
              <a:rPr lang="en-US" altLang="zh-CN" sz="2400" dirty="0">
                <a:latin typeface="微软雅黑" panose="020B0503020204020204" pitchFamily="34" charset="-122"/>
                <a:ea typeface="微软雅黑" panose="020B0503020204020204" pitchFamily="34" charset="-122"/>
                <a:sym typeface="+mn-ea"/>
              </a:rPr>
              <a:t>GPU</a:t>
            </a:r>
            <a:r>
              <a:rPr lang="zh-CN" altLang="en-US" sz="2400" dirty="0">
                <a:latin typeface="微软雅黑" panose="020B0503020204020204" pitchFamily="34" charset="-122"/>
                <a:ea typeface="微软雅黑" panose="020B0503020204020204" pitchFamily="34" charset="-122"/>
                <a:sym typeface="+mn-ea"/>
              </a:rPr>
              <a:t>上高效实现的卷积操作，称之为卷积条件随机场（</a:t>
            </a:r>
            <a:r>
              <a:rPr lang="en-US" altLang="zh-CN" sz="2400" dirty="0" err="1">
                <a:latin typeface="微软雅黑" panose="020B0503020204020204" pitchFamily="34" charset="-122"/>
                <a:ea typeface="微软雅黑" panose="020B0503020204020204" pitchFamily="34" charset="-122"/>
                <a:sym typeface="+mn-ea"/>
              </a:rPr>
              <a:t>ConvCRF</a:t>
            </a:r>
            <a:r>
              <a:rPr lang="zh-CN" altLang="en-US" sz="2400" dirty="0">
                <a:latin typeface="微软雅黑" panose="020B0503020204020204" pitchFamily="34" charset="-122"/>
                <a:ea typeface="微软雅黑" panose="020B0503020204020204" pitchFamily="34" charset="-122"/>
                <a:sym typeface="+mn-ea"/>
              </a:rPr>
              <a:t>）。利用反向传播训练</a:t>
            </a:r>
            <a:r>
              <a:rPr lang="en-US" altLang="zh-CN" sz="2400" dirty="0" err="1">
                <a:latin typeface="微软雅黑" panose="020B0503020204020204" pitchFamily="34" charset="-122"/>
                <a:ea typeface="微软雅黑" panose="020B0503020204020204" pitchFamily="34" charset="-122"/>
                <a:sym typeface="+mn-ea"/>
              </a:rPr>
              <a:t>ConvCRF</a:t>
            </a:r>
            <a:r>
              <a:rPr lang="zh-CN" altLang="en-US" sz="2400" dirty="0">
                <a:latin typeface="微软雅黑" panose="020B0503020204020204" pitchFamily="34" charset="-122"/>
                <a:ea typeface="微软雅黑" panose="020B0503020204020204" pitchFamily="34" charset="-122"/>
                <a:sym typeface="+mn-ea"/>
              </a:rPr>
              <a:t>中的所有参数。</a:t>
            </a:r>
            <a:r>
              <a:rPr lang="en-US" altLang="zh-CN" sz="2400" dirty="0" err="1">
                <a:latin typeface="微软雅黑" panose="020B0503020204020204" pitchFamily="34" charset="-122"/>
                <a:ea typeface="微软雅黑" panose="020B0503020204020204" pitchFamily="34" charset="-122"/>
                <a:sym typeface="+mn-ea"/>
              </a:rPr>
              <a:t>ConvCRF</a:t>
            </a: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中的推断可以在不到 </a:t>
            </a:r>
            <a:r>
              <a:rPr lang="en-US" altLang="zh-CN" sz="2400" dirty="0">
                <a:latin typeface="微软雅黑" panose="020B0503020204020204" pitchFamily="34" charset="-122"/>
                <a:ea typeface="微软雅黑" panose="020B0503020204020204" pitchFamily="34" charset="-122"/>
                <a:sym typeface="+mn-ea"/>
              </a:rPr>
              <a:t>10ms </a:t>
            </a:r>
            <a:r>
              <a:rPr lang="zh-CN" altLang="en-US" sz="2400" dirty="0">
                <a:latin typeface="微软雅黑" panose="020B0503020204020204" pitchFamily="34" charset="-122"/>
                <a:ea typeface="微软雅黑" panose="020B0503020204020204" pitchFamily="34" charset="-122"/>
                <a:sym typeface="+mn-ea"/>
              </a:rPr>
              <a:t>的时间内完成，与 </a:t>
            </a:r>
            <a:r>
              <a:rPr lang="en-US" altLang="zh-CN" sz="2400" dirty="0" err="1">
                <a:latin typeface="微软雅黑" panose="020B0503020204020204" pitchFamily="34" charset="-122"/>
                <a:ea typeface="微软雅黑" panose="020B0503020204020204" pitchFamily="34" charset="-122"/>
                <a:sym typeface="+mn-ea"/>
              </a:rPr>
              <a:t>FullCRF</a:t>
            </a: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相比，速度提升了两个数量级。</a:t>
            </a:r>
            <a:endParaRPr lang="zh-CN" altLang="en-US" sz="2400" dirty="0">
              <a:latin typeface="微软雅黑" panose="020B0503020204020204" pitchFamily="34" charset="-122"/>
              <a:ea typeface="微软雅黑" panose="020B0503020204020204" pitchFamily="34" charset="-122"/>
            </a:endParaRPr>
          </a:p>
        </p:txBody>
      </p:sp>
      <p:sp>
        <p:nvSpPr>
          <p:cNvPr id="16391" name="矩形 11"/>
          <p:cNvSpPr>
            <a:spLocks noChangeArrowheads="1"/>
          </p:cNvSpPr>
          <p:nvPr/>
        </p:nvSpPr>
        <p:spPr bwMode="auto">
          <a:xfrm>
            <a:off x="4238625" y="4316413"/>
            <a:ext cx="139700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395" name="矩形 13"/>
          <p:cNvSpPr>
            <a:spLocks noChangeArrowheads="1"/>
          </p:cNvSpPr>
          <p:nvPr/>
        </p:nvSpPr>
        <p:spPr bwMode="auto">
          <a:xfrm>
            <a:off x="5991225" y="4316413"/>
            <a:ext cx="139858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03" name="矩形 17"/>
          <p:cNvSpPr>
            <a:spLocks noChangeArrowheads="1"/>
          </p:cNvSpPr>
          <p:nvPr/>
        </p:nvSpPr>
        <p:spPr bwMode="auto">
          <a:xfrm>
            <a:off x="9498013" y="4316413"/>
            <a:ext cx="1398587"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6408" name="文本框 1"/>
          <p:cNvSpPr txBox="1">
            <a:spLocks noChangeArrowheads="1"/>
          </p:cNvSpPr>
          <p:nvPr/>
        </p:nvSpPr>
        <p:spPr bwMode="auto">
          <a:xfrm>
            <a:off x="247650" y="236538"/>
            <a:ext cx="704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01</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文本框 3"/>
          <p:cNvSpPr txBox="1"/>
          <p:nvPr/>
        </p:nvSpPr>
        <p:spPr>
          <a:xfrm>
            <a:off x="742950" y="391001"/>
            <a:ext cx="4400550" cy="645160"/>
          </a:xfrm>
          <a:prstGeom prst="rect">
            <a:avLst/>
          </a:prstGeom>
          <a:noFill/>
        </p:spPr>
        <p:txBody>
          <a:bodyPr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 Introduction</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02</a:t>
            </a:r>
            <a:endParaRPr lang="zh-CN" altLang="en-US" sz="4000">
              <a:solidFill>
                <a:srgbClr val="00B075"/>
              </a:solidFill>
            </a:endParaRPr>
          </a:p>
        </p:txBody>
      </p:sp>
      <p:sp>
        <p:nvSpPr>
          <p:cNvPr id="21" name="文本框 3"/>
          <p:cNvSpPr txBox="1"/>
          <p:nvPr/>
        </p:nvSpPr>
        <p:spPr>
          <a:xfrm>
            <a:off x="1458567" y="298768"/>
            <a:ext cx="4400550" cy="645160"/>
          </a:xfrm>
          <a:prstGeom prst="rect">
            <a:avLst/>
          </a:prstGeom>
          <a:noFill/>
        </p:spPr>
        <p:txBody>
          <a:bodyPr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Fully Connected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a:extLst>
              <a:ext uri="{FF2B5EF4-FFF2-40B4-BE49-F238E27FC236}">
                <a16:creationId xmlns:a16="http://schemas.microsoft.com/office/drawing/2014/main" id="{3F9BE54C-9DC0-4DFB-886A-F4ECD6332D9E}"/>
              </a:ext>
            </a:extLst>
          </p:cNvPr>
          <p:cNvSpPr txBox="1"/>
          <p:nvPr/>
        </p:nvSpPr>
        <p:spPr>
          <a:xfrm>
            <a:off x="1458567" y="1087893"/>
            <a:ext cx="9411970" cy="5323205"/>
          </a:xfrm>
          <a:prstGeom prst="rect">
            <a:avLst/>
          </a:prstGeom>
          <a:noFill/>
        </p:spPr>
        <p:txBody>
          <a:bodyPr wrap="square" rtlCol="0">
            <a:spAutoFit/>
          </a:bodyPr>
          <a:lstStyle/>
          <a:p>
            <a:pPr algn="just"/>
            <a:r>
              <a:rPr sz="2800" b="1" dirty="0">
                <a:latin typeface="Times New Roman" panose="02020603050405020304" charset="0"/>
                <a:ea typeface="微软雅黑" panose="020B0503020204020204" pitchFamily="34" charset="-122"/>
                <a:cs typeface="Times New Roman" panose="02020603050405020304" charset="0"/>
              </a:rPr>
              <a:t>Fully Connected CRFs</a:t>
            </a:r>
            <a:r>
              <a:rPr lang="zh-CN" sz="2800" b="1" dirty="0">
                <a:latin typeface="Times New Roman" panose="02020603050405020304" charset="0"/>
                <a:ea typeface="微软雅黑" panose="020B0503020204020204" pitchFamily="34" charset="-122"/>
                <a:cs typeface="Times New Roman" panose="02020603050405020304" charset="0"/>
              </a:rPr>
              <a:t>：</a:t>
            </a:r>
            <a:endParaRPr lang="zh-CN" sz="2400" b="1" dirty="0">
              <a:latin typeface="Times New Roman" panose="02020603050405020304" charset="0"/>
              <a:ea typeface="微软雅黑" panose="020B0503020204020204" pitchFamily="34" charset="-122"/>
              <a:cs typeface="Times New Roman" panose="02020603050405020304" charset="0"/>
            </a:endParaRPr>
          </a:p>
          <a:p>
            <a:pPr algn="just"/>
            <a:r>
              <a:rPr sz="2400" dirty="0">
                <a:latin typeface="Times New Roman" panose="02020603050405020304" charset="0"/>
                <a:ea typeface="微软雅黑" panose="020B0503020204020204" pitchFamily="34" charset="-122"/>
                <a:cs typeface="Times New Roman" panose="02020603050405020304" charset="0"/>
              </a:rPr>
              <a:t>考虑一个由n个像素组成的输入图像 I 和具有 k 个类的语义注释。I 被模型化成随机场X={X1,X2...Xn}，Xi在{1,2...k}中取值，它表示像素i的标签。求解argmax</a:t>
            </a:r>
            <a:r>
              <a:rPr sz="2400" baseline="-25000" dirty="0">
                <a:latin typeface="Times New Roman" panose="02020603050405020304" charset="0"/>
                <a:ea typeface="微软雅黑" panose="020B0503020204020204" pitchFamily="34" charset="-122"/>
                <a:cs typeface="Times New Roman" panose="02020603050405020304" charset="0"/>
              </a:rPr>
              <a:t>X</a:t>
            </a:r>
            <a:r>
              <a:rPr sz="2400" dirty="0">
                <a:latin typeface="Times New Roman" panose="02020603050405020304" charset="0"/>
                <a:ea typeface="微软雅黑" panose="020B0503020204020204" pitchFamily="34" charset="-122"/>
                <a:cs typeface="Times New Roman" panose="02020603050405020304" charset="0"/>
              </a:rPr>
              <a:t>P</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X | I</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即得到输入图像 I 的分割X，P</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X | I</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被建模为 Gibbs 分布上的CRF：</a:t>
            </a: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r>
              <a:rPr sz="2400" dirty="0">
                <a:latin typeface="Times New Roman" panose="02020603050405020304" charset="0"/>
                <a:ea typeface="微软雅黑" panose="020B0503020204020204" pitchFamily="34" charset="-122"/>
                <a:cs typeface="Times New Roman" panose="02020603050405020304" charset="0"/>
              </a:rPr>
              <a:t>能量函数E</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x | I</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由下式给出：</a:t>
            </a: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r>
              <a:rPr sz="2400" dirty="0">
                <a:latin typeface="Times New Roman" panose="02020603050405020304" charset="0"/>
                <a:ea typeface="微软雅黑" panose="020B0503020204020204" pitchFamily="34" charset="-122"/>
                <a:cs typeface="Times New Roman" panose="02020603050405020304" charset="0"/>
              </a:rPr>
              <a:t>                             ψ</a:t>
            </a:r>
            <a:r>
              <a:rPr sz="2400" baseline="-25000" dirty="0">
                <a:latin typeface="Times New Roman" panose="02020603050405020304" charset="0"/>
                <a:ea typeface="微软雅黑" panose="020B0503020204020204" pitchFamily="34" charset="-122"/>
                <a:cs typeface="Times New Roman" panose="02020603050405020304" charset="0"/>
              </a:rPr>
              <a:t>u</a:t>
            </a:r>
            <a:r>
              <a:rPr sz="2400" dirty="0">
                <a:latin typeface="Times New Roman" panose="02020603050405020304" charset="0"/>
                <a:ea typeface="微软雅黑" panose="020B0503020204020204" pitchFamily="34" charset="-122"/>
                <a:cs typeface="Times New Roman" panose="02020603050405020304" charset="0"/>
              </a:rPr>
              <a:t>(xi|I)  一元势能     ψ</a:t>
            </a:r>
            <a:r>
              <a:rPr sz="2400" baseline="-25000" dirty="0">
                <a:latin typeface="Times New Roman" panose="02020603050405020304" charset="0"/>
                <a:ea typeface="微软雅黑" panose="020B0503020204020204" pitchFamily="34" charset="-122"/>
                <a:cs typeface="Times New Roman" panose="02020603050405020304" charset="0"/>
              </a:rPr>
              <a:t>p</a:t>
            </a:r>
            <a:r>
              <a:rPr sz="2400" dirty="0">
                <a:latin typeface="Times New Roman" panose="02020603050405020304" charset="0"/>
                <a:ea typeface="微软雅黑" panose="020B0503020204020204" pitchFamily="34" charset="-122"/>
                <a:cs typeface="Times New Roman" panose="02020603050405020304" charset="0"/>
              </a:rPr>
              <a:t>(xi,xj|I)  二元势能</a:t>
            </a:r>
          </a:p>
          <a:p>
            <a:pPr algn="just"/>
            <a:endParaRPr sz="2400" dirty="0">
              <a:latin typeface="Times New Roman" panose="02020603050405020304" charset="0"/>
              <a:ea typeface="微软雅黑" panose="020B0503020204020204" pitchFamily="34" charset="-122"/>
              <a:cs typeface="Times New Roman" panose="02020603050405020304" charset="0"/>
            </a:endParaRPr>
          </a:p>
          <a:p>
            <a:pPr algn="just"/>
            <a:endParaRPr sz="2400" dirty="0">
              <a:latin typeface="Times New Roman" panose="02020603050405020304" charset="0"/>
              <a:ea typeface="微软雅黑" panose="020B0503020204020204" pitchFamily="34" charset="-122"/>
              <a:cs typeface="Times New Roman" panose="02020603050405020304" charset="0"/>
            </a:endParaRPr>
          </a:p>
        </p:txBody>
      </p:sp>
      <p:pic>
        <p:nvPicPr>
          <p:cNvPr id="7" name="图片 6">
            <a:extLst>
              <a:ext uri="{FF2B5EF4-FFF2-40B4-BE49-F238E27FC236}">
                <a16:creationId xmlns:a16="http://schemas.microsoft.com/office/drawing/2014/main" id="{1598C353-B267-4317-9949-5676D9D25599}"/>
              </a:ext>
            </a:extLst>
          </p:cNvPr>
          <p:cNvPicPr>
            <a:picLocks noChangeAspect="1"/>
          </p:cNvPicPr>
          <p:nvPr/>
        </p:nvPicPr>
        <p:blipFill>
          <a:blip r:embed="rId2"/>
          <a:stretch>
            <a:fillRect/>
          </a:stretch>
        </p:blipFill>
        <p:spPr>
          <a:xfrm>
            <a:off x="3910619" y="3048000"/>
            <a:ext cx="5390515" cy="762000"/>
          </a:xfrm>
          <a:prstGeom prst="rect">
            <a:avLst/>
          </a:prstGeom>
        </p:spPr>
      </p:pic>
      <p:pic>
        <p:nvPicPr>
          <p:cNvPr id="8" name="图片 7">
            <a:extLst>
              <a:ext uri="{FF2B5EF4-FFF2-40B4-BE49-F238E27FC236}">
                <a16:creationId xmlns:a16="http://schemas.microsoft.com/office/drawing/2014/main" id="{DFF6D698-A0E5-45DB-95A2-CEA01EEAF55F}"/>
              </a:ext>
            </a:extLst>
          </p:cNvPr>
          <p:cNvPicPr>
            <a:picLocks noChangeAspect="1"/>
          </p:cNvPicPr>
          <p:nvPr/>
        </p:nvPicPr>
        <p:blipFill>
          <a:blip r:embed="rId3"/>
          <a:stretch>
            <a:fillRect/>
          </a:stretch>
        </p:blipFill>
        <p:spPr>
          <a:xfrm>
            <a:off x="3705832" y="4212093"/>
            <a:ext cx="5800090" cy="895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03</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092835" y="1029335"/>
            <a:ext cx="9321800" cy="6739255"/>
          </a:xfrm>
          <a:prstGeom prst="rect">
            <a:avLst/>
          </a:prstGeom>
          <a:noFill/>
        </p:spPr>
        <p:txBody>
          <a:bodyPr wrap="square" rtlCol="0">
            <a:spAutoFit/>
          </a:bodyPr>
          <a:lstStyle/>
          <a:p>
            <a:r>
              <a:rPr sz="2400" dirty="0">
                <a:latin typeface="Times New Roman" panose="02020603050405020304" charset="0"/>
                <a:ea typeface="微软雅黑" panose="020B0503020204020204" pitchFamily="34" charset="-122"/>
                <a:cs typeface="Times New Roman" panose="02020603050405020304" charset="0"/>
              </a:rPr>
              <a:t>在FullCRFs中，ψ</a:t>
            </a:r>
            <a:r>
              <a:rPr sz="2400" baseline="-25000" dirty="0">
                <a:latin typeface="Times New Roman" panose="02020603050405020304" charset="0"/>
                <a:ea typeface="微软雅黑" panose="020B0503020204020204" pitchFamily="34" charset="-122"/>
                <a:cs typeface="Times New Roman" panose="02020603050405020304" charset="0"/>
              </a:rPr>
              <a:t>p</a:t>
            </a:r>
            <a:r>
              <a:rPr sz="2400" dirty="0">
                <a:latin typeface="Times New Roman" panose="02020603050405020304" charset="0"/>
                <a:ea typeface="微软雅黑" panose="020B0503020204020204" pitchFamily="34" charset="-122"/>
                <a:cs typeface="Times New Roman" panose="02020603050405020304" charset="0"/>
              </a:rPr>
              <a:t>被定义为高斯内核的加权和:</a:t>
            </a: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r>
              <a:rPr sz="2400" dirty="0">
                <a:latin typeface="Times New Roman" panose="02020603050405020304" charset="0"/>
                <a:ea typeface="微软雅黑" panose="020B0503020204020204" pitchFamily="34" charset="-122"/>
                <a:cs typeface="Times New Roman" panose="02020603050405020304" charset="0"/>
              </a:rPr>
              <a:t>其中，</a:t>
            </a:r>
            <a:r>
              <a:rPr sz="2400" i="1" dirty="0">
                <a:latin typeface="Times New Roman" panose="02020603050405020304" charset="0"/>
                <a:ea typeface="微软雅黑" panose="020B0503020204020204" pitchFamily="34" charset="-122"/>
                <a:cs typeface="Times New Roman" panose="02020603050405020304" charset="0"/>
              </a:rPr>
              <a:t>w</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m</a:t>
            </a:r>
            <a:r>
              <a:rPr lang="en-US" sz="2400" dirty="0">
                <a:latin typeface="Times New Roman" panose="02020603050405020304" charset="0"/>
                <a:ea typeface="微软雅黑" panose="020B0503020204020204" pitchFamily="34" charset="-122"/>
                <a:cs typeface="Times New Roman" panose="02020603050405020304" charset="0"/>
              </a:rPr>
              <a:t>)</a:t>
            </a:r>
            <a:r>
              <a:rPr sz="2400" dirty="0" err="1">
                <a:latin typeface="Times New Roman" panose="02020603050405020304" charset="0"/>
                <a:ea typeface="微软雅黑" panose="020B0503020204020204" pitchFamily="34" charset="-122"/>
                <a:cs typeface="Times New Roman" panose="02020603050405020304" charset="0"/>
              </a:rPr>
              <a:t>是可学习的参数，特征向量</a:t>
            </a:r>
            <a:r>
              <a:rPr sz="2400" dirty="0">
                <a:latin typeface="Times New Roman" panose="02020603050405020304" charset="0"/>
                <a:ea typeface="微软雅黑" panose="020B0503020204020204" pitchFamily="34" charset="-122"/>
                <a:cs typeface="Times New Roman" panose="02020603050405020304" charset="0"/>
              </a:rPr>
              <a:t>       根据输入图像 I 任意选择，µ(xi,xj) </a:t>
            </a:r>
            <a:r>
              <a:rPr sz="2400" dirty="0" err="1">
                <a:latin typeface="Times New Roman" panose="02020603050405020304" charset="0"/>
                <a:ea typeface="微软雅黑" panose="020B0503020204020204" pitchFamily="34" charset="-122"/>
                <a:cs typeface="Times New Roman" panose="02020603050405020304" charset="0"/>
              </a:rPr>
              <a:t>兼容性变换函数只取决于xi,xj，而不取决于图像I。兼容性函数</a:t>
            </a:r>
            <a:r>
              <a:rPr lang="zh-CN" sz="2400" dirty="0">
                <a:latin typeface="Times New Roman" panose="02020603050405020304" charset="0"/>
                <a:ea typeface="微软雅黑" panose="020B0503020204020204" pitchFamily="34" charset="-122"/>
                <a:cs typeface="Times New Roman" panose="02020603050405020304" charset="0"/>
              </a:rPr>
              <a:t>常用</a:t>
            </a:r>
            <a:r>
              <a:rPr sz="2400" dirty="0">
                <a:latin typeface="Times New Roman" panose="02020603050405020304" charset="0"/>
                <a:ea typeface="微软雅黑" panose="020B0503020204020204" pitchFamily="34" charset="-122"/>
                <a:cs typeface="Times New Roman" panose="02020603050405020304" charset="0"/>
              </a:rPr>
              <a:t>Potts模型</a:t>
            </a:r>
            <a:r>
              <a:rPr lang="zh-CN" sz="2400" dirty="0">
                <a:latin typeface="Times New Roman" panose="02020603050405020304" charset="0"/>
                <a:ea typeface="微软雅黑" panose="020B0503020204020204" pitchFamily="34" charset="-122"/>
                <a:cs typeface="Times New Roman" panose="02020603050405020304" charset="0"/>
              </a:rPr>
              <a:t>：</a:t>
            </a:r>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r>
              <a:rPr sz="2400" dirty="0">
                <a:latin typeface="Times New Roman" panose="02020603050405020304" charset="0"/>
                <a:ea typeface="微软雅黑" panose="020B0503020204020204" pitchFamily="34" charset="-122"/>
                <a:cs typeface="Times New Roman" panose="02020603050405020304" charset="0"/>
              </a:rPr>
              <a:t> FullCRF使用两个具有手工制作特征的高斯内核。外核 k</a:t>
            </a:r>
            <a:r>
              <a:rPr sz="2400" baseline="-25000" dirty="0">
                <a:latin typeface="Times New Roman" panose="02020603050405020304" charset="0"/>
                <a:ea typeface="微软雅黑" panose="020B0503020204020204" pitchFamily="34" charset="-122"/>
                <a:cs typeface="Times New Roman" panose="02020603050405020304" charset="0"/>
              </a:rPr>
              <a:t>α </a:t>
            </a:r>
            <a:r>
              <a:rPr sz="2400" dirty="0">
                <a:latin typeface="Times New Roman" panose="02020603050405020304" charset="0"/>
                <a:ea typeface="微软雅黑" panose="020B0503020204020204" pitchFamily="34" charset="-122"/>
                <a:cs typeface="Times New Roman" panose="02020603050405020304" charset="0"/>
              </a:rPr>
              <a:t>使用原始色</a:t>
            </a:r>
            <a:r>
              <a:rPr lang="zh-CN" sz="2400" dirty="0">
                <a:latin typeface="Times New Roman" panose="02020603050405020304" charset="0"/>
                <a:ea typeface="微软雅黑" panose="020B0503020204020204" pitchFamily="34" charset="-122"/>
                <a:cs typeface="Times New Roman" panose="02020603050405020304" charset="0"/>
              </a:rPr>
              <a:t>彩</a:t>
            </a:r>
            <a:r>
              <a:rPr sz="2400" dirty="0">
                <a:latin typeface="Times New Roman" panose="02020603050405020304" charset="0"/>
                <a:ea typeface="微软雅黑" panose="020B0503020204020204" pitchFamily="34" charset="-122"/>
                <a:cs typeface="Times New Roman" panose="02020603050405020304" charset="0"/>
              </a:rPr>
              <a:t>值 I</a:t>
            </a:r>
            <a:r>
              <a:rPr sz="2400" baseline="-25000" dirty="0">
                <a:latin typeface="Times New Roman" panose="02020603050405020304" charset="0"/>
                <a:ea typeface="微软雅黑" panose="020B0503020204020204" pitchFamily="34" charset="-122"/>
                <a:cs typeface="Times New Roman" panose="02020603050405020304" charset="0"/>
              </a:rPr>
              <a:t>j </a:t>
            </a:r>
            <a:r>
              <a:rPr sz="2400" dirty="0">
                <a:latin typeface="Times New Roman" panose="02020603050405020304" charset="0"/>
                <a:ea typeface="微软雅黑" panose="020B0503020204020204" pitchFamily="34" charset="-122"/>
                <a:cs typeface="Times New Roman" panose="02020603050405020304" charset="0"/>
              </a:rPr>
              <a:t>和 I</a:t>
            </a:r>
            <a:r>
              <a:rPr sz="2400" baseline="-25000" dirty="0">
                <a:latin typeface="Times New Roman" panose="02020603050405020304" charset="0"/>
                <a:ea typeface="微软雅黑" panose="020B0503020204020204" pitchFamily="34" charset="-122"/>
                <a:cs typeface="Times New Roman" panose="02020603050405020304" charset="0"/>
              </a:rPr>
              <a:t>i </a:t>
            </a:r>
            <a:r>
              <a:rPr sz="2400" dirty="0">
                <a:latin typeface="Times New Roman" panose="02020603050405020304" charset="0"/>
                <a:ea typeface="微软雅黑" panose="020B0503020204020204" pitchFamily="34" charset="-122"/>
                <a:cs typeface="Times New Roman" panose="02020603050405020304" charset="0"/>
              </a:rPr>
              <a:t>作为特征。 平滑内核基于空间坐标 p</a:t>
            </a:r>
            <a:r>
              <a:rPr sz="2400" baseline="-25000" dirty="0">
                <a:latin typeface="Times New Roman" panose="02020603050405020304" charset="0"/>
                <a:ea typeface="微软雅黑" panose="020B0503020204020204" pitchFamily="34" charset="-122"/>
                <a:cs typeface="Times New Roman" panose="02020603050405020304" charset="0"/>
              </a:rPr>
              <a:t>i </a:t>
            </a:r>
            <a:r>
              <a:rPr sz="2400" dirty="0">
                <a:latin typeface="Times New Roman" panose="02020603050405020304" charset="0"/>
                <a:ea typeface="微软雅黑" panose="020B0503020204020204" pitchFamily="34" charset="-122"/>
                <a:cs typeface="Times New Roman" panose="02020603050405020304" charset="0"/>
              </a:rPr>
              <a:t>和 p</a:t>
            </a:r>
            <a:r>
              <a:rPr sz="2400" baseline="-25000" dirty="0">
                <a:latin typeface="Times New Roman" panose="02020603050405020304" charset="0"/>
                <a:ea typeface="微软雅黑" panose="020B0503020204020204" pitchFamily="34" charset="-122"/>
                <a:cs typeface="Times New Roman" panose="02020603050405020304" charset="0"/>
              </a:rPr>
              <a:t>j</a:t>
            </a:r>
            <a:r>
              <a:rPr sz="2400" dirty="0">
                <a:latin typeface="Times New Roman" panose="02020603050405020304" charset="0"/>
                <a:ea typeface="微软雅黑" panose="020B0503020204020204" pitchFamily="34" charset="-122"/>
                <a:cs typeface="Times New Roman" panose="02020603050405020304" charset="0"/>
              </a:rPr>
              <a:t>。 然后，整个二元势能如下：</a:t>
            </a: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r>
              <a:rPr sz="2400" dirty="0">
                <a:latin typeface="Times New Roman" panose="02020603050405020304" charset="0"/>
                <a:ea typeface="微软雅黑" panose="020B0503020204020204" pitchFamily="34" charset="-122"/>
                <a:cs typeface="Times New Roman" panose="02020603050405020304" charset="0"/>
              </a:rPr>
              <a:t>其中w</a:t>
            </a:r>
            <a:r>
              <a:rPr lang="en-US" sz="2400" baseline="30000" dirty="0">
                <a:latin typeface="Times New Roman" panose="02020603050405020304" charset="0"/>
                <a:ea typeface="微软雅黑" panose="020B0503020204020204" pitchFamily="34" charset="-122"/>
                <a:cs typeface="Times New Roman" panose="02020603050405020304" charset="0"/>
              </a:rPr>
              <a:t>(</a:t>
            </a:r>
            <a:r>
              <a:rPr sz="2400" baseline="30000" dirty="0">
                <a:latin typeface="Times New Roman" panose="02020603050405020304" charset="0"/>
                <a:ea typeface="微软雅黑" panose="020B0503020204020204" pitchFamily="34" charset="-122"/>
                <a:cs typeface="Times New Roman" panose="02020603050405020304" charset="0"/>
              </a:rPr>
              <a:t>1</a:t>
            </a:r>
            <a:r>
              <a:rPr lang="en-US" sz="2400" baseline="300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，w</a:t>
            </a:r>
            <a:r>
              <a:rPr lang="en-US" sz="2400" baseline="30000" dirty="0">
                <a:latin typeface="Times New Roman" panose="02020603050405020304" charset="0"/>
                <a:ea typeface="微软雅黑" panose="020B0503020204020204" pitchFamily="34" charset="-122"/>
                <a:cs typeface="Times New Roman" panose="02020603050405020304" charset="0"/>
              </a:rPr>
              <a:t>(</a:t>
            </a:r>
            <a:r>
              <a:rPr sz="2400" baseline="30000" dirty="0">
                <a:latin typeface="Times New Roman" panose="02020603050405020304" charset="0"/>
                <a:ea typeface="微软雅黑" panose="020B0503020204020204" pitchFamily="34" charset="-122"/>
                <a:cs typeface="Times New Roman" panose="02020603050405020304" charset="0"/>
              </a:rPr>
              <a:t>2</a:t>
            </a:r>
            <a:r>
              <a:rPr lang="en-US" sz="2400" baseline="300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，以及θ</a:t>
            </a:r>
            <a:r>
              <a:rPr sz="2400" baseline="-25000" dirty="0">
                <a:latin typeface="Times New Roman" panose="02020603050405020304" charset="0"/>
                <a:ea typeface="微软雅黑" panose="020B0503020204020204" pitchFamily="34" charset="-122"/>
                <a:cs typeface="Times New Roman" panose="02020603050405020304" charset="0"/>
              </a:rPr>
              <a:t>α</a:t>
            </a:r>
            <a:r>
              <a:rPr sz="2400" dirty="0">
                <a:latin typeface="Times New Roman" panose="02020603050405020304" charset="0"/>
                <a:ea typeface="微软雅黑" panose="020B0503020204020204" pitchFamily="34" charset="-122"/>
                <a:cs typeface="Times New Roman" panose="02020603050405020304" charset="0"/>
              </a:rPr>
              <a:t>，θ</a:t>
            </a:r>
            <a:r>
              <a:rPr sz="2400" baseline="-25000" dirty="0">
                <a:latin typeface="Times New Roman" panose="02020603050405020304" charset="0"/>
                <a:ea typeface="微软雅黑" panose="020B0503020204020204" pitchFamily="34" charset="-122"/>
                <a:cs typeface="Times New Roman" panose="02020603050405020304" charset="0"/>
              </a:rPr>
              <a:t>β</a:t>
            </a:r>
            <a:r>
              <a:rPr sz="2400" dirty="0">
                <a:latin typeface="Times New Roman" panose="02020603050405020304" charset="0"/>
                <a:ea typeface="微软雅黑" panose="020B0503020204020204" pitchFamily="34" charset="-122"/>
                <a:cs typeface="Times New Roman" panose="02020603050405020304" charset="0"/>
              </a:rPr>
              <a:t>和θ</a:t>
            </a:r>
            <a:r>
              <a:rPr sz="2400" baseline="-25000" dirty="0">
                <a:latin typeface="Times New Roman" panose="02020603050405020304" charset="0"/>
                <a:ea typeface="微软雅黑" panose="020B0503020204020204" pitchFamily="34" charset="-122"/>
                <a:cs typeface="Times New Roman" panose="02020603050405020304" charset="0"/>
              </a:rPr>
              <a:t>γ</a:t>
            </a:r>
            <a:r>
              <a:rPr sz="2400" dirty="0">
                <a:latin typeface="Times New Roman" panose="02020603050405020304" charset="0"/>
                <a:ea typeface="微软雅黑" panose="020B0503020204020204" pitchFamily="34" charset="-122"/>
                <a:cs typeface="Times New Roman" panose="02020603050405020304" charset="0"/>
              </a:rPr>
              <a:t>是模型唯一可学习的参数。 </a:t>
            </a: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p:txBody>
      </p:sp>
      <p:pic>
        <p:nvPicPr>
          <p:cNvPr id="3" name="图片 2"/>
          <p:cNvPicPr>
            <a:picLocks noChangeAspect="1"/>
          </p:cNvPicPr>
          <p:nvPr/>
        </p:nvPicPr>
        <p:blipFill>
          <a:blip r:embed="rId3"/>
          <a:stretch>
            <a:fillRect/>
          </a:stretch>
        </p:blipFill>
        <p:spPr>
          <a:xfrm>
            <a:off x="2839720" y="1440815"/>
            <a:ext cx="5828030" cy="931545"/>
          </a:xfrm>
          <a:prstGeom prst="rect">
            <a:avLst/>
          </a:prstGeom>
        </p:spPr>
      </p:pic>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1827433654"/>
              </p:ext>
            </p:extLst>
          </p:nvPr>
        </p:nvGraphicFramePr>
        <p:xfrm>
          <a:off x="6515431" y="2533332"/>
          <a:ext cx="307975" cy="365760"/>
        </p:xfrm>
        <a:graphic>
          <a:graphicData uri="http://schemas.openxmlformats.org/presentationml/2006/ole">
            <mc:AlternateContent xmlns:mc="http://schemas.openxmlformats.org/markup-compatibility/2006">
              <mc:Choice xmlns:v="urn:schemas-microsoft-com:vml" Requires="v">
                <p:oleObj spid="_x0000_s1066" r:id="rId4" imgW="203200" imgH="241300" progId="Equation.KSEE3">
                  <p:embed/>
                </p:oleObj>
              </mc:Choice>
              <mc:Fallback>
                <p:oleObj r:id="rId4" imgW="203200" imgH="241300" progId="Equation.KSEE3">
                  <p:embed/>
                  <p:pic>
                    <p:nvPicPr>
                      <p:cNvPr id="0" name="图片 1026"/>
                      <p:cNvPicPr/>
                      <p:nvPr/>
                    </p:nvPicPr>
                    <p:blipFill>
                      <a:blip r:embed="rId5"/>
                      <a:stretch>
                        <a:fillRect/>
                      </a:stretch>
                    </p:blipFill>
                    <p:spPr>
                      <a:xfrm>
                        <a:off x="6515431" y="2533332"/>
                        <a:ext cx="307975" cy="36576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324985" y="3556000"/>
          <a:ext cx="2457450" cy="523240"/>
        </p:xfrm>
        <a:graphic>
          <a:graphicData uri="http://schemas.openxmlformats.org/presentationml/2006/ole">
            <mc:AlternateContent xmlns:mc="http://schemas.openxmlformats.org/markup-compatibility/2006">
              <mc:Choice xmlns:v="urn:schemas-microsoft-com:vml" Requires="v">
                <p:oleObj spid="_x0000_s1067" r:id="rId6" imgW="1143000" imgH="279400" progId="Equation.KSEE3">
                  <p:embed/>
                </p:oleObj>
              </mc:Choice>
              <mc:Fallback>
                <p:oleObj r:id="rId6" imgW="1143000" imgH="279400" progId="Equation.KSEE3">
                  <p:embed/>
                  <p:pic>
                    <p:nvPicPr>
                      <p:cNvPr id="0" name="图片 1027"/>
                      <p:cNvPicPr/>
                      <p:nvPr/>
                    </p:nvPicPr>
                    <p:blipFill>
                      <a:blip r:embed="rId7"/>
                      <a:stretch>
                        <a:fillRect/>
                      </a:stretch>
                    </p:blipFill>
                    <p:spPr>
                      <a:xfrm>
                        <a:off x="4324985" y="3556000"/>
                        <a:ext cx="2457450" cy="523240"/>
                      </a:xfrm>
                      <a:prstGeom prst="rect">
                        <a:avLst/>
                      </a:prstGeom>
                    </p:spPr>
                  </p:pic>
                </p:oleObj>
              </mc:Fallback>
            </mc:AlternateContent>
          </a:graphicData>
        </a:graphic>
      </p:graphicFrame>
      <p:pic>
        <p:nvPicPr>
          <p:cNvPr id="9" name="图片 8"/>
          <p:cNvPicPr>
            <a:picLocks noChangeAspect="1"/>
          </p:cNvPicPr>
          <p:nvPr/>
        </p:nvPicPr>
        <p:blipFill>
          <a:blip r:embed="rId8"/>
          <a:stretch>
            <a:fillRect/>
          </a:stretch>
        </p:blipFill>
        <p:spPr>
          <a:xfrm>
            <a:off x="828040" y="5126639"/>
            <a:ext cx="9851390" cy="865505"/>
          </a:xfrm>
          <a:prstGeom prst="rect">
            <a:avLst/>
          </a:prstGeom>
        </p:spPr>
      </p:pic>
      <p:sp>
        <p:nvSpPr>
          <p:cNvPr id="12" name="文本框 3">
            <a:extLst>
              <a:ext uri="{FF2B5EF4-FFF2-40B4-BE49-F238E27FC236}">
                <a16:creationId xmlns:a16="http://schemas.microsoft.com/office/drawing/2014/main" id="{EEB8FB03-B0B9-4DEC-9A90-81E6994411F3}"/>
              </a:ext>
            </a:extLst>
          </p:cNvPr>
          <p:cNvSpPr txBox="1"/>
          <p:nvPr/>
        </p:nvSpPr>
        <p:spPr>
          <a:xfrm>
            <a:off x="1458567" y="298768"/>
            <a:ext cx="4400550" cy="645160"/>
          </a:xfrm>
          <a:prstGeom prst="rect">
            <a:avLst/>
          </a:prstGeom>
          <a:noFill/>
        </p:spPr>
        <p:txBody>
          <a:bodyPr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Fully Connected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03</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1008380" y="944245"/>
            <a:ext cx="10175240" cy="5262245"/>
          </a:xfrm>
          <a:prstGeom prst="rect">
            <a:avLst/>
          </a:prstGeom>
          <a:noFill/>
        </p:spPr>
        <p:txBody>
          <a:bodyPr wrap="square" rtlCol="0">
            <a:spAutoFit/>
          </a:bodyPr>
          <a:lstStyle/>
          <a:p>
            <a:r>
              <a:rPr sz="2400" b="1" dirty="0">
                <a:latin typeface="Times New Roman" panose="02020603050405020304" charset="0"/>
                <a:ea typeface="微软雅黑" panose="020B0503020204020204" pitchFamily="34" charset="-122"/>
                <a:cs typeface="Times New Roman" panose="02020603050405020304" charset="0"/>
              </a:rPr>
              <a:t>平均场推断</a:t>
            </a:r>
            <a:r>
              <a:rPr lang="en-US" sz="2400" b="1" dirty="0">
                <a:latin typeface="Times New Roman" panose="02020603050405020304" charset="0"/>
                <a:ea typeface="微软雅黑" panose="020B0503020204020204" pitchFamily="34" charset="-122"/>
                <a:cs typeface="Times New Roman" panose="02020603050405020304" charset="0"/>
              </a:rPr>
              <a:t>:</a:t>
            </a:r>
          </a:p>
          <a:p>
            <a:r>
              <a:rPr sz="2400" dirty="0">
                <a:latin typeface="Times New Roman" panose="02020603050405020304" charset="0"/>
                <a:ea typeface="微软雅黑" panose="020B0503020204020204" pitchFamily="34" charset="-122"/>
                <a:cs typeface="Times New Roman" panose="02020603050405020304" charset="0"/>
              </a:rPr>
              <a:t>FullCRFs的推理采用平均场算法</a:t>
            </a:r>
            <a:r>
              <a:rPr lang="zh-CN" sz="2400" dirty="0">
                <a:latin typeface="Times New Roman" panose="02020603050405020304" charset="0"/>
                <a:ea typeface="微软雅黑" panose="020B0503020204020204" pitchFamily="34" charset="-122"/>
                <a:cs typeface="Times New Roman" panose="02020603050405020304" charset="0"/>
              </a:rPr>
              <a:t>，</a:t>
            </a:r>
            <a:r>
              <a:rPr sz="2400" dirty="0">
                <a:latin typeface="Times New Roman" panose="02020603050405020304" charset="0"/>
                <a:ea typeface="微软雅黑" panose="020B0503020204020204" pitchFamily="34" charset="-122"/>
                <a:cs typeface="Times New Roman" panose="02020603050405020304" charset="0"/>
              </a:rPr>
              <a:t>除了信息传递，</a:t>
            </a:r>
            <a:r>
              <a:rPr sz="2400" dirty="0">
                <a:latin typeface="Times New Roman" panose="02020603050405020304" charset="0"/>
                <a:ea typeface="微软雅黑" panose="020B0503020204020204" pitchFamily="34" charset="-122"/>
                <a:cs typeface="Times New Roman" panose="02020603050405020304" charset="0"/>
                <a:sym typeface="+mn-ea"/>
              </a:rPr>
              <a:t>平均场</a:t>
            </a:r>
            <a:r>
              <a:rPr sz="2400" dirty="0">
                <a:latin typeface="Times New Roman" panose="02020603050405020304" charset="0"/>
                <a:ea typeface="微软雅黑" panose="020B0503020204020204" pitchFamily="34" charset="-122"/>
                <a:cs typeface="Times New Roman" panose="02020603050405020304" charset="0"/>
              </a:rPr>
              <a:t>算法的所有步骤都高度并行化，使用标准的深度学习库可以在gpu上轻松高效地实现。</a:t>
            </a: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endParaRPr sz="2400" dirty="0">
              <a:latin typeface="Times New Roman" panose="02020603050405020304" charset="0"/>
              <a:ea typeface="微软雅黑" panose="020B0503020204020204" pitchFamily="34" charset="-122"/>
              <a:cs typeface="Times New Roman" panose="02020603050405020304" charset="0"/>
            </a:endParaRPr>
          </a:p>
          <a:p>
            <a:r>
              <a:rPr lang="zh-CN" sz="2400" dirty="0">
                <a:latin typeface="Times New Roman" panose="02020603050405020304" charset="0"/>
                <a:ea typeface="微软雅黑" panose="020B0503020204020204" pitchFamily="34" charset="-122"/>
                <a:cs typeface="Times New Roman" panose="02020603050405020304" charset="0"/>
                <a:sym typeface="+mn-ea"/>
              </a:rPr>
              <a:t>由于精确计算是像素数的二次元，</a:t>
            </a:r>
            <a:r>
              <a:rPr sz="2400" dirty="0">
                <a:latin typeface="Times New Roman" panose="02020603050405020304" charset="0"/>
                <a:ea typeface="微软雅黑" panose="020B0503020204020204" pitchFamily="34" charset="-122"/>
                <a:cs typeface="Times New Roman" panose="02020603050405020304" charset="0"/>
              </a:rPr>
              <a:t>信息传递是CRF计算的瓶颈</a:t>
            </a:r>
            <a:r>
              <a:rPr lang="zh-CN" sz="2400" dirty="0">
                <a:latin typeface="Times New Roman" panose="02020603050405020304" charset="0"/>
                <a:ea typeface="微软雅黑" panose="020B0503020204020204" pitchFamily="34" charset="-122"/>
                <a:cs typeface="Times New Roman" panose="02020603050405020304" charset="0"/>
              </a:rPr>
              <a:t>。Krähenbühl和Koltun提出 permutohedral lattice approximation，一种高维滤波算法，但是它不遵循高效GPU计算的SIMD准则，并且它的有效梯度计算也是一个问题</a:t>
            </a:r>
          </a:p>
        </p:txBody>
      </p:sp>
      <p:pic>
        <p:nvPicPr>
          <p:cNvPr id="3" name="图片 2"/>
          <p:cNvPicPr>
            <a:picLocks noChangeAspect="1"/>
          </p:cNvPicPr>
          <p:nvPr/>
        </p:nvPicPr>
        <p:blipFill>
          <a:blip r:embed="rId2"/>
          <a:stretch>
            <a:fillRect/>
          </a:stretch>
        </p:blipFill>
        <p:spPr>
          <a:xfrm>
            <a:off x="949325" y="2082800"/>
            <a:ext cx="10570845" cy="2951480"/>
          </a:xfrm>
          <a:prstGeom prst="rect">
            <a:avLst/>
          </a:prstGeom>
        </p:spPr>
      </p:pic>
      <p:sp>
        <p:nvSpPr>
          <p:cNvPr id="7" name="文本框 3">
            <a:extLst>
              <a:ext uri="{FF2B5EF4-FFF2-40B4-BE49-F238E27FC236}">
                <a16:creationId xmlns:a16="http://schemas.microsoft.com/office/drawing/2014/main" id="{F79AAF3E-D483-4D59-B60D-48EF440AA9E0}"/>
              </a:ext>
            </a:extLst>
          </p:cNvPr>
          <p:cNvSpPr txBox="1"/>
          <p:nvPr/>
        </p:nvSpPr>
        <p:spPr>
          <a:xfrm>
            <a:off x="1458567" y="298768"/>
            <a:ext cx="4400550" cy="645160"/>
          </a:xfrm>
          <a:prstGeom prst="rect">
            <a:avLst/>
          </a:prstGeom>
          <a:noFill/>
        </p:spPr>
        <p:txBody>
          <a:bodyPr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Fully Connected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03</a:t>
            </a:r>
            <a:endParaRPr lang="zh-CN" altLang="en-US" sz="4000">
              <a:solidFill>
                <a:srgbClr val="00B075"/>
              </a:solidFill>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3">
            <a:extLst>
              <a:ext uri="{FF2B5EF4-FFF2-40B4-BE49-F238E27FC236}">
                <a16:creationId xmlns:a16="http://schemas.microsoft.com/office/drawing/2014/main" id="{69FF2568-EDF8-4933-B5EE-5D23BC61613D}"/>
              </a:ext>
            </a:extLst>
          </p:cNvPr>
          <p:cNvSpPr txBox="1"/>
          <p:nvPr/>
        </p:nvSpPr>
        <p:spPr>
          <a:xfrm>
            <a:off x="1330326" y="268605"/>
            <a:ext cx="406331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Convolutional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9" name="文本框 8">
            <a:extLst>
              <a:ext uri="{FF2B5EF4-FFF2-40B4-BE49-F238E27FC236}">
                <a16:creationId xmlns:a16="http://schemas.microsoft.com/office/drawing/2014/main" id="{884A1E93-1AAF-4E1B-ACD9-AA0EC4E477AE}"/>
              </a:ext>
            </a:extLst>
          </p:cNvPr>
          <p:cNvSpPr txBox="1"/>
          <p:nvPr/>
        </p:nvSpPr>
        <p:spPr>
          <a:xfrm>
            <a:off x="807816" y="943928"/>
            <a:ext cx="10576368" cy="4955203"/>
          </a:xfrm>
          <a:prstGeom prst="rect">
            <a:avLst/>
          </a:prstGeom>
          <a:noFill/>
        </p:spPr>
        <p:txBody>
          <a:bodyPr wrap="square" rtlCol="0" anchor="t">
            <a:spAutoFit/>
          </a:bodyPr>
          <a:lstStyle/>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p>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p>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r>
              <a:rPr sz="2400" dirty="0" err="1">
                <a:latin typeface="Times New Roman" panose="02020603050405020304" charset="0"/>
                <a:ea typeface="微软雅黑" panose="020B0503020204020204" pitchFamily="34" charset="-122"/>
                <a:cs typeface="Times New Roman" panose="02020603050405020304" charset="0"/>
                <a:sym typeface="+mn-ea"/>
              </a:rPr>
              <a:t>ConvCRF用条件独立假设补充</a:t>
            </a:r>
            <a:r>
              <a:rPr sz="2400" dirty="0">
                <a:latin typeface="Times New Roman" panose="02020603050405020304" charset="0"/>
                <a:ea typeface="微软雅黑" panose="020B0503020204020204" pitchFamily="34" charset="-122"/>
                <a:cs typeface="Times New Roman" panose="02020603050405020304" charset="0"/>
                <a:sym typeface="+mn-ea"/>
              </a:rPr>
              <a:t> FullCRF。如果两个像素 i，j 的曼哈顿距离 d </a:t>
            </a:r>
            <a:r>
              <a:rPr lang="zh-CN" sz="2400" dirty="0">
                <a:latin typeface="Times New Roman" panose="02020603050405020304" charset="0"/>
                <a:ea typeface="微软雅黑" panose="020B0503020204020204" pitchFamily="34" charset="-122"/>
                <a:cs typeface="Times New Roman" panose="02020603050405020304" charset="0"/>
                <a:sym typeface="+mn-ea"/>
              </a:rPr>
              <a:t>存在</a:t>
            </a:r>
            <a:r>
              <a:rPr sz="2400" dirty="0">
                <a:latin typeface="Times New Roman" panose="02020603050405020304" charset="0"/>
                <a:ea typeface="微软雅黑" panose="020B0503020204020204" pitchFamily="34" charset="-122"/>
                <a:cs typeface="Times New Roman" panose="02020603050405020304" charset="0"/>
                <a:sym typeface="+mn-ea"/>
              </a:rPr>
              <a:t>d(i, j) &gt; k ，那么认为他们的标签分布是条件独立的</a:t>
            </a:r>
            <a:r>
              <a:rPr lang="zh-CN" sz="2400" dirty="0">
                <a:latin typeface="Times New Roman" panose="02020603050405020304" charset="0"/>
                <a:ea typeface="微软雅黑" panose="020B0503020204020204" pitchFamily="34" charset="-122"/>
                <a:cs typeface="Times New Roman" panose="02020603050405020304" charset="0"/>
                <a:sym typeface="+mn-ea"/>
              </a:rPr>
              <a:t>，并</a:t>
            </a:r>
            <a:r>
              <a:rPr sz="2400" dirty="0">
                <a:latin typeface="Times New Roman" panose="02020603050405020304" charset="0"/>
                <a:ea typeface="微软雅黑" panose="020B0503020204020204" pitchFamily="34" charset="-122"/>
                <a:cs typeface="Times New Roman" panose="02020603050405020304" charset="0"/>
                <a:sym typeface="+mn-ea"/>
              </a:rPr>
              <a:t>把超参数 k 称为滤波器尺寸</a:t>
            </a:r>
            <a:r>
              <a:rPr lang="zh-CN" sz="2400" dirty="0">
                <a:latin typeface="Times New Roman" panose="02020603050405020304" charset="0"/>
                <a:ea typeface="微软雅黑" panose="020B0503020204020204" pitchFamily="34" charset="-122"/>
                <a:cs typeface="Times New Roman" panose="02020603050405020304" charset="0"/>
                <a:sym typeface="+mn-ea"/>
              </a:rPr>
              <a:t>。</a:t>
            </a:r>
            <a:r>
              <a:rPr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将信息传递步骤</a:t>
            </a:r>
            <a:r>
              <a:rPr lang="zh-CN"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设置</a:t>
            </a:r>
            <a:r>
              <a:rPr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为带截断高斯核的卷积</a:t>
            </a:r>
            <a:r>
              <a:rPr lang="zh-CN"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，从而确保</a:t>
            </a:r>
            <a:r>
              <a:rPr sz="2400" dirty="0" err="1">
                <a:highlight>
                  <a:srgbClr val="FFFF00"/>
                </a:highlight>
                <a:latin typeface="Times New Roman" panose="02020603050405020304" charset="0"/>
                <a:ea typeface="微软雅黑" panose="020B0503020204020204" pitchFamily="34" charset="-122"/>
                <a:cs typeface="Times New Roman" panose="02020603050405020304" charset="0"/>
                <a:sym typeface="+mn-ea"/>
              </a:rPr>
              <a:t>ConvCRF中的高效信息传递</a:t>
            </a:r>
            <a:r>
              <a:rPr lang="zh-CN"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a:t>
            </a:r>
            <a:r>
              <a:rPr lang="zh-CN" altLang="en-US"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（这非常类似于 </a:t>
            </a:r>
            <a:r>
              <a:rPr lang="en-US" altLang="zh-CN"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CNN </a:t>
            </a:r>
            <a:r>
              <a:rPr lang="zh-CN" altLang="en-US" sz="2400" dirty="0">
                <a:highlight>
                  <a:srgbClr val="FFFF00"/>
                </a:highlight>
                <a:latin typeface="Times New Roman" panose="02020603050405020304" charset="0"/>
                <a:ea typeface="微软雅黑" panose="020B0503020204020204" pitchFamily="34" charset="-122"/>
                <a:cs typeface="Times New Roman" panose="02020603050405020304" charset="0"/>
                <a:sym typeface="+mn-ea"/>
              </a:rPr>
              <a:t>中的常规卷积实现。）</a:t>
            </a:r>
            <a:endParaRPr sz="2400" dirty="0">
              <a:latin typeface="Times New Roman" panose="02020603050405020304" charset="0"/>
              <a:ea typeface="微软雅黑" panose="020B0503020204020204" pitchFamily="34" charset="-122"/>
              <a:cs typeface="Times New Roman" panose="02020603050405020304" charset="0"/>
              <a:sym typeface="+mn-ea"/>
            </a:endParaRPr>
          </a:p>
          <a:p>
            <a:r>
              <a:rPr lang="zh-CN" altLang="en-US" sz="2400" dirty="0">
                <a:latin typeface="Times New Roman" panose="02020603050405020304" charset="0"/>
                <a:ea typeface="微软雅黑" panose="020B0503020204020204" pitchFamily="34" charset="-122"/>
                <a:cs typeface="Times New Roman" panose="02020603050405020304" charset="0"/>
                <a:sym typeface="+mn-ea"/>
              </a:rPr>
              <a:t>   </a:t>
            </a:r>
            <a:endParaRPr lang="en-US" altLang="zh-CN" sz="2400" dirty="0">
              <a:latin typeface="Times New Roman" panose="02020603050405020304" charset="0"/>
              <a:ea typeface="微软雅黑" panose="020B0503020204020204" pitchFamily="34" charset="-122"/>
              <a:cs typeface="Times New Roman" panose="02020603050405020304" charset="0"/>
              <a:sym typeface="+mn-ea"/>
            </a:endParaRPr>
          </a:p>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 局部性假设是一个非常有力的假设，它暗示所有距离超过 </a:t>
            </a:r>
            <a:r>
              <a:rPr lang="en-US" altLang="zh-CN" sz="2400" dirty="0">
                <a:latin typeface="Times New Roman" panose="02020603050405020304" charset="0"/>
                <a:ea typeface="微软雅黑" panose="020B0503020204020204" pitchFamily="34" charset="-122"/>
                <a:cs typeface="Times New Roman" panose="02020603050405020304" charset="0"/>
                <a:sym typeface="+mn-ea"/>
              </a:rPr>
              <a:t>k </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的像素，二元势能函数为零，这极大地降低了二元势能函数的复杂性。</a:t>
            </a:r>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lang="zh-CN"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文本框 1"/>
          <p:cNvSpPr txBox="1">
            <a:spLocks noChangeArrowheads="1"/>
          </p:cNvSpPr>
          <p:nvPr/>
        </p:nvSpPr>
        <p:spPr bwMode="auto">
          <a:xfrm>
            <a:off x="251460" y="237173"/>
            <a:ext cx="69723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a:solidFill>
                  <a:srgbClr val="00B075"/>
                </a:solidFill>
              </a:rPr>
              <a:t>03</a:t>
            </a:r>
            <a:endParaRPr lang="zh-CN" altLang="en-US" sz="4000">
              <a:solidFill>
                <a:srgbClr val="00B075"/>
              </a:solidFill>
            </a:endParaRPr>
          </a:p>
        </p:txBody>
      </p:sp>
      <p:sp>
        <p:nvSpPr>
          <p:cNvPr id="21" name="文本框 3"/>
          <p:cNvSpPr txBox="1"/>
          <p:nvPr/>
        </p:nvSpPr>
        <p:spPr>
          <a:xfrm>
            <a:off x="1330326" y="268605"/>
            <a:ext cx="4063310" cy="645160"/>
          </a:xfrm>
          <a:prstGeom prst="rect">
            <a:avLst/>
          </a:prstGeom>
          <a:noFill/>
        </p:spPr>
        <p:txBody>
          <a:bodyPr wrap="square" anchor="ctr">
            <a:spAutoFit/>
          </a:bodyPr>
          <a:lstStyle/>
          <a:p>
            <a:pPr algn="ctr" eaLnBrk="1" fontAlgn="auto" hangingPunct="1">
              <a:spcBef>
                <a:spcPts val="0"/>
              </a:spcBef>
              <a:spcAft>
                <a:spcPts val="0"/>
              </a:spcAft>
              <a:defRPr/>
            </a:pPr>
            <a:r>
              <a:rPr lang="en-US" altLang="zh-CN"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sym typeface="+mn-ea"/>
              </a:rPr>
              <a:t>Convolutional CRFs</a:t>
            </a:r>
            <a:endParaRPr lang="zh-CN" altLang="en-US" sz="3600" dirty="0">
              <a:solidFill>
                <a:schemeClr val="bg1">
                  <a:lumMod val="50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20" name="任意多边形 19"/>
          <p:cNvSpPr/>
          <p:nvPr/>
        </p:nvSpPr>
        <p:spPr>
          <a:xfrm rot="18900000">
            <a:off x="-242888" y="-141288"/>
            <a:ext cx="1362076" cy="1174751"/>
          </a:xfrm>
          <a:custGeom>
            <a:avLst/>
            <a:gdLst>
              <a:gd name="connsiteX0" fmla="*/ 1196814 w 2393628"/>
              <a:gd name="connsiteY0" fmla="*/ 381000 h 2063472"/>
              <a:gd name="connsiteX1" fmla="*/ 331470 w 2393628"/>
              <a:gd name="connsiteY1" fmla="*/ 1872972 h 2063472"/>
              <a:gd name="connsiteX2" fmla="*/ 2062158 w 2393628"/>
              <a:gd name="connsiteY2" fmla="*/ 1872972 h 2063472"/>
              <a:gd name="connsiteX3" fmla="*/ 1196814 w 2393628"/>
              <a:gd name="connsiteY3" fmla="*/ 0 h 2063472"/>
              <a:gd name="connsiteX4" fmla="*/ 2393628 w 2393628"/>
              <a:gd name="connsiteY4" fmla="*/ 2063472 h 2063472"/>
              <a:gd name="connsiteX5" fmla="*/ 0 w 2393628"/>
              <a:gd name="connsiteY5" fmla="*/ 2063472 h 20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628" h="2063472">
                <a:moveTo>
                  <a:pt x="1196814" y="381000"/>
                </a:moveTo>
                <a:lnTo>
                  <a:pt x="331470" y="1872972"/>
                </a:lnTo>
                <a:lnTo>
                  <a:pt x="2062158" y="1872972"/>
                </a:lnTo>
                <a:close/>
                <a:moveTo>
                  <a:pt x="1196814" y="0"/>
                </a:moveTo>
                <a:lnTo>
                  <a:pt x="2393628" y="2063472"/>
                </a:lnTo>
                <a:lnTo>
                  <a:pt x="0" y="2063472"/>
                </a:lnTo>
                <a:close/>
              </a:path>
            </a:pathLst>
          </a:custGeom>
          <a:solidFill>
            <a:srgbClr val="00B0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文本框 1"/>
          <p:cNvSpPr txBox="1"/>
          <p:nvPr/>
        </p:nvSpPr>
        <p:spPr>
          <a:xfrm>
            <a:off x="833755" y="730885"/>
            <a:ext cx="10576368" cy="7909858"/>
          </a:xfrm>
          <a:prstGeom prst="rect">
            <a:avLst/>
          </a:prstGeom>
          <a:noFill/>
        </p:spPr>
        <p:txBody>
          <a:bodyPr wrap="square" rtlCol="0" anchor="t">
            <a:spAutoFit/>
          </a:bodyPr>
          <a:lstStyle/>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p>
          <a:p>
            <a:r>
              <a:rPr lang="en-US" altLang="zh-CN" sz="2400" dirty="0">
                <a:latin typeface="Times New Roman" panose="02020603050405020304" charset="0"/>
                <a:ea typeface="微软雅黑" panose="020B0503020204020204" pitchFamily="34" charset="-122"/>
                <a:cs typeface="Times New Roman" panose="02020603050405020304" charset="0"/>
                <a:sym typeface="+mn-ea"/>
              </a:rPr>
              <a:t>          </a:t>
            </a:r>
            <a:r>
              <a:rPr sz="2400" dirty="0" err="1">
                <a:latin typeface="Times New Roman" panose="02020603050405020304" charset="0"/>
                <a:ea typeface="微软雅黑" panose="020B0503020204020204" pitchFamily="34" charset="-122"/>
                <a:cs typeface="Times New Roman" panose="02020603050405020304" charset="0"/>
                <a:sym typeface="+mn-ea"/>
              </a:rPr>
              <a:t>考虑形状为</a:t>
            </a:r>
            <a:r>
              <a:rPr sz="2400" dirty="0">
                <a:latin typeface="Times New Roman" panose="02020603050405020304" charset="0"/>
                <a:ea typeface="微软雅黑" panose="020B0503020204020204" pitchFamily="34" charset="-122"/>
                <a:cs typeface="Times New Roman" panose="02020603050405020304" charset="0"/>
                <a:sym typeface="+mn-ea"/>
              </a:rPr>
              <a:t> [bs</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c</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h</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w] 的输入 P，其中 bs</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c</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h</a:t>
            </a:r>
            <a:r>
              <a:rPr lang="en-US" sz="2400" dirty="0">
                <a:latin typeface="Times New Roman" panose="02020603050405020304" charset="0"/>
                <a:ea typeface="微软雅黑" panose="020B0503020204020204" pitchFamily="34" charset="-122"/>
                <a:cs typeface="Times New Roman" panose="02020603050405020304" charset="0"/>
                <a:sym typeface="+mn-ea"/>
              </a:rPr>
              <a:t>,</a:t>
            </a:r>
            <a:r>
              <a:rPr sz="2400" dirty="0">
                <a:latin typeface="Times New Roman" panose="02020603050405020304" charset="0"/>
                <a:ea typeface="微软雅黑" panose="020B0503020204020204" pitchFamily="34" charset="-122"/>
                <a:cs typeface="Times New Roman" panose="02020603050405020304" charset="0"/>
                <a:sym typeface="+mn-ea"/>
              </a:rPr>
              <a:t>w 分别表示批大小，类别数量，输入高度和宽度。对于由特征向量 f1 ... fd 定义的高斯核 g，为它定义一个大小为 [bs, h, w] 的核矩阵：</a:t>
            </a: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r>
              <a:rPr sz="2400" dirty="0">
                <a:latin typeface="Times New Roman" panose="02020603050405020304" charset="0"/>
                <a:ea typeface="微软雅黑" panose="020B0503020204020204" pitchFamily="34" charset="-122"/>
                <a:cs typeface="Times New Roman" panose="02020603050405020304" charset="0"/>
                <a:sym typeface="+mn-ea"/>
              </a:rPr>
              <a:t>其中 θ</a:t>
            </a:r>
            <a:r>
              <a:rPr sz="2400" baseline="-25000" dirty="0">
                <a:latin typeface="Times New Roman" panose="02020603050405020304" charset="0"/>
                <a:ea typeface="微软雅黑" panose="020B0503020204020204" pitchFamily="34" charset="-122"/>
                <a:cs typeface="Times New Roman" panose="02020603050405020304" charset="0"/>
                <a:sym typeface="+mn-ea"/>
              </a:rPr>
              <a:t>i </a:t>
            </a:r>
            <a:r>
              <a:rPr sz="2400" dirty="0">
                <a:latin typeface="Times New Roman" panose="02020603050405020304" charset="0"/>
                <a:ea typeface="微软雅黑" panose="020B0503020204020204" pitchFamily="34" charset="-122"/>
                <a:cs typeface="Times New Roman" panose="02020603050405020304" charset="0"/>
                <a:sym typeface="+mn-ea"/>
              </a:rPr>
              <a:t>是可学习的参数</a:t>
            </a:r>
            <a:r>
              <a:rPr lang="zh-CN" sz="2400" dirty="0">
                <a:latin typeface="Times New Roman" panose="02020603050405020304" charset="0"/>
                <a:ea typeface="微软雅黑" panose="020B0503020204020204" pitchFamily="34" charset="-122"/>
                <a:cs typeface="Times New Roman" panose="02020603050405020304" charset="0"/>
                <a:sym typeface="+mn-ea"/>
              </a:rPr>
              <a:t>，对于一组高斯核 g</a:t>
            </a:r>
            <a:r>
              <a:rPr lang="zh-CN" sz="2400" baseline="-25000" dirty="0">
                <a:latin typeface="Times New Roman" panose="02020603050405020304" charset="0"/>
                <a:ea typeface="微软雅黑" panose="020B0503020204020204" pitchFamily="34" charset="-122"/>
                <a:cs typeface="Times New Roman" panose="02020603050405020304" charset="0"/>
                <a:sym typeface="+mn-ea"/>
              </a:rPr>
              <a:t>1</a:t>
            </a:r>
            <a:r>
              <a:rPr lang="zh-CN" sz="2400" dirty="0">
                <a:latin typeface="Times New Roman" panose="02020603050405020304" charset="0"/>
                <a:ea typeface="微软雅黑" panose="020B0503020204020204" pitchFamily="34" charset="-122"/>
                <a:cs typeface="Times New Roman" panose="02020603050405020304" charset="0"/>
                <a:sym typeface="+mn-ea"/>
              </a:rPr>
              <a:t> ... g</a:t>
            </a:r>
            <a:r>
              <a:rPr lang="zh-CN" sz="2400" baseline="-25000" dirty="0">
                <a:latin typeface="Times New Roman" panose="02020603050405020304" charset="0"/>
                <a:ea typeface="微软雅黑" panose="020B0503020204020204" pitchFamily="34" charset="-122"/>
                <a:cs typeface="Times New Roman" panose="02020603050405020304" charset="0"/>
                <a:sym typeface="+mn-ea"/>
              </a:rPr>
              <a:t>s</a:t>
            </a:r>
            <a:r>
              <a:rPr lang="zh-CN" sz="2400" dirty="0">
                <a:latin typeface="Times New Roman" panose="02020603050405020304" charset="0"/>
                <a:ea typeface="微软雅黑" panose="020B0503020204020204" pitchFamily="34" charset="-122"/>
                <a:cs typeface="Times New Roman" panose="02020603050405020304" charset="0"/>
                <a:sym typeface="+mn-ea"/>
              </a:rPr>
              <a:t>，我们定义经合并的核矩阵 K 为：                               结合所有 s 个内核的信息传递结果 Q 如下所示：</a:t>
            </a:r>
            <a:endParaRPr lang="en-US" altLang="zh-CN" sz="2400" dirty="0">
              <a:latin typeface="Times New Roman" panose="02020603050405020304" charset="0"/>
              <a:ea typeface="微软雅黑" panose="020B0503020204020204" pitchFamily="34" charset="-122"/>
              <a:cs typeface="Times New Roman" panose="02020603050405020304" charset="0"/>
              <a:sym typeface="+mn-ea"/>
            </a:endParaRPr>
          </a:p>
          <a:p>
            <a:endParaRPr lang="en-US" altLang="zh-CN" sz="2400" dirty="0">
              <a:latin typeface="Times New Roman" panose="02020603050405020304" charset="0"/>
              <a:ea typeface="微软雅黑" panose="020B0503020204020204" pitchFamily="34" charset="-122"/>
              <a:cs typeface="Times New Roman" panose="02020603050405020304" charset="0"/>
              <a:sym typeface="+mn-ea"/>
            </a:endParaRPr>
          </a:p>
          <a:p>
            <a:endParaRPr lang="en-US" altLang="zh-CN" sz="2400" dirty="0">
              <a:latin typeface="Times New Roman" panose="02020603050405020304" charset="0"/>
              <a:ea typeface="微软雅黑" panose="020B0503020204020204" pitchFamily="34" charset="-122"/>
              <a:cs typeface="Times New Roman" panose="02020603050405020304" charset="0"/>
              <a:sym typeface="+mn-ea"/>
            </a:endParaRPr>
          </a:p>
          <a:p>
            <a:endParaRPr lang="en-US" altLang="zh-CN" sz="2400" dirty="0">
              <a:latin typeface="Times New Roman" panose="02020603050405020304" charset="0"/>
              <a:ea typeface="微软雅黑" panose="020B0503020204020204" pitchFamily="34" charset="-122"/>
              <a:cs typeface="Times New Roman" panose="02020603050405020304" charset="0"/>
              <a:sym typeface="+mn-ea"/>
            </a:endParaRPr>
          </a:p>
          <a:p>
            <a:r>
              <a:rPr lang="zh-CN" altLang="en-US" sz="2400" dirty="0">
                <a:latin typeface="Times New Roman" panose="02020603050405020304" charset="0"/>
                <a:ea typeface="微软雅黑" panose="020B0503020204020204" pitchFamily="34" charset="-122"/>
                <a:cs typeface="Times New Roman" panose="02020603050405020304" charset="0"/>
                <a:sym typeface="+mn-ea"/>
              </a:rPr>
              <a:t>这种信息传递操作类似于卷积神经网络中标准的二维卷积。只不过这里滤波器的值取决于空间维度 </a:t>
            </a:r>
            <a:r>
              <a:rPr lang="en-US" altLang="zh-CN" sz="2400" dirty="0">
                <a:latin typeface="Times New Roman" panose="02020603050405020304" charset="0"/>
                <a:ea typeface="微软雅黑" panose="020B0503020204020204" pitchFamily="34" charset="-122"/>
                <a:cs typeface="Times New Roman" panose="02020603050405020304" charset="0"/>
                <a:sym typeface="+mn-ea"/>
              </a:rPr>
              <a:t>x </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和 </a:t>
            </a:r>
            <a:r>
              <a:rPr lang="en-US" altLang="zh-CN" sz="2400" dirty="0">
                <a:latin typeface="Times New Roman" panose="02020603050405020304" charset="0"/>
                <a:ea typeface="微软雅黑" panose="020B0503020204020204" pitchFamily="34" charset="-122"/>
                <a:cs typeface="Times New Roman" panose="02020603050405020304" charset="0"/>
                <a:sym typeface="+mn-ea"/>
              </a:rPr>
              <a:t>y</a:t>
            </a:r>
            <a:r>
              <a:rPr lang="zh-CN" altLang="en-US" sz="2400" dirty="0">
                <a:latin typeface="Times New Roman" panose="02020603050405020304" charset="0"/>
                <a:ea typeface="微软雅黑" panose="020B0503020204020204" pitchFamily="34" charset="-122"/>
                <a:cs typeface="Times New Roman" panose="02020603050405020304" charset="0"/>
                <a:sym typeface="+mn-ea"/>
              </a:rPr>
              <a:t>。</a:t>
            </a:r>
            <a:endParaRPr lang="zh-CN" sz="2400" dirty="0">
              <a:latin typeface="Times New Roman" panose="02020603050405020304" charset="0"/>
              <a:ea typeface="微软雅黑" panose="020B0503020204020204" pitchFamily="34" charset="-122"/>
              <a:cs typeface="Times New Roman" panose="02020603050405020304" charset="0"/>
              <a:sym typeface="+mn-ea"/>
            </a:endParaRPr>
          </a:p>
          <a:p>
            <a:endParaRPr lang="zh-CN"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sz="2400" dirty="0">
              <a:latin typeface="Times New Roman" panose="02020603050405020304" charset="0"/>
              <a:ea typeface="微软雅黑" panose="020B0503020204020204" pitchFamily="34" charset="-122"/>
              <a:cs typeface="Times New Roman" panose="02020603050405020304" charset="0"/>
              <a:sym typeface="+mn-ea"/>
            </a:endParaRPr>
          </a:p>
          <a:p>
            <a:endParaRPr lang="zh-CN" altLang="en-US" sz="2800" dirty="0"/>
          </a:p>
        </p:txBody>
      </p:sp>
      <p:pic>
        <p:nvPicPr>
          <p:cNvPr id="3" name="图片 2"/>
          <p:cNvPicPr>
            <a:picLocks noChangeAspect="1"/>
          </p:cNvPicPr>
          <p:nvPr/>
        </p:nvPicPr>
        <p:blipFill>
          <a:blip r:embed="rId2"/>
          <a:stretch>
            <a:fillRect/>
          </a:stretch>
        </p:blipFill>
        <p:spPr>
          <a:xfrm>
            <a:off x="1163224" y="2260391"/>
            <a:ext cx="9917430" cy="1062355"/>
          </a:xfrm>
          <a:prstGeom prst="rect">
            <a:avLst/>
          </a:prstGeom>
        </p:spPr>
      </p:pic>
      <p:pic>
        <p:nvPicPr>
          <p:cNvPr id="4" name="图片 3"/>
          <p:cNvPicPr>
            <a:picLocks noChangeAspect="1"/>
          </p:cNvPicPr>
          <p:nvPr/>
        </p:nvPicPr>
        <p:blipFill>
          <a:blip r:embed="rId3"/>
          <a:stretch>
            <a:fillRect/>
          </a:stretch>
        </p:blipFill>
        <p:spPr>
          <a:xfrm>
            <a:off x="1885840" y="3694926"/>
            <a:ext cx="2314575" cy="342900"/>
          </a:xfrm>
          <a:prstGeom prst="rect">
            <a:avLst/>
          </a:prstGeom>
        </p:spPr>
      </p:pic>
      <p:pic>
        <p:nvPicPr>
          <p:cNvPr id="5" name="图片 4"/>
          <p:cNvPicPr>
            <a:picLocks noChangeAspect="1"/>
          </p:cNvPicPr>
          <p:nvPr/>
        </p:nvPicPr>
        <p:blipFill>
          <a:blip r:embed="rId4"/>
          <a:stretch>
            <a:fillRect/>
          </a:stretch>
        </p:blipFill>
        <p:spPr>
          <a:xfrm>
            <a:off x="1885840" y="4354423"/>
            <a:ext cx="7818755" cy="8001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1281</Words>
  <Application>Microsoft Office PowerPoint</Application>
  <PresentationFormat>宽屏</PresentationFormat>
  <Paragraphs>140</Paragraphs>
  <Slides>17</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17</vt:i4>
      </vt:variant>
    </vt:vector>
  </HeadingPairs>
  <TitlesOfParts>
    <vt:vector size="26" baseType="lpstr">
      <vt:lpstr>宋体</vt:lpstr>
      <vt:lpstr>微软雅黑</vt:lpstr>
      <vt:lpstr>Arial</vt:lpstr>
      <vt:lpstr>Calibri</vt:lpstr>
      <vt:lpstr>Calibri Light</vt:lpstr>
      <vt:lpstr>Times New Roman</vt:lpstr>
      <vt:lpstr>第一PPT，www.1ppt.com</vt:lpstr>
      <vt:lpstr>自定义设计方案</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绿色多边形</dc:title>
  <dc:creator>第一PPT</dc:creator>
  <cp:keywords>www.1ppt.com</cp:keywords>
  <cp:lastModifiedBy>210b</cp:lastModifiedBy>
  <cp:revision>81</cp:revision>
  <dcterms:created xsi:type="dcterms:W3CDTF">2015-05-13T09:03:00Z</dcterms:created>
  <dcterms:modified xsi:type="dcterms:W3CDTF">2018-10-24T06:24:38Z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