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9" r:id="rId20"/>
    <p:sldId id="288" r:id="rId21"/>
    <p:sldId id="290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 xin" initials="lx" lastIdx="1" clrIdx="0">
    <p:extLst>
      <p:ext uri="{19B8F6BF-5375-455C-9EA6-DF929625EA0E}">
        <p15:presenceInfo xmlns:p15="http://schemas.microsoft.com/office/powerpoint/2012/main" userId="b3eda6b5fdd77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5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8C43-599C-455C-9ECA-DA108CAB736E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48C4A-9C73-443D-9FDF-07EF35EF6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0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EDEE9-F94B-44FF-B2C2-4C478A625E7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2889-DACC-4ABA-B752-815C49322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6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A5E-A03D-47C0-8BDC-4E712C5EFD74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7DF-BABC-4EC6-AA0A-4B061029BB4F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1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8CC8-31B2-45A7-8D12-D77F7F837993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88D6-60C9-424E-8AB4-C4F1F65DD360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8385-45F0-4F32-9822-F640599D406B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7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C58-28BD-4249-9861-872EA9DBA9FB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F14E-95C3-4E19-9359-5028C732A11B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AAAE-052C-43D2-B8B4-5671E5F8FCF7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1A0-E7C9-47E8-83F2-F12E5782D4B5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627C-3362-4705-909D-20B7AFD6DDBE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39DB-53B0-46ED-9BC4-A9E86B037DAA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D34E-615A-45A1-B728-A3F75872BB63}" type="datetime1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1247" y="14719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进度报告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4118" y="5036391"/>
            <a:ext cx="2590800" cy="709986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蓝鑫</a:t>
            </a:r>
            <a:endParaRPr lang="en-US" altLang="zh-CN" sz="1600" dirty="0" smtClean="0"/>
          </a:p>
          <a:p>
            <a:r>
              <a:rPr lang="en-US" altLang="zh-CN" sz="1600" dirty="0" smtClean="0"/>
              <a:t>2018.10.24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31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BigGAN</a:t>
            </a:r>
            <a:r>
              <a:rPr lang="en-US" altLang="zh-CN" sz="3600" dirty="0"/>
              <a:t> </a:t>
            </a:r>
            <a:r>
              <a:rPr lang="zh-CN" altLang="en-US" sz="3600" dirty="0" smtClean="0"/>
              <a:t>实验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8"/>
            <a:ext cx="10515600" cy="18653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使用共享的条件标签嵌入，共享嵌入将条件标签 </a:t>
            </a:r>
            <a:r>
              <a:rPr lang="en-US" altLang="zh-CN" dirty="0" smtClean="0"/>
              <a:t>c </a:t>
            </a:r>
            <a:r>
              <a:rPr lang="zh-CN" altLang="en-US" dirty="0" smtClean="0"/>
              <a:t>线性投影至每层的权重和偏差。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减少了计算和内存成本，提升了训练速度。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9" y="3403182"/>
            <a:ext cx="115443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截断技巧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8"/>
            <a:ext cx="10515600" cy="12090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重采样幅值大于所选阈值的值来截断 </a:t>
            </a:r>
            <a:r>
              <a:rPr lang="en-US" altLang="zh-CN" dirty="0" smtClean="0"/>
              <a:t>z </a:t>
            </a:r>
            <a:r>
              <a:rPr lang="zh-CN" altLang="en-US" dirty="0" smtClean="0"/>
              <a:t>向量，以减少总体样本多样性为代价，提高单个样本的质量。阈值从左至右依次减少。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8"/>
          <a:stretch/>
        </p:blipFill>
        <p:spPr>
          <a:xfrm>
            <a:off x="838200" y="3225883"/>
            <a:ext cx="10844694" cy="33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截断技巧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25711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较大的模型使用截断会产生饱和伪影。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解决办法：使用正交正则化，调节 </a:t>
            </a:r>
            <a:r>
              <a:rPr lang="en-US" altLang="zh-CN" dirty="0" smtClean="0"/>
              <a:t>G </a:t>
            </a:r>
            <a:r>
              <a:rPr lang="zh-CN" altLang="en-US" dirty="0"/>
              <a:t>为平滑来加强对截断的适应性。最好的版本从正则化中删除对角项，并旨在最小化卷积核之间的成对余弦相似度，但不限制其</a:t>
            </a:r>
            <a:r>
              <a:rPr lang="zh-CN" altLang="en-US" dirty="0" smtClean="0"/>
              <a:t>范数，使用正交正则化可以使模型的 </a:t>
            </a:r>
            <a:r>
              <a:rPr lang="en-US" altLang="zh-CN" dirty="0" smtClean="0"/>
              <a:t>60% </a:t>
            </a:r>
            <a:r>
              <a:rPr lang="zh-CN" altLang="en-US" dirty="0" smtClean="0"/>
              <a:t>适应截断。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68" b="16252"/>
          <a:stretch/>
        </p:blipFill>
        <p:spPr>
          <a:xfrm>
            <a:off x="1732546" y="3812920"/>
            <a:ext cx="2573007" cy="2587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69" y="4484967"/>
            <a:ext cx="6404464" cy="10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不稳定性分析：生成器</a:t>
            </a:r>
            <a:endParaRPr lang="en-US" altLang="zh-C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307"/>
                <a:ext cx="10515600" cy="25711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在训练时监测一系列权重、梯度和损失统计数据，寻找可能预示训练崩溃开始的指标。（下图为第一个奇异值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结论：每个权重矩阵的前三个</a:t>
                </a:r>
                <a:r>
                  <a:rPr lang="zh-CN" altLang="en-US" dirty="0" smtClean="0"/>
                  <a:t>奇异值是</a:t>
                </a:r>
                <a:r>
                  <a:rPr lang="zh-CN" altLang="en-US" dirty="0"/>
                  <a:t>最有用的，可以使用 </a:t>
                </a:r>
                <a:r>
                  <a:rPr lang="en-US" altLang="zh-CN" dirty="0" err="1"/>
                  <a:t>Alrnoldi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迭代</a:t>
                </a:r>
                <a:r>
                  <a:rPr lang="zh-CN" altLang="en-US" dirty="0" smtClean="0"/>
                  <a:t>方法进行计算。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307"/>
                <a:ext cx="10515600" cy="2571177"/>
              </a:xfrm>
              <a:blipFill>
                <a:blip r:embed="rId2"/>
                <a:stretch>
                  <a:fillRect l="-1043" t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9" b="10294"/>
          <a:stretch/>
        </p:blipFill>
        <p:spPr>
          <a:xfrm>
            <a:off x="6034248" y="3280456"/>
            <a:ext cx="4778130" cy="341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不稳定性分析：生成器</a:t>
            </a:r>
            <a:endParaRPr lang="en-US" altLang="zh-C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307"/>
                <a:ext cx="10515600" cy="496145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寻找原因：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方法一：直接调整每个权重的顶部奇异值，使其朝向一个固定值或朝着第二个奇异值的比例的方向。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方法二：使用部分奇异值分解来代替固定的奇异值，从而限制权重。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𝑐𝑙𝑎𝑚𝑝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要固定到的值，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为第一个奇异值向量。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结论：有没有谱归一化，权重限制都能防止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逐渐增加或爆炸，但没有组合能够防止训练崩溃。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307"/>
                <a:ext cx="10515600" cy="4961451"/>
              </a:xfrm>
              <a:blipFill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972" y="4290463"/>
            <a:ext cx="4585835" cy="6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不稳定性分析：判别器</a:t>
            </a:r>
            <a:endParaRPr lang="en-US" altLang="zh-C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307"/>
                <a:ext cx="10515600" cy="19615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D </a:t>
                </a:r>
                <a:r>
                  <a:rPr lang="zh-CN" altLang="en-US" dirty="0" smtClean="0"/>
                  <a:t>的谱有噪声，但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表现得很好，奇异值仅在崩溃时跳跃，而不是爆炸。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D </a:t>
                </a:r>
                <a:r>
                  <a:rPr lang="zh-CN" altLang="en-US" dirty="0"/>
                  <a:t>谱中的猛增可能表明它周期性地接收到非常大的</a:t>
                </a:r>
                <a:r>
                  <a:rPr lang="zh-CN" altLang="en-US" dirty="0" smtClean="0"/>
                  <a:t>梯度。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307"/>
                <a:ext cx="10515600" cy="1961577"/>
              </a:xfrm>
              <a:blipFill>
                <a:blip r:embed="rId2"/>
                <a:stretch>
                  <a:fillRect l="-1043" t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0" t="-630" r="-37" b="12023"/>
          <a:stretch/>
        </p:blipFill>
        <p:spPr>
          <a:xfrm>
            <a:off x="7090609" y="3145671"/>
            <a:ext cx="4684294" cy="33688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3561347"/>
            <a:ext cx="578718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</a:rPr>
              <a:t>结论推论：这种噪声是对抗训练过程中优化的结果，其中 </a:t>
            </a:r>
            <a:r>
              <a:rPr lang="en-US" altLang="zh-CN" sz="2800" dirty="0">
                <a:solidFill>
                  <a:prstClr val="black"/>
                </a:solidFill>
              </a:rPr>
              <a:t>G </a:t>
            </a:r>
            <a:r>
              <a:rPr lang="zh-CN" altLang="en-US" sz="2800" dirty="0">
                <a:solidFill>
                  <a:prstClr val="black"/>
                </a:solidFill>
              </a:rPr>
              <a:t>周期性地产生批量样本，对 </a:t>
            </a:r>
            <a:r>
              <a:rPr lang="en-US" altLang="zh-CN" sz="2800" dirty="0">
                <a:solidFill>
                  <a:prstClr val="black"/>
                </a:solidFill>
              </a:rPr>
              <a:t>D </a:t>
            </a:r>
            <a:r>
              <a:rPr lang="zh-CN" altLang="en-US" sz="2800" dirty="0">
                <a:solidFill>
                  <a:prstClr val="black"/>
                </a:solidFill>
              </a:rPr>
              <a:t>产生强烈干扰。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不稳定性分析：判别器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2074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如果这种谱噪声与不稳定性有因果关系，那么自然的应对方法就是采用梯度惩罚，明确地调整 </a:t>
            </a:r>
            <a:r>
              <a:rPr lang="en-US" altLang="zh-CN" dirty="0"/>
              <a:t>D </a:t>
            </a:r>
            <a:r>
              <a:rPr lang="zh-CN" altLang="en-US" dirty="0"/>
              <a:t>的</a:t>
            </a:r>
            <a:r>
              <a:rPr lang="zh-CN" altLang="en-US" dirty="0" smtClean="0"/>
              <a:t>雅可比矩阵。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R1 </a:t>
            </a:r>
            <a:r>
              <a:rPr lang="zh-CN" altLang="en-US" dirty="0" smtClean="0"/>
              <a:t>零中心梯度惩罚，</a:t>
            </a:r>
            <a:r>
              <a:rPr lang="en-US" altLang="zh-CN" dirty="0" smtClean="0"/>
              <a:t>γ=10</a:t>
            </a:r>
            <a:r>
              <a:rPr lang="zh-CN" altLang="en-US" dirty="0" smtClean="0"/>
              <a:t>，在 </a:t>
            </a:r>
            <a:r>
              <a:rPr lang="en-US" altLang="zh-CN" dirty="0" smtClean="0"/>
              <a:t>G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 </a:t>
            </a:r>
            <a:r>
              <a:rPr lang="zh-CN" altLang="en-US" dirty="0" smtClean="0"/>
              <a:t>中提高了谱的平滑性和有界性，但性能严重降低。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结论：对 </a:t>
            </a:r>
            <a:r>
              <a:rPr lang="en-US" altLang="zh-CN" dirty="0" smtClean="0"/>
              <a:t>D </a:t>
            </a:r>
            <a:r>
              <a:rPr lang="zh-CN" altLang="en-US" dirty="0" smtClean="0"/>
              <a:t>有足够高的惩罚，可以实现训练的稳定性，但要付出很大的性能代价。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929" y="2488331"/>
            <a:ext cx="4446207" cy="8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不稳定性分析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2074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稳定性不仅仅来自 </a:t>
            </a:r>
            <a:r>
              <a:rPr lang="en-US" altLang="zh-CN" dirty="0" smtClean="0"/>
              <a:t>G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，而是来自它们通过对抗训练过程的相互作用。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通过严格约束 </a:t>
            </a:r>
            <a:r>
              <a:rPr lang="en-US" altLang="zh-CN" dirty="0"/>
              <a:t>D </a:t>
            </a:r>
            <a:r>
              <a:rPr lang="zh-CN" altLang="en-US" dirty="0" smtClean="0"/>
              <a:t>可以增强稳定性，</a:t>
            </a:r>
            <a:r>
              <a:rPr lang="zh-CN" altLang="en-US" dirty="0"/>
              <a:t>但是这样做会导致性能上的巨大损失。使用目前的技术，通过放松这种调节并允许崩溃发生在训练的后期阶段，就可以获得更好的最终</a:t>
            </a:r>
            <a:r>
              <a:rPr lang="zh-CN" altLang="en-US" dirty="0" smtClean="0"/>
              <a:t>性能。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4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评估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2074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ImageNet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JFT-300M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 -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8500 </a:t>
            </a:r>
            <a:r>
              <a:rPr lang="zh-CN" altLang="en-US" dirty="0" smtClean="0"/>
              <a:t>个最常见的标签，包含 </a:t>
            </a:r>
            <a:r>
              <a:rPr lang="en-US" altLang="zh-CN" dirty="0" smtClean="0"/>
              <a:t>2.92 </a:t>
            </a:r>
            <a:r>
              <a:rPr lang="zh-CN" altLang="en-US" dirty="0" smtClean="0"/>
              <a:t>亿张图像。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对于更大规模的数据集，将模型容量扩大到 </a:t>
            </a:r>
            <a:r>
              <a:rPr lang="en-US" altLang="zh-CN" dirty="0" smtClean="0"/>
              <a:t>128 </a:t>
            </a:r>
            <a:r>
              <a:rPr lang="zh-CN" altLang="en-US" dirty="0" smtClean="0"/>
              <a:t>个基本通道有显著的额外性能提升。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在数十万次迭代中依旧保持稳定，更大的数据集可能在一定程度上能缓解 </a:t>
            </a:r>
            <a:r>
              <a:rPr lang="en-US" altLang="zh-CN" dirty="0" smtClean="0"/>
              <a:t>GAN </a:t>
            </a:r>
            <a:r>
              <a:rPr lang="zh-CN" altLang="en-US" dirty="0" smtClean="0"/>
              <a:t>的稳定性问题。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7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感受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2074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将之前工作进行微小的修改，再结合，就能产生新的成果。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作者的数学功底深厚。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算</a:t>
            </a:r>
            <a:r>
              <a:rPr lang="zh-CN" altLang="en-US" dirty="0" smtClean="0"/>
              <a:t>力强大。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实验做得非常多（在附录中）。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1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一、读书报告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5504"/>
          </a:xfrm>
        </p:spPr>
        <p:txBody>
          <a:bodyPr/>
          <a:lstStyle/>
          <a:p>
            <a:r>
              <a:rPr lang="en-US" altLang="zh-CN" dirty="0"/>
              <a:t>Large Scale GAN Training for High Fidelity Natural Image Synthesis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905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374496"/>
            <a:ext cx="10515600" cy="162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tf.keras</a:t>
            </a:r>
            <a:endParaRPr lang="en-US" altLang="zh-CN" dirty="0" smtClean="0"/>
          </a:p>
          <a:p>
            <a:r>
              <a:rPr lang="en-US" altLang="zh-CN" dirty="0" err="1" smtClean="0"/>
              <a:t>tf.data.Dataset</a:t>
            </a:r>
            <a:endParaRPr lang="en-US" altLang="zh-CN" dirty="0" smtClean="0"/>
          </a:p>
          <a:p>
            <a:r>
              <a:rPr lang="en-US" altLang="zh-CN" dirty="0" smtClean="0"/>
              <a:t>eager execution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TensorFlow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—— </a:t>
            </a:r>
            <a:r>
              <a:rPr lang="en-US" altLang="zh-CN" sz="3600" dirty="0" err="1" smtClean="0"/>
              <a:t>tf.keras</a:t>
            </a:r>
            <a:endParaRPr lang="en-US" altLang="zh-CN" sz="3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681644"/>
            <a:ext cx="10712116" cy="482176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B78E7"/>
                </a:solidFill>
                <a:latin typeface="Arial Unicode MS"/>
                <a:ea typeface="Roboto Mono"/>
              </a:rPr>
              <a:t>from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 tensorflow </a:t>
            </a:r>
            <a:r>
              <a:rPr lang="zh-CN" altLang="zh-CN" sz="2000" dirty="0">
                <a:solidFill>
                  <a:srgbClr val="3B78E7"/>
                </a:solidFill>
                <a:latin typeface="Arial Unicode MS"/>
                <a:ea typeface="Roboto Mono"/>
              </a:rPr>
              <a:t>import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 keras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inputs = keras.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Input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(shape=(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,))  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x = keras.layers.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Dense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64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activation=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'relu'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)(inputs)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x = keras.layers.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Dense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64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activation=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'relu'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)(x)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predictions = keras.layers.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Dense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activation=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'softmax'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)(x)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model = keras.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Model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(inputs=inputs, outputs=predictions)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model.compile(optimizer=tf.train.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RMSPropOptimizer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0.001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),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  loss=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'categorical_crossentropy'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  metrics=[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'accuracy'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model.fit(data, labels, batch_size=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epochs=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TensorFlow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—— </a:t>
            </a:r>
            <a:r>
              <a:rPr lang="en-US" altLang="zh-CN" sz="3600" dirty="0" err="1" smtClean="0"/>
              <a:t>tf.data.Dataset</a:t>
            </a:r>
            <a:endParaRPr lang="en-US" altLang="zh-CN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4631" y="2055809"/>
            <a:ext cx="10002738" cy="420621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def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_parse_function(filename, label):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image_string = tf.read_file(filename)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image_decoded = tf.image.decode_jpeg(image_string)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image_resized = tf.image.resize_images(image_decoded, 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28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28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image_resized, label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filenames = tf.constant([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"/var/data/image1.jpg"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"/var/data/image2.jpg"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...])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labels = tf.constant([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37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...])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7474F"/>
                </a:solidFill>
                <a:latin typeface="Arial Unicode MS"/>
                <a:ea typeface="Roboto Mono"/>
              </a:rPr>
              <a:t># </a:t>
            </a:r>
            <a:r>
              <a:rPr lang="en-US" altLang="zh-CN" sz="2000" dirty="0" err="1" smtClean="0">
                <a:solidFill>
                  <a:srgbClr val="37474F"/>
                </a:solidFill>
                <a:latin typeface="Arial Unicode MS"/>
                <a:ea typeface="Roboto Mono"/>
              </a:rPr>
              <a:t>tf.data.Dataset.list_files</a:t>
            </a:r>
            <a:r>
              <a:rPr lang="en-US" altLang="zh-CN" sz="2000" dirty="0" smtClean="0">
                <a:solidFill>
                  <a:srgbClr val="37474F"/>
                </a:solidFill>
                <a:latin typeface="Arial Unicode MS"/>
                <a:ea typeface="Roboto Mono"/>
              </a:rPr>
              <a:t>(</a:t>
            </a:r>
            <a:r>
              <a:rPr lang="zh-CN" altLang="zh-CN" sz="2000" dirty="0">
                <a:solidFill>
                  <a:srgbClr val="0D904F"/>
                </a:solidFill>
                <a:latin typeface="Arial Unicode MS"/>
                <a:ea typeface="Roboto Mono"/>
              </a:rPr>
              <a:t>"/var/data</a:t>
            </a:r>
            <a:r>
              <a:rPr lang="zh-CN" altLang="zh-CN" sz="2000" dirty="0" smtClean="0">
                <a:solidFill>
                  <a:srgbClr val="0D904F"/>
                </a:solidFill>
                <a:latin typeface="Arial Unicode MS"/>
                <a:ea typeface="Roboto Mono"/>
              </a:rPr>
              <a:t>/</a:t>
            </a:r>
            <a:r>
              <a:rPr lang="en-US" altLang="zh-CN" sz="2000" dirty="0">
                <a:solidFill>
                  <a:srgbClr val="0D904F"/>
                </a:solidFill>
                <a:latin typeface="Arial Unicode MS"/>
                <a:ea typeface="Roboto Mono"/>
              </a:rPr>
              <a:t>*</a:t>
            </a:r>
            <a:r>
              <a:rPr lang="zh-CN" altLang="zh-CN" sz="2000" dirty="0" smtClean="0">
                <a:solidFill>
                  <a:srgbClr val="0D904F"/>
                </a:solidFill>
                <a:latin typeface="Arial Unicode MS"/>
                <a:ea typeface="Roboto Mono"/>
              </a:rPr>
              <a:t>.</a:t>
            </a:r>
            <a:r>
              <a:rPr lang="zh-CN" altLang="zh-CN" sz="2000" dirty="0">
                <a:solidFill>
                  <a:srgbClr val="0D904F"/>
                </a:solidFill>
                <a:latin typeface="Arial Unicode MS"/>
                <a:ea typeface="Roboto Mono"/>
              </a:rPr>
              <a:t>jpg</a:t>
            </a:r>
            <a:r>
              <a:rPr lang="zh-CN" altLang="zh-CN" sz="2000" dirty="0" smtClean="0">
                <a:solidFill>
                  <a:srgbClr val="0D904F"/>
                </a:solidFill>
                <a:latin typeface="Arial Unicode MS"/>
                <a:ea typeface="Roboto Mono"/>
              </a:rPr>
              <a:t>"</a:t>
            </a:r>
            <a:r>
              <a:rPr lang="en-US" altLang="zh-CN" sz="2000" dirty="0" smtClean="0">
                <a:solidFill>
                  <a:srgbClr val="37474F"/>
                </a:solidFill>
                <a:latin typeface="Arial Unicode MS"/>
                <a:ea typeface="Roboto Mono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dataset = tf.data.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Dataset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.from_tensor_slices((filenames, labels))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dataset = dataset.map(_parse_function)</a:t>
            </a:r>
            <a:r>
              <a:rPr lang="en-US" altLang="zh-CN" sz="2000" dirty="0" smtClean="0">
                <a:solidFill>
                  <a:srgbClr val="37474F"/>
                </a:solidFill>
                <a:latin typeface="Arial Unicode MS"/>
                <a:ea typeface="Roboto Mono"/>
              </a:rPr>
              <a:t>.batch(32)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24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TensorFlow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—— </a:t>
            </a:r>
            <a:r>
              <a:rPr lang="en-US" altLang="zh-CN" sz="3600" dirty="0" smtClean="0"/>
              <a:t>eager execution</a:t>
            </a:r>
            <a:endParaRPr lang="en-US" altLang="zh-CN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24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9621" y="1508538"/>
            <a:ext cx="4427621" cy="38676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tensorflow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as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tf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tf.enable_eager_execution()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7474F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7474F"/>
                </a:solidFill>
                <a:latin typeface="Arial Unicode MS"/>
                <a:ea typeface="Roboto Mono"/>
              </a:rPr>
              <a:t>a 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= tf.constant([[</a:t>
            </a:r>
            <a:r>
              <a:rPr lang="zh-CN" altLang="zh-CN" sz="2000" dirty="0">
                <a:solidFill>
                  <a:srgbClr val="C53929"/>
                </a:solidFill>
                <a:latin typeface="Arial Unicode MS"/>
                <a:ea typeface="Roboto Mono"/>
              </a:rPr>
              <a:t>1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lang="zh-CN" altLang="zh-CN" sz="2000" dirty="0">
                <a:solidFill>
                  <a:srgbClr val="C53929"/>
                </a:solidFill>
                <a:latin typeface="Arial Unicode MS"/>
                <a:ea typeface="Roboto Mono"/>
              </a:rPr>
              <a:t>2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],</a:t>
            </a:r>
            <a:b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                 [</a:t>
            </a:r>
            <a:r>
              <a:rPr lang="zh-CN" altLang="zh-CN" sz="2000" dirty="0">
                <a:solidFill>
                  <a:srgbClr val="C53929"/>
                </a:solidFill>
                <a:latin typeface="Arial Unicode MS"/>
                <a:ea typeface="Roboto Mono"/>
              </a:rPr>
              <a:t>3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lang="zh-CN" altLang="zh-CN" sz="2000" dirty="0">
                <a:solidFill>
                  <a:srgbClr val="C53929"/>
                </a:solidFill>
                <a:latin typeface="Arial Unicode MS"/>
                <a:ea typeface="Roboto Mono"/>
              </a:rPr>
              <a:t>4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]])</a:t>
            </a:r>
            <a:b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r>
              <a:rPr lang="zh-CN" altLang="zh-CN" sz="2000" dirty="0">
                <a:solidFill>
                  <a:srgbClr val="3B78E7"/>
                </a:solidFill>
                <a:latin typeface="Arial Unicode MS"/>
                <a:ea typeface="Roboto Mono"/>
              </a:rPr>
              <a:t>print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(a)</a:t>
            </a:r>
            <a:r>
              <a:rPr lang="zh-CN" altLang="zh-CN" sz="2000" dirty="0"/>
              <a:t> 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D81B60"/>
                </a:solidFill>
                <a:latin typeface="Arial Unicode MS"/>
                <a:ea typeface="Roboto Mono"/>
              </a:rPr>
              <a:t># =&gt; tf.Tensor([[1 2]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/>
            </a:r>
            <a:b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r>
              <a:rPr lang="zh-CN" altLang="zh-CN" sz="2000" dirty="0">
                <a:solidFill>
                  <a:srgbClr val="D81B60"/>
                </a:solidFill>
                <a:latin typeface="Arial Unicode MS"/>
                <a:ea typeface="Roboto Mono"/>
              </a:rPr>
              <a:t>#               [3 4]], shape=(2, 2), dtype=int32)</a:t>
            </a:r>
            <a:r>
              <a:rPr lang="zh-CN" altLang="zh-CN" sz="2000" dirty="0"/>
              <a:t> 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24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24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64705" y="1508538"/>
            <a:ext cx="4427621" cy="50987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tensorflow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as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tf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endParaRPr lang="en-US" altLang="zh-CN" sz="2000" dirty="0">
              <a:solidFill>
                <a:srgbClr val="37474F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7474F"/>
                </a:solidFill>
                <a:latin typeface="Arial Unicode MS"/>
                <a:ea typeface="Roboto Mono"/>
              </a:rPr>
              <a:t>a 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= tf.constant([[</a:t>
            </a:r>
            <a:r>
              <a:rPr lang="zh-CN" altLang="zh-CN" sz="2000" dirty="0">
                <a:solidFill>
                  <a:srgbClr val="C53929"/>
                </a:solidFill>
                <a:latin typeface="Arial Unicode MS"/>
                <a:ea typeface="Roboto Mono"/>
              </a:rPr>
              <a:t>1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lang="zh-CN" altLang="zh-CN" sz="2000" dirty="0">
                <a:solidFill>
                  <a:srgbClr val="C53929"/>
                </a:solidFill>
                <a:latin typeface="Arial Unicode MS"/>
                <a:ea typeface="Roboto Mono"/>
              </a:rPr>
              <a:t>2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],</a:t>
            </a:r>
            <a:b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                 [</a:t>
            </a:r>
            <a:r>
              <a:rPr lang="zh-CN" altLang="zh-CN" sz="2000" dirty="0">
                <a:solidFill>
                  <a:srgbClr val="C53929"/>
                </a:solidFill>
                <a:latin typeface="Arial Unicode MS"/>
                <a:ea typeface="Roboto Mono"/>
              </a:rPr>
              <a:t>3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, </a:t>
            </a:r>
            <a:r>
              <a:rPr lang="zh-CN" altLang="zh-CN" sz="2000" dirty="0">
                <a:solidFill>
                  <a:srgbClr val="C53929"/>
                </a:solidFill>
                <a:latin typeface="Arial Unicode MS"/>
                <a:ea typeface="Roboto Mono"/>
              </a:rPr>
              <a:t>4</a:t>
            </a:r>
            <a: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  <a:t>]])</a:t>
            </a:r>
            <a:br>
              <a:rPr lang="zh-CN" altLang="zh-CN" sz="2000" dirty="0">
                <a:solidFill>
                  <a:srgbClr val="37474F"/>
                </a:solidFill>
                <a:latin typeface="Arial Unicode MS"/>
                <a:ea typeface="Roboto Mono"/>
              </a:rPr>
            </a:br>
            <a:endParaRPr lang="en-US" altLang="zh-CN" sz="2000" dirty="0" smtClean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7474F"/>
                </a:solidFill>
                <a:latin typeface="Arial Unicode MS"/>
                <a:ea typeface="Roboto Mono"/>
              </a:rPr>
              <a:t>print(a)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B52903"/>
                </a:solidFill>
                <a:latin typeface="Arial Unicode MS"/>
                <a:ea typeface="Roboto Mono"/>
              </a:rPr>
              <a:t># Tensor</a:t>
            </a:r>
            <a:r>
              <a:rPr lang="en-US" altLang="zh-CN" sz="2000" dirty="0">
                <a:solidFill>
                  <a:srgbClr val="B52903"/>
                </a:solidFill>
                <a:latin typeface="Arial Unicode MS"/>
                <a:ea typeface="Roboto Mono"/>
              </a:rPr>
              <a:t>("Const:0", shape=(2, 2), </a:t>
            </a:r>
            <a:r>
              <a:rPr lang="en-US" altLang="zh-CN" sz="2000" dirty="0" err="1">
                <a:solidFill>
                  <a:srgbClr val="B52903"/>
                </a:solidFill>
                <a:latin typeface="Arial Unicode MS"/>
                <a:ea typeface="Roboto Mono"/>
              </a:rPr>
              <a:t>dtype</a:t>
            </a:r>
            <a:r>
              <a:rPr lang="en-US" altLang="zh-CN" sz="2000" dirty="0">
                <a:solidFill>
                  <a:srgbClr val="B52903"/>
                </a:solidFill>
                <a:latin typeface="Arial Unicode MS"/>
                <a:ea typeface="Roboto Mono"/>
              </a:rPr>
              <a:t>=int32</a:t>
            </a:r>
            <a:r>
              <a:rPr lang="en-US" altLang="zh-CN" sz="2000" dirty="0" smtClean="0">
                <a:solidFill>
                  <a:srgbClr val="B52903"/>
                </a:solidFill>
                <a:latin typeface="Arial Unicode MS"/>
                <a:ea typeface="Roboto Mono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B52903"/>
              </a:solidFill>
              <a:latin typeface="Arial Unicode MS"/>
              <a:ea typeface="Roboto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tf.Session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as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sess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Arial Unicode MS"/>
              </a:rPr>
              <a:t>     </a:t>
            </a:r>
            <a:r>
              <a:rPr lang="en-US" altLang="zh-CN" sz="2000" dirty="0" err="1" smtClean="0">
                <a:latin typeface="Arial Unicode MS"/>
              </a:rPr>
              <a:t>sess.run</a:t>
            </a:r>
            <a:r>
              <a:rPr lang="en-US" altLang="zh-CN" sz="2000" dirty="0" smtClean="0">
                <a:latin typeface="Arial Unicode MS"/>
              </a:rPr>
              <a:t>(a)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B52903"/>
                </a:solidFill>
                <a:latin typeface="Arial Unicode MS"/>
              </a:rPr>
              <a:t># array([[1, 2],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B52903"/>
                </a:solidFill>
                <a:latin typeface="Arial Unicode MS"/>
              </a:rPr>
              <a:t>       [3, 4]])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B5290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24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24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2459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22" y="32084"/>
            <a:ext cx="9741393" cy="68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9358" y="2675188"/>
            <a:ext cx="2273968" cy="1325563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220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第一作者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8"/>
            <a:ext cx="10515600" cy="10007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Andrew </a:t>
            </a:r>
            <a:r>
              <a:rPr lang="en-US" altLang="zh-CN" dirty="0" smtClean="0"/>
              <a:t>Brock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 </a:t>
            </a:r>
            <a:r>
              <a:rPr lang="zh-CN" altLang="en-US" dirty="0" smtClean="0"/>
              <a:t>年爱丁堡机器人中心博士生，中心由赫瑞瓦特大学和爱丁堡大学联合提供培训项目。目前在 </a:t>
            </a:r>
            <a:r>
              <a:rPr lang="en-US" altLang="zh-CN" dirty="0" smtClean="0"/>
              <a:t>DeepMind </a:t>
            </a:r>
            <a:r>
              <a:rPr lang="zh-CN" altLang="en-US" dirty="0" smtClean="0"/>
              <a:t>实习。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2620919"/>
            <a:ext cx="10515600" cy="65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已发表文章：</a:t>
            </a:r>
            <a:endParaRPr lang="en-US" altLang="zh-CN" sz="36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3477491"/>
            <a:ext cx="10515600" cy="3089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/>
              <a:t>"SMASH: One-Shot Model Architecture Search through </a:t>
            </a:r>
            <a:r>
              <a:rPr lang="en-US" altLang="zh-CN" sz="1800" dirty="0" err="1"/>
              <a:t>HyperNetworks</a:t>
            </a:r>
            <a:r>
              <a:rPr lang="en-US" altLang="zh-CN" sz="1800" dirty="0"/>
              <a:t>." Submitted to ICLR </a:t>
            </a:r>
            <a:r>
              <a:rPr lang="en-US" altLang="zh-CN" sz="1800" dirty="0" smtClean="0"/>
              <a:t>2018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"</a:t>
            </a:r>
            <a:r>
              <a:rPr lang="en-US" altLang="zh-CN" sz="1800" dirty="0"/>
              <a:t>Neural Photo Editing with Introspective Adversarial Networks." ICLR </a:t>
            </a:r>
            <a:r>
              <a:rPr lang="en-US" altLang="zh-CN" sz="1800" dirty="0" smtClean="0"/>
              <a:t>2017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"</a:t>
            </a:r>
            <a:r>
              <a:rPr lang="en-US" altLang="zh-CN" sz="1800" dirty="0"/>
              <a:t>Generative and Discriminative Voxel Modeling with Convolutional Neural Networks." 3D Deep Learning Workshop, NIPS </a:t>
            </a:r>
            <a:r>
              <a:rPr lang="en-US" altLang="zh-CN" sz="1800" dirty="0" smtClean="0"/>
              <a:t>2016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"</a:t>
            </a:r>
            <a:r>
              <a:rPr lang="en-US" altLang="zh-CN" sz="1800" dirty="0" err="1"/>
              <a:t>FreezeOut</a:t>
            </a:r>
            <a:r>
              <a:rPr lang="en-US" altLang="zh-CN" sz="1800" dirty="0"/>
              <a:t>: Accelerate Training by Progressively Freezing Layers." Optimization workshop, NIPS </a:t>
            </a:r>
            <a:r>
              <a:rPr lang="en-US" altLang="zh-CN" sz="1800" dirty="0" smtClean="0"/>
              <a:t>2017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"</a:t>
            </a:r>
            <a:r>
              <a:rPr lang="en-US" altLang="zh-CN" sz="1800" dirty="0" err="1"/>
              <a:t>ConvNet</a:t>
            </a:r>
            <a:r>
              <a:rPr lang="en-US" altLang="zh-CN" sz="1800" dirty="0"/>
              <a:t>-Based Optical Recognition for Engineering Drawings." ASME IDETC/CIE </a:t>
            </a:r>
            <a:r>
              <a:rPr lang="en-US" altLang="zh-CN" sz="1800" dirty="0" smtClean="0"/>
              <a:t>2017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/>
              <a:t>"</a:t>
            </a:r>
            <a:r>
              <a:rPr lang="en-US" altLang="zh-CN" sz="1800" dirty="0"/>
              <a:t>Context-Aware Content Generation for Virtual Environments." ASME IDETC/CIE 2016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623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DeepMind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86665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DeepMind 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2010 </a:t>
            </a:r>
            <a:r>
              <a:rPr lang="zh-CN" altLang="en-US" dirty="0" smtClean="0"/>
              <a:t>年</a:t>
            </a:r>
            <a:r>
              <a:rPr lang="zh-CN" altLang="en-US" dirty="0"/>
              <a:t>在伦敦成立，由世界上一些最成功的科技企业家支持。</a:t>
            </a:r>
            <a:r>
              <a:rPr lang="en-US" altLang="zh-CN" dirty="0" smtClean="0"/>
              <a:t>2014 </a:t>
            </a:r>
            <a:r>
              <a:rPr lang="zh-CN" altLang="en-US" dirty="0" smtClean="0"/>
              <a:t>年</a:t>
            </a:r>
            <a:r>
              <a:rPr lang="zh-CN" altLang="en-US" dirty="0"/>
              <a:t>被谷歌收购，现在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Alphabet </a:t>
            </a:r>
            <a:r>
              <a:rPr lang="zh-CN" altLang="en-US" dirty="0" smtClean="0"/>
              <a:t>集团</a:t>
            </a:r>
            <a:r>
              <a:rPr lang="zh-CN" altLang="en-US" dirty="0"/>
              <a:t>的一部分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DeepMind </a:t>
            </a:r>
            <a:r>
              <a:rPr lang="zh-CN" altLang="en-US" dirty="0" smtClean="0"/>
              <a:t>在</a:t>
            </a:r>
            <a:r>
              <a:rPr lang="zh-CN" altLang="en-US" dirty="0"/>
              <a:t>人工智能研究及其应用</a:t>
            </a:r>
            <a:r>
              <a:rPr lang="zh-CN" altLang="en-US" dirty="0" smtClean="0"/>
              <a:t>领域处于</a:t>
            </a:r>
            <a:r>
              <a:rPr lang="zh-CN" altLang="en-US" dirty="0"/>
              <a:t>世界领先地位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在全球第一场比赛中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DeepMind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AlphaGo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</a:t>
            </a:r>
            <a:r>
              <a:rPr lang="zh-CN" altLang="en-US" dirty="0"/>
              <a:t>打败了世界上最好的围棋</a:t>
            </a:r>
            <a:r>
              <a:rPr lang="zh-CN" altLang="en-US" dirty="0" smtClean="0"/>
              <a:t>棋手。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DeepMind </a:t>
            </a:r>
            <a:r>
              <a:rPr lang="zh-CN" altLang="en-US" dirty="0" smtClean="0"/>
              <a:t>应用</a:t>
            </a:r>
            <a:r>
              <a:rPr lang="zh-CN" altLang="en-US" dirty="0"/>
              <a:t>团队正与不同领域的专家合作，在现实世界中取得有意义的突破</a:t>
            </a:r>
            <a:r>
              <a:rPr lang="zh-CN" altLang="en-US" dirty="0" smtClean="0"/>
              <a:t>。其系统正在学习如何使谷</a:t>
            </a:r>
            <a:r>
              <a:rPr lang="zh-CN" altLang="en-US" dirty="0"/>
              <a:t>歌的数据</a:t>
            </a:r>
            <a:r>
              <a:rPr lang="zh-CN" altLang="en-US" dirty="0" smtClean="0"/>
              <a:t>中心使用</a:t>
            </a:r>
            <a:r>
              <a:rPr lang="zh-CN" altLang="en-US" dirty="0"/>
              <a:t>更少的</a:t>
            </a:r>
            <a:r>
              <a:rPr lang="zh-CN" altLang="en-US" dirty="0" smtClean="0"/>
              <a:t>能源，</a:t>
            </a:r>
            <a:r>
              <a:rPr lang="zh-CN" altLang="en-US" dirty="0"/>
              <a:t>还</a:t>
            </a:r>
            <a:r>
              <a:rPr lang="zh-CN" altLang="en-US" dirty="0" smtClean="0"/>
              <a:t>与英国国家健康</a:t>
            </a:r>
            <a:r>
              <a:rPr lang="zh-CN" altLang="en-US" dirty="0"/>
              <a:t>服务的临床医生</a:t>
            </a:r>
            <a:r>
              <a:rPr lang="zh-CN" altLang="en-US" dirty="0" smtClean="0"/>
              <a:t>合作。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DeepMind </a:t>
            </a:r>
            <a:r>
              <a:rPr lang="zh-CN" altLang="en-US" dirty="0" smtClean="0"/>
              <a:t>所</a:t>
            </a:r>
            <a:r>
              <a:rPr lang="zh-CN" altLang="en-US" dirty="0"/>
              <a:t>做的一切都是为了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AI </a:t>
            </a:r>
            <a:r>
              <a:rPr lang="zh-CN" altLang="en-US" dirty="0" smtClean="0"/>
              <a:t>的正面影响</a:t>
            </a:r>
            <a:r>
              <a:rPr lang="zh-CN" altLang="en-US" dirty="0"/>
              <a:t>最大化。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7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GAN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8666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模型启发自博弈论中的二人零和博弈，模型由一个生成器和一个判别器构成，生成器捕捉真实数据样本的潜在分布，并生成新的样本；判别器是一个二分类器，判别输入的是真实数据还是生成的数据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49" y="3856635"/>
            <a:ext cx="8337765" cy="8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BigGAN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8666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减少 </a:t>
            </a:r>
            <a:r>
              <a:rPr lang="en-US" altLang="zh-CN" dirty="0"/>
              <a:t>GAN </a:t>
            </a:r>
            <a:r>
              <a:rPr lang="zh-CN" altLang="en-US" dirty="0"/>
              <a:t>生成的图像和真实图像之间</a:t>
            </a:r>
            <a:r>
              <a:rPr lang="zh-CN" altLang="en-US" dirty="0" smtClean="0"/>
              <a:t>的保真度和</a:t>
            </a:r>
            <a:r>
              <a:rPr lang="zh-CN" altLang="en-US" dirty="0"/>
              <a:t>多样性的</a:t>
            </a:r>
            <a:r>
              <a:rPr lang="zh-CN" altLang="en-US" dirty="0" smtClean="0"/>
              <a:t>差距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1. </a:t>
            </a:r>
            <a:r>
              <a:rPr lang="zh-CN" altLang="en-US" dirty="0" smtClean="0"/>
              <a:t>增大 </a:t>
            </a:r>
            <a:r>
              <a:rPr lang="en-US" altLang="zh-CN" dirty="0" smtClean="0"/>
              <a:t>GAN </a:t>
            </a:r>
            <a:r>
              <a:rPr lang="zh-CN" altLang="en-US" dirty="0" smtClean="0"/>
              <a:t>的规模，</a:t>
            </a:r>
            <a:r>
              <a:rPr lang="en-US" altLang="zh-CN" dirty="0" smtClean="0"/>
              <a:t>2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倍参数，</a:t>
            </a:r>
            <a:r>
              <a:rPr lang="en-US" altLang="zh-CN" dirty="0" smtClean="0"/>
              <a:t>8</a:t>
            </a:r>
            <a:r>
              <a:rPr lang="zh-CN" altLang="en-US" dirty="0"/>
              <a:t> </a:t>
            </a:r>
            <a:r>
              <a:rPr lang="zh-CN" altLang="en-US" dirty="0" smtClean="0"/>
              <a:t>倍 </a:t>
            </a:r>
            <a:r>
              <a:rPr lang="en-US" altLang="zh-CN" dirty="0" smtClean="0"/>
              <a:t>batch </a:t>
            </a:r>
            <a:r>
              <a:rPr lang="zh-CN" altLang="en-US" dirty="0" smtClean="0"/>
              <a:t>大小。简单架构变化，改进正则化机制。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2. </a:t>
            </a:r>
            <a:r>
              <a:rPr lang="zh-CN" altLang="en-US" dirty="0" smtClean="0"/>
              <a:t>“截断技巧”，允许模型在样本多样性和保真性之间进行控制。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3. </a:t>
            </a:r>
            <a:r>
              <a:rPr lang="zh-CN" altLang="en-US" dirty="0" smtClean="0"/>
              <a:t>分析大规模训练 </a:t>
            </a:r>
            <a:r>
              <a:rPr lang="en-US" altLang="zh-CN" dirty="0" smtClean="0"/>
              <a:t>GAN </a:t>
            </a:r>
            <a:r>
              <a:rPr lang="zh-CN" altLang="en-US" dirty="0" smtClean="0"/>
              <a:t>的不稳定性。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7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BigGAN</a:t>
            </a:r>
            <a:endParaRPr lang="en-US" alt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3" y="2614034"/>
            <a:ext cx="2831300" cy="2824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25" y="2621005"/>
            <a:ext cx="2676069" cy="28172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06" y="2627976"/>
            <a:ext cx="2817269" cy="28172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87" y="2627976"/>
            <a:ext cx="2836071" cy="28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BigGAN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8666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以 </a:t>
            </a:r>
            <a:r>
              <a:rPr lang="en-US" altLang="zh-CN" dirty="0" smtClean="0"/>
              <a:t>SA-GAN </a:t>
            </a:r>
            <a:r>
              <a:rPr lang="zh-CN" altLang="en-US" dirty="0" smtClean="0"/>
              <a:t>架构为基础，</a:t>
            </a:r>
            <a:r>
              <a:rPr lang="en-US" altLang="zh-CN" dirty="0" smtClean="0"/>
              <a:t>hinge loss </a:t>
            </a:r>
            <a:r>
              <a:rPr lang="zh-CN" altLang="en-US" dirty="0" smtClean="0"/>
              <a:t>作为损失函数。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使用类条件 </a:t>
            </a:r>
            <a:r>
              <a:rPr lang="en-US" altLang="zh-CN" dirty="0" err="1" smtClean="0"/>
              <a:t>BatchNorm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G </a:t>
            </a:r>
            <a:r>
              <a:rPr lang="zh-CN" altLang="en-US" dirty="0" smtClean="0"/>
              <a:t>提供类信息，使用投影为 </a:t>
            </a:r>
            <a:r>
              <a:rPr lang="en-US" altLang="zh-CN" dirty="0" smtClean="0"/>
              <a:t>D </a:t>
            </a:r>
            <a:r>
              <a:rPr lang="zh-CN" altLang="en-US" dirty="0" smtClean="0"/>
              <a:t>提供类信息。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在 </a:t>
            </a:r>
            <a:r>
              <a:rPr lang="en-US" altLang="zh-CN" dirty="0" smtClean="0"/>
              <a:t>G </a:t>
            </a:r>
            <a:r>
              <a:rPr lang="zh-CN" altLang="en-US" dirty="0" smtClean="0"/>
              <a:t>中使用谱归一化，每优化 </a:t>
            </a:r>
            <a:r>
              <a:rPr lang="en-US" altLang="zh-CN" dirty="0" smtClean="0"/>
              <a:t>G </a:t>
            </a:r>
            <a:r>
              <a:rPr lang="zh-CN" altLang="en-US" dirty="0" smtClean="0"/>
              <a:t>一次优化 </a:t>
            </a:r>
            <a:r>
              <a:rPr lang="en-US" altLang="zh-CN" dirty="0" smtClean="0"/>
              <a:t>D </a:t>
            </a:r>
            <a:r>
              <a:rPr lang="zh-CN" altLang="en-US" dirty="0" smtClean="0"/>
              <a:t>两次。</a:t>
            </a:r>
            <a:r>
              <a:rPr lang="en-US" altLang="zh-CN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使用正交初始化。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在 </a:t>
            </a:r>
            <a:r>
              <a:rPr lang="en-US" altLang="zh-CN" dirty="0" smtClean="0"/>
              <a:t>TPU </a:t>
            </a:r>
            <a:r>
              <a:rPr lang="zh-CN" altLang="en-US" dirty="0" smtClean="0"/>
              <a:t>上训练。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2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BigGAN</a:t>
            </a:r>
            <a:r>
              <a:rPr lang="en-US" altLang="zh-CN" sz="3600" dirty="0"/>
              <a:t> </a:t>
            </a:r>
            <a:r>
              <a:rPr lang="zh-CN" altLang="en-US" sz="3600" dirty="0" smtClean="0"/>
              <a:t>实验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8"/>
            <a:ext cx="10515600" cy="18653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增加 </a:t>
            </a:r>
            <a:r>
              <a:rPr lang="en-US" altLang="zh-CN" dirty="0" smtClean="0"/>
              <a:t>batch </a:t>
            </a:r>
            <a:r>
              <a:rPr lang="zh-CN" altLang="en-US" dirty="0" smtClean="0"/>
              <a:t>大小，增加一半通道数。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副作用：会遇到完全的训练崩溃；通道数加倍反而使得性能退化。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结论推论：每个 </a:t>
            </a:r>
            <a:r>
              <a:rPr lang="en-US" altLang="zh-CN" dirty="0" smtClean="0"/>
              <a:t>batch </a:t>
            </a:r>
            <a:r>
              <a:rPr lang="zh-CN" altLang="en-US" dirty="0" smtClean="0"/>
              <a:t>覆盖了更多的模式，提供了更好的梯度；模型容量相对于数据集的复杂度而增加。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16541"/>
            <a:ext cx="96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Andrew, B., et al. (2018). "Large Scale GAN Training for High Fidelity Natural Image Synthesis." </a:t>
            </a:r>
            <a:r>
              <a:rPr lang="en-US" altLang="zh-CN" sz="1400" u="sng" dirty="0" smtClean="0">
                <a:solidFill>
                  <a:schemeClr val="bg2">
                    <a:lumMod val="50000"/>
                  </a:schemeClr>
                </a:solidFill>
              </a:rPr>
              <a:t>ICLR 2019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9" y="3403182"/>
            <a:ext cx="115443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1519</Words>
  <Application>Microsoft Office PowerPoint</Application>
  <PresentationFormat>宽屏</PresentationFormat>
  <Paragraphs>125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 Unicode MS</vt:lpstr>
      <vt:lpstr>Roboto Mono</vt:lpstr>
      <vt:lpstr>等线</vt:lpstr>
      <vt:lpstr>等线 Light</vt:lpstr>
      <vt:lpstr>Arial</vt:lpstr>
      <vt:lpstr>Cambria Math</vt:lpstr>
      <vt:lpstr>Office 主题​​</vt:lpstr>
      <vt:lpstr>进度报告</vt:lpstr>
      <vt:lpstr>一、读书报告</vt:lpstr>
      <vt:lpstr>第一作者</vt:lpstr>
      <vt:lpstr>DeepMind</vt:lpstr>
      <vt:lpstr>GAN</vt:lpstr>
      <vt:lpstr>BigGAN</vt:lpstr>
      <vt:lpstr>BigGAN</vt:lpstr>
      <vt:lpstr>BigGAN</vt:lpstr>
      <vt:lpstr>BigGAN 实验</vt:lpstr>
      <vt:lpstr>BigGAN 实验</vt:lpstr>
      <vt:lpstr>截断技巧</vt:lpstr>
      <vt:lpstr>截断技巧</vt:lpstr>
      <vt:lpstr>不稳定性分析：生成器</vt:lpstr>
      <vt:lpstr>不稳定性分析：生成器</vt:lpstr>
      <vt:lpstr>不稳定性分析：判别器</vt:lpstr>
      <vt:lpstr>不稳定性分析：判别器</vt:lpstr>
      <vt:lpstr>不稳定性分析</vt:lpstr>
      <vt:lpstr>评估</vt:lpstr>
      <vt:lpstr>感受</vt:lpstr>
      <vt:lpstr>TensorFlow —— tf.keras</vt:lpstr>
      <vt:lpstr>TensorFlow —— tf.data.Dataset</vt:lpstr>
      <vt:lpstr>TensorFlow —— eager execution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</dc:title>
  <dc:creator>lan xin</dc:creator>
  <cp:lastModifiedBy>lan xin</cp:lastModifiedBy>
  <cp:revision>34</cp:revision>
  <dcterms:created xsi:type="dcterms:W3CDTF">2018-10-13T07:47:07Z</dcterms:created>
  <dcterms:modified xsi:type="dcterms:W3CDTF">2018-10-23T13:12:59Z</dcterms:modified>
</cp:coreProperties>
</file>