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1" r:id="rId2"/>
    <p:sldId id="400" r:id="rId3"/>
    <p:sldId id="404" r:id="rId4"/>
    <p:sldId id="401" r:id="rId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08" d="100"/>
          <a:sy n="108" d="100"/>
        </p:scale>
        <p:origin x="898" y="77"/>
      </p:cViewPr>
      <p:guideLst>
        <p:guide orient="horz" pos="168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2018/11/7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70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45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Tm="0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434798" y="418478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17510" y="2269981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4370" y="717810"/>
            <a:ext cx="2862054" cy="28620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14"/>
          <p:cNvSpPr>
            <a:spLocks noChangeArrowheads="1"/>
          </p:cNvSpPr>
          <p:nvPr/>
        </p:nvSpPr>
        <p:spPr bwMode="auto">
          <a:xfrm>
            <a:off x="1196787" y="1618833"/>
            <a:ext cx="2459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方正兰亭粗黑_GBK" charset="-122"/>
              </a:rPr>
              <a:t>2018.11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79512" y="827880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Group 10"/>
          <p:cNvGrpSpPr/>
          <p:nvPr/>
        </p:nvGrpSpPr>
        <p:grpSpPr bwMode="auto">
          <a:xfrm>
            <a:off x="6804248" y="4504539"/>
            <a:ext cx="285036" cy="285091"/>
            <a:chOff x="0" y="0"/>
            <a:chExt cx="965499" cy="965499"/>
          </a:xfrm>
        </p:grpSpPr>
        <p:sp>
          <p:nvSpPr>
            <p:cNvPr id="54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Group 13"/>
          <p:cNvGrpSpPr/>
          <p:nvPr/>
        </p:nvGrpSpPr>
        <p:grpSpPr bwMode="auto">
          <a:xfrm>
            <a:off x="7207399" y="4504539"/>
            <a:ext cx="285505" cy="285091"/>
            <a:chOff x="0" y="0"/>
            <a:chExt cx="965499" cy="965499"/>
          </a:xfrm>
        </p:grpSpPr>
        <p:sp>
          <p:nvSpPr>
            <p:cNvPr id="57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9" name="Group 16"/>
          <p:cNvGrpSpPr/>
          <p:nvPr/>
        </p:nvGrpSpPr>
        <p:grpSpPr bwMode="auto">
          <a:xfrm>
            <a:off x="7611019" y="4504539"/>
            <a:ext cx="285036" cy="285091"/>
            <a:chOff x="0" y="0"/>
            <a:chExt cx="965499" cy="965499"/>
          </a:xfrm>
        </p:grpSpPr>
        <p:sp>
          <p:nvSpPr>
            <p:cNvPr id="60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2" name="Group 19"/>
          <p:cNvGrpSpPr/>
          <p:nvPr/>
        </p:nvGrpSpPr>
        <p:grpSpPr bwMode="auto">
          <a:xfrm>
            <a:off x="8014170" y="4504539"/>
            <a:ext cx="285036" cy="285091"/>
            <a:chOff x="0" y="0"/>
            <a:chExt cx="965499" cy="965499"/>
          </a:xfrm>
        </p:grpSpPr>
        <p:sp>
          <p:nvSpPr>
            <p:cNvPr id="63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6" name="Group 22"/>
          <p:cNvGrpSpPr/>
          <p:nvPr/>
        </p:nvGrpSpPr>
        <p:grpSpPr bwMode="auto">
          <a:xfrm>
            <a:off x="8417321" y="4504539"/>
            <a:ext cx="285036" cy="285091"/>
            <a:chOff x="0" y="0"/>
            <a:chExt cx="965499" cy="965499"/>
          </a:xfrm>
        </p:grpSpPr>
        <p:sp>
          <p:nvSpPr>
            <p:cNvPr id="6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8061" y="4084256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4211960" y="1500540"/>
            <a:ext cx="4824536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进度汇报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4369236" y="2479997"/>
            <a:ext cx="3240080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张玮雯</a:t>
            </a:r>
          </a:p>
        </p:txBody>
      </p:sp>
      <p:sp>
        <p:nvSpPr>
          <p:cNvPr id="78" name="文本框 3"/>
          <p:cNvSpPr txBox="1">
            <a:spLocks noChangeArrowheads="1"/>
          </p:cNvSpPr>
          <p:nvPr/>
        </p:nvSpPr>
        <p:spPr bwMode="auto">
          <a:xfrm>
            <a:off x="4283968" y="3056061"/>
            <a:ext cx="4163484" cy="306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gradFill>
                  <a:gsLst>
                    <a:gs pos="100000">
                      <a:schemeClr val="tx2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2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3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2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175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675"/>
                                </p:stCondLst>
                                <p:childTnLst>
                                  <p:par>
                                    <p:cTn id="67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  <p:bldP spid="77" grpId="0" animBg="1"/>
          <p:bldP spid="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2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3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2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175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675"/>
                                </p:stCondLst>
                                <p:childTnLst>
                                  <p:par>
                                    <p:cTn id="67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  <p:bldP spid="77" grpId="0" animBg="1"/>
          <p:bldP spid="7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907705" y="356649"/>
            <a:ext cx="50405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/>
              <a:t>Dual Attention Network for Scene Segmentation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3947" y="467861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6876256" y="467860"/>
            <a:ext cx="1523362" cy="52721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CEF7188-65A0-43BC-B106-6859F0D09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78023"/>
              </p:ext>
            </p:extLst>
          </p:nvPr>
        </p:nvGraphicFramePr>
        <p:xfrm>
          <a:off x="35496" y="673751"/>
          <a:ext cx="9073008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9734814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5309736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7160552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146943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7528549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3321897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450503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592777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9212356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1798533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3694685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8729797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4143188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99933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83.08/96.4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95.17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79.54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85.01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94.67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97.72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82.74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79.15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65.07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81.89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0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effectLst/>
                        </a:rPr>
                        <a:t>finetune</a:t>
                      </a:r>
                      <a:endParaRPr lang="zh-CN" alt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bicycle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traffic 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sidewalk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60.86/90.47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89.26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37.01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49.39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82.47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42.81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94.68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28.39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44.54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67.66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4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41.85/78.05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41.47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28.91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56.57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85.34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74.88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28.23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68.07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15.77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73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61.3/91.43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88.62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44.07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38.31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95.13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56.01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75.16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53.15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32.48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36.83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8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effectLst/>
                        </a:rPr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78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58.44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87.93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33.04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47.39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41.92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67.27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49.85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39.68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54.96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15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40.02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31.89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22.37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83.36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77.25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53.36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29.01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7..81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15.06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45.84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86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84222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3947" y="467861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6876256" y="467860"/>
            <a:ext cx="1523362" cy="527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3C6707E-AB08-4AD4-9244-7BF9B5EF2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2" y="13536"/>
            <a:ext cx="3701502" cy="1924946"/>
          </a:xfrm>
          <a:prstGeom prst="rect">
            <a:avLst/>
          </a:prstGeom>
        </p:spPr>
      </p:pic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2DDCA25-0FBD-4FDD-8537-B144D2D39568}"/>
              </a:ext>
            </a:extLst>
          </p:cNvPr>
          <p:cNvCxnSpPr>
            <a:cxnSpLocks/>
            <a:stCxn id="120" idx="3"/>
            <a:endCxn id="123" idx="1"/>
          </p:cNvCxnSpPr>
          <p:nvPr/>
        </p:nvCxnSpPr>
        <p:spPr>
          <a:xfrm>
            <a:off x="4409232" y="3907891"/>
            <a:ext cx="51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3FD0720D-CBFA-4E58-B92C-40D617E12F65}"/>
              </a:ext>
            </a:extLst>
          </p:cNvPr>
          <p:cNvSpPr/>
          <p:nvPr/>
        </p:nvSpPr>
        <p:spPr>
          <a:xfrm>
            <a:off x="701868" y="2589495"/>
            <a:ext cx="679685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1FFF855-72FC-4479-9378-EB3A351B4F73}"/>
              </a:ext>
            </a:extLst>
          </p:cNvPr>
          <p:cNvSpPr/>
          <p:nvPr/>
        </p:nvSpPr>
        <p:spPr>
          <a:xfrm>
            <a:off x="701867" y="3170090"/>
            <a:ext cx="679685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8CA62AC-60F5-4E42-8ABA-FD962E352CBC}"/>
              </a:ext>
            </a:extLst>
          </p:cNvPr>
          <p:cNvCxnSpPr>
            <a:stCxn id="61" idx="3"/>
          </p:cNvCxnSpPr>
          <p:nvPr/>
        </p:nvCxnSpPr>
        <p:spPr>
          <a:xfrm>
            <a:off x="1381553" y="2733511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5F109C4-B2DD-4EF3-AF70-CC118251DCCD}"/>
              </a:ext>
            </a:extLst>
          </p:cNvPr>
          <p:cNvCxnSpPr>
            <a:stCxn id="62" idx="3"/>
          </p:cNvCxnSpPr>
          <p:nvPr/>
        </p:nvCxnSpPr>
        <p:spPr>
          <a:xfrm>
            <a:off x="1381552" y="3314106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153AF1A8-B722-4DAC-9AB9-E4990B6823FB}"/>
              </a:ext>
            </a:extLst>
          </p:cNvPr>
          <p:cNvSpPr/>
          <p:nvPr/>
        </p:nvSpPr>
        <p:spPr>
          <a:xfrm>
            <a:off x="1877561" y="2596376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ResNet101</a:t>
            </a:r>
            <a:endParaRPr lang="zh-CN" altLang="en-US" dirty="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BB78B971-1043-4216-8B5A-9FE5A4FFA1D6}"/>
              </a:ext>
            </a:extLst>
          </p:cNvPr>
          <p:cNvSpPr/>
          <p:nvPr/>
        </p:nvSpPr>
        <p:spPr>
          <a:xfrm>
            <a:off x="1867551" y="3170092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ResNet101</a:t>
            </a:r>
            <a:endParaRPr lang="zh-CN" altLang="en-US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CF2E08C-540C-44BC-8F1F-0C17B2456916}"/>
              </a:ext>
            </a:extLst>
          </p:cNvPr>
          <p:cNvSpPr/>
          <p:nvPr/>
        </p:nvSpPr>
        <p:spPr>
          <a:xfrm>
            <a:off x="4113152" y="2650376"/>
            <a:ext cx="296080" cy="742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D2404BE-C1E7-488A-9D4D-F38717106B8D}"/>
              </a:ext>
            </a:extLst>
          </p:cNvPr>
          <p:cNvSpPr/>
          <p:nvPr/>
        </p:nvSpPr>
        <p:spPr>
          <a:xfrm>
            <a:off x="3655059" y="2877528"/>
            <a:ext cx="287169" cy="28803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＋</a:t>
            </a: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D411C23E-3544-47C9-87B9-336F3D0C8BBB}"/>
              </a:ext>
            </a:extLst>
          </p:cNvPr>
          <p:cNvCxnSpPr>
            <a:cxnSpLocks/>
            <a:stCxn id="88" idx="3"/>
            <a:endCxn id="90" idx="4"/>
          </p:cNvCxnSpPr>
          <p:nvPr/>
        </p:nvCxnSpPr>
        <p:spPr>
          <a:xfrm flipV="1">
            <a:off x="3169060" y="3165558"/>
            <a:ext cx="629584" cy="148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6E5950CF-C13A-4289-8650-6ACD2C497989}"/>
              </a:ext>
            </a:extLst>
          </p:cNvPr>
          <p:cNvCxnSpPr>
            <a:cxnSpLocks/>
            <a:stCxn id="87" idx="3"/>
            <a:endCxn id="90" idx="0"/>
          </p:cNvCxnSpPr>
          <p:nvPr/>
        </p:nvCxnSpPr>
        <p:spPr>
          <a:xfrm>
            <a:off x="3179070" y="2740391"/>
            <a:ext cx="619574" cy="137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A19A95D-D5D7-4C5F-8E3D-C4E662C234FD}"/>
              </a:ext>
            </a:extLst>
          </p:cNvPr>
          <p:cNvCxnSpPr>
            <a:cxnSpLocks/>
            <a:stCxn id="90" idx="6"/>
            <a:endCxn id="89" idx="1"/>
          </p:cNvCxnSpPr>
          <p:nvPr/>
        </p:nvCxnSpPr>
        <p:spPr>
          <a:xfrm>
            <a:off x="3942228" y="3021543"/>
            <a:ext cx="17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C08F7FF2-CE24-49AE-9FB5-B2BE08B484ED}"/>
              </a:ext>
            </a:extLst>
          </p:cNvPr>
          <p:cNvCxnSpPr>
            <a:cxnSpLocks/>
            <a:stCxn id="87" idx="3"/>
            <a:endCxn id="108" idx="2"/>
          </p:cNvCxnSpPr>
          <p:nvPr/>
        </p:nvCxnSpPr>
        <p:spPr>
          <a:xfrm>
            <a:off x="3179070" y="2740391"/>
            <a:ext cx="483516" cy="1142278"/>
          </a:xfrm>
          <a:prstGeom prst="bentConnector3">
            <a:avLst>
              <a:gd name="adj1" fmla="val 7199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A43FE5A0-0083-4F21-92D9-75864334DF09}"/>
              </a:ext>
            </a:extLst>
          </p:cNvPr>
          <p:cNvCxnSpPr>
            <a:cxnSpLocks/>
            <a:stCxn id="88" idx="3"/>
            <a:endCxn id="108" idx="4"/>
          </p:cNvCxnSpPr>
          <p:nvPr/>
        </p:nvCxnSpPr>
        <p:spPr>
          <a:xfrm>
            <a:off x="3169060" y="3314107"/>
            <a:ext cx="637111" cy="712577"/>
          </a:xfrm>
          <a:prstGeom prst="bentConnector4">
            <a:avLst>
              <a:gd name="adj1" fmla="val 38732"/>
              <a:gd name="adj2" fmla="val 13208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A0B0C3FF-75A5-4F3F-BD36-EAAC516B2749}"/>
              </a:ext>
            </a:extLst>
          </p:cNvPr>
          <p:cNvSpPr/>
          <p:nvPr/>
        </p:nvSpPr>
        <p:spPr>
          <a:xfrm>
            <a:off x="3662586" y="3738654"/>
            <a:ext cx="287169" cy="28803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＋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DD53179A-6B62-4F13-81B4-976604DA4317}"/>
              </a:ext>
            </a:extLst>
          </p:cNvPr>
          <p:cNvSpPr/>
          <p:nvPr/>
        </p:nvSpPr>
        <p:spPr>
          <a:xfrm>
            <a:off x="4113152" y="3536724"/>
            <a:ext cx="296080" cy="742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F0D04B4-46AC-4E7B-A384-27288233E31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3942228" y="3907891"/>
            <a:ext cx="17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C7669E21-8A39-46DC-852C-A08AA728A3A4}"/>
              </a:ext>
            </a:extLst>
          </p:cNvPr>
          <p:cNvSpPr/>
          <p:nvPr/>
        </p:nvSpPr>
        <p:spPr>
          <a:xfrm>
            <a:off x="4964095" y="2884406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MPAM</a:t>
            </a:r>
            <a:endParaRPr lang="zh-CN" altLang="en-US" dirty="0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03267501-45E4-4A66-B13D-520DA763A994}"/>
              </a:ext>
            </a:extLst>
          </p:cNvPr>
          <p:cNvSpPr/>
          <p:nvPr/>
        </p:nvSpPr>
        <p:spPr>
          <a:xfrm>
            <a:off x="4925257" y="3763876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MCAM</a:t>
            </a:r>
            <a:endParaRPr lang="zh-CN" altLang="en-US" dirty="0"/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5703B40C-1B3E-4019-A307-D54DD85872F0}"/>
              </a:ext>
            </a:extLst>
          </p:cNvPr>
          <p:cNvSpPr/>
          <p:nvPr/>
        </p:nvSpPr>
        <p:spPr>
          <a:xfrm>
            <a:off x="6974218" y="3311939"/>
            <a:ext cx="287169" cy="28803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＋</a:t>
            </a: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64130486-5D88-45F2-BFF5-C4DF47489F5B}"/>
              </a:ext>
            </a:extLst>
          </p:cNvPr>
          <p:cNvSpPr/>
          <p:nvPr/>
        </p:nvSpPr>
        <p:spPr>
          <a:xfrm>
            <a:off x="7511754" y="3006185"/>
            <a:ext cx="296080" cy="908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6D1C5F6-9941-43D7-B82B-F739CC5CBD30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7300342" y="3455954"/>
            <a:ext cx="211412" cy="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A75D9A0E-3C19-4F02-9EA1-78A0F5C2201F}"/>
              </a:ext>
            </a:extLst>
          </p:cNvPr>
          <p:cNvCxnSpPr>
            <a:cxnSpLocks/>
          </p:cNvCxnSpPr>
          <p:nvPr/>
        </p:nvCxnSpPr>
        <p:spPr>
          <a:xfrm>
            <a:off x="7819416" y="3438170"/>
            <a:ext cx="211412" cy="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DA89986-803D-49B6-A408-23416CA8538D}"/>
              </a:ext>
            </a:extLst>
          </p:cNvPr>
          <p:cNvCxnSpPr>
            <a:cxnSpLocks/>
            <a:stCxn id="89" idx="3"/>
            <a:endCxn id="122" idx="1"/>
          </p:cNvCxnSpPr>
          <p:nvPr/>
        </p:nvCxnSpPr>
        <p:spPr>
          <a:xfrm>
            <a:off x="4409232" y="3021543"/>
            <a:ext cx="554863" cy="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4C68A5-B066-4B08-A8D4-1B6AA7897150}"/>
              </a:ext>
            </a:extLst>
          </p:cNvPr>
          <p:cNvCxnSpPr>
            <a:cxnSpLocks/>
            <a:stCxn id="122" idx="3"/>
            <a:endCxn id="126" idx="0"/>
          </p:cNvCxnSpPr>
          <p:nvPr/>
        </p:nvCxnSpPr>
        <p:spPr>
          <a:xfrm>
            <a:off x="6265604" y="3028421"/>
            <a:ext cx="852199" cy="28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3BBEF5A-18D8-400D-8D22-39BA908CE0C9}"/>
              </a:ext>
            </a:extLst>
          </p:cNvPr>
          <p:cNvCxnSpPr>
            <a:cxnSpLocks/>
            <a:stCxn id="123" idx="3"/>
            <a:endCxn id="126" idx="4"/>
          </p:cNvCxnSpPr>
          <p:nvPr/>
        </p:nvCxnSpPr>
        <p:spPr>
          <a:xfrm flipV="1">
            <a:off x="6226766" y="3599969"/>
            <a:ext cx="891037" cy="30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18006"/>
      </p:ext>
    </p:extLst>
  </p:cSld>
  <p:clrMapOvr>
    <a:masterClrMapping/>
  </p:clrMapOvr>
  <p:transition spd="slow" advTm="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985DCFF8-CBFF-4DC7-825B-61A0D03E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2C919F-C29D-479F-80E4-713558A7F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76" y="0"/>
            <a:ext cx="36384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7216"/>
      </p:ext>
    </p:extLst>
  </p:cSld>
  <p:clrMapOvr>
    <a:masterClrMapping/>
  </p:clrMapOvr>
  <p:transition spd="slow" advTm="0">
    <p:pull/>
  </p:transition>
</p:sld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129</Words>
  <Application>Microsoft Office PowerPoint</Application>
  <PresentationFormat>全屏显示(16:9)</PresentationFormat>
  <Paragraphs>119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方正兰亭粗黑_GBK</vt:lpstr>
      <vt:lpstr>宋体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 weiwen</cp:lastModifiedBy>
  <cp:revision>837</cp:revision>
  <dcterms:created xsi:type="dcterms:W3CDTF">2015-04-24T01:01:00Z</dcterms:created>
  <dcterms:modified xsi:type="dcterms:W3CDTF">2018-11-07T04:01:01Z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