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303" r:id="rId2"/>
    <p:sldId id="361" r:id="rId3"/>
    <p:sldId id="367" r:id="rId4"/>
    <p:sldId id="309" r:id="rId5"/>
    <p:sldId id="362" r:id="rId6"/>
    <p:sldId id="363" r:id="rId7"/>
    <p:sldId id="364" r:id="rId8"/>
    <p:sldId id="360" r:id="rId9"/>
    <p:sldId id="365" r:id="rId10"/>
    <p:sldId id="366" r:id="rId11"/>
    <p:sldId id="353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0000CC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38" autoAdjust="0"/>
    <p:restoredTop sz="94410" autoAdjust="0"/>
  </p:normalViewPr>
  <p:slideViewPr>
    <p:cSldViewPr snapToGrid="0" snapToObjects="1">
      <p:cViewPr>
        <p:scale>
          <a:sx n="75" d="100"/>
          <a:sy n="75" d="100"/>
        </p:scale>
        <p:origin x="738" y="31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5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7973" y="1218215"/>
            <a:ext cx="318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进度汇报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09087" y="4975114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2018.11.7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068855" y="1618325"/>
            <a:ext cx="293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alibri" panose="020F0502020204030204" pitchFamily="34" charset="0"/>
              </a:rPr>
              <a:t>2018.10.25-11.7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1100" y="1429266"/>
            <a:ext cx="303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</a:rPr>
              <a:t>下面的安排： 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2100" y="2451100"/>
            <a:ext cx="95377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按照学习率</a:t>
            </a:r>
            <a:r>
              <a:rPr lang="en-US" altLang="zh-CN" sz="2800" dirty="0" smtClean="0">
                <a:latin typeface="+mn-ea"/>
              </a:rPr>
              <a:t>0.00005</a:t>
            </a:r>
            <a:r>
              <a:rPr lang="zh-CN" altLang="en-US" sz="2800" dirty="0" smtClean="0">
                <a:latin typeface="+mn-ea"/>
              </a:rPr>
              <a:t>继续跑完</a:t>
            </a:r>
            <a:r>
              <a:rPr lang="en-US" altLang="zh-CN" sz="2800" dirty="0" smtClean="0">
                <a:latin typeface="Calibri" panose="020F0502020204030204" pitchFamily="34" charset="0"/>
              </a:rPr>
              <a:t>Core</a:t>
            </a:r>
            <a:r>
              <a:rPr lang="zh-CN" altLang="en-US" sz="2800" dirty="0" smtClean="0">
                <a:latin typeface="+mn-ea"/>
              </a:rPr>
              <a:t>和</a:t>
            </a:r>
            <a:r>
              <a:rPr lang="en-US" altLang="zh-CN" sz="2800" dirty="0" smtClean="0">
                <a:latin typeface="Calibri" panose="020F0502020204030204" pitchFamily="34" charset="0"/>
              </a:rPr>
              <a:t>Enhance</a:t>
            </a:r>
            <a:r>
              <a:rPr lang="zh-CN" altLang="en-US" sz="2800" dirty="0" smtClean="0">
                <a:latin typeface="+mn-ea"/>
              </a:rPr>
              <a:t>部分程序；</a:t>
            </a:r>
            <a:endParaRPr lang="en-US" altLang="zh-CN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U-Net</a:t>
            </a:r>
            <a:r>
              <a:rPr lang="zh-CN" altLang="en-US" sz="2800" dirty="0" smtClean="0">
                <a:latin typeface="+mn-ea"/>
              </a:rPr>
              <a:t>的不同串联阶段增加注意力机制，比较不同串联阶段注意力机制的优劣；</a:t>
            </a:r>
            <a:endParaRPr lang="en-US" altLang="zh-CN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准备开题报告。</a:t>
            </a:r>
            <a:endParaRPr lang="en-US" altLang="zh-CN" sz="2800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37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416" y="390627"/>
            <a:ext cx="1177568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 smtClean="0">
                <a:latin typeface="Calibri" panose="020F0502020204030204" pitchFamily="34" charset="0"/>
              </a:rPr>
              <a:t>U-Net</a:t>
            </a:r>
            <a:r>
              <a:rPr lang="zh-CN" altLang="en-US" sz="2800" dirty="0" smtClean="0">
                <a:latin typeface="Calibri" panose="020F0502020204030204" pitchFamily="34" charset="0"/>
              </a:rPr>
              <a:t>用于脑肿瘤分割</a:t>
            </a:r>
            <a:endParaRPr lang="en-US" altLang="zh-CN" sz="2800" dirty="0" smtClean="0">
              <a:latin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</a:rPr>
              <a:t>      Dong </a:t>
            </a:r>
            <a:r>
              <a:rPr lang="en-US" altLang="zh-CN" sz="2800" dirty="0">
                <a:latin typeface="Calibri" panose="020F0502020204030204" pitchFamily="34" charset="0"/>
              </a:rPr>
              <a:t>H, Yang G, Liu F, </a:t>
            </a:r>
            <a:r>
              <a:rPr lang="en-US" altLang="zh-CN" sz="28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Guo</a:t>
            </a:r>
            <a:r>
              <a:rPr lang="en-US" altLang="zh-CN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Y</a:t>
            </a:r>
            <a:r>
              <a:rPr lang="en-US" altLang="zh-CN" sz="2800" dirty="0" smtClean="0">
                <a:latin typeface="Calibri" panose="020F0502020204030204" pitchFamily="34" charset="0"/>
              </a:rPr>
              <a:t>.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Automatic brain tumor detection and segmentation using U-Net based fully </a:t>
            </a:r>
            <a:r>
              <a:rPr lang="en-US" altLang="zh-CN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convolutional  networks</a:t>
            </a:r>
            <a:r>
              <a:rPr lang="en-US" altLang="zh-CN" sz="2800" dirty="0" smtClean="0">
                <a:latin typeface="Calibri" panose="020F0502020204030204" pitchFamily="34" charset="0"/>
              </a:rPr>
              <a:t>[C</a:t>
            </a:r>
            <a:r>
              <a:rPr lang="en-US" altLang="zh-CN" sz="2800" dirty="0">
                <a:latin typeface="Calibri" panose="020F0502020204030204" pitchFamily="34" charset="0"/>
              </a:rPr>
              <a:t>]//Annual Conference on Medical Image Understanding and Analysis. Springer, Cham, 2017: 506-517. </a:t>
            </a:r>
            <a:endParaRPr lang="en-US" altLang="zh-CN" sz="2800" dirty="0" smtClean="0">
              <a:latin typeface="Calibri" panose="020F0502020204030204" pitchFamily="34" charset="0"/>
            </a:endParaRPr>
          </a:p>
          <a:p>
            <a:r>
              <a:rPr lang="en-US" altLang="zh-CN" dirty="0"/>
              <a:t>Imperial College </a:t>
            </a:r>
            <a:r>
              <a:rPr lang="en-US" altLang="zh-CN" dirty="0" smtClean="0"/>
              <a:t>London,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Yike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 startAt="2"/>
            </a:pPr>
            <a:r>
              <a:rPr lang="zh-CN" altLang="en-US" sz="2800" dirty="0" smtClean="0">
                <a:latin typeface="Calibri" panose="020F0502020204030204" pitchFamily="34" charset="0"/>
              </a:rPr>
              <a:t>在</a:t>
            </a:r>
            <a:r>
              <a:rPr lang="en-US" altLang="zh-CN" sz="2800" dirty="0" smtClean="0">
                <a:latin typeface="Calibri" panose="020F0502020204030204" pitchFamily="34" charset="0"/>
              </a:rPr>
              <a:t>U-Net</a:t>
            </a:r>
            <a:r>
              <a:rPr lang="zh-CN" altLang="en-US" sz="2800" dirty="0" smtClean="0">
                <a:latin typeface="Calibri" panose="020F0502020204030204" pitchFamily="34" charset="0"/>
              </a:rPr>
              <a:t>上加入注意力机制</a:t>
            </a:r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971539" lvl="1" indent="-514350">
              <a:buFont typeface="+mj-ea"/>
              <a:buAutoNum type="circleNumDbPlain"/>
            </a:pPr>
            <a:r>
              <a:rPr lang="en-US" altLang="zh-CN" sz="2800" dirty="0" err="1">
                <a:latin typeface="Calibri" panose="020F0502020204030204" pitchFamily="34" charset="0"/>
              </a:rPr>
              <a:t>Oktay</a:t>
            </a:r>
            <a:r>
              <a:rPr lang="en-US" altLang="zh-CN" sz="2800" dirty="0">
                <a:latin typeface="Calibri" panose="020F0502020204030204" pitchFamily="34" charset="0"/>
              </a:rPr>
              <a:t> O, </a:t>
            </a:r>
            <a:r>
              <a:rPr lang="en-US" altLang="zh-CN" sz="2800" dirty="0" err="1">
                <a:latin typeface="Calibri" panose="020F0502020204030204" pitchFamily="34" charset="0"/>
              </a:rPr>
              <a:t>Schlemper</a:t>
            </a:r>
            <a:r>
              <a:rPr lang="en-US" altLang="zh-CN" sz="2800" dirty="0">
                <a:latin typeface="Calibri" panose="020F0502020204030204" pitchFamily="34" charset="0"/>
              </a:rPr>
              <a:t> J, </a:t>
            </a:r>
            <a:r>
              <a:rPr lang="en-US" altLang="zh-CN" sz="2800" dirty="0" err="1">
                <a:latin typeface="Calibri" panose="020F0502020204030204" pitchFamily="34" charset="0"/>
              </a:rPr>
              <a:t>Folgoc</a:t>
            </a:r>
            <a:r>
              <a:rPr lang="en-US" altLang="zh-CN" sz="2800" dirty="0">
                <a:latin typeface="Calibri" panose="020F0502020204030204" pitchFamily="34" charset="0"/>
              </a:rPr>
              <a:t> L </a:t>
            </a:r>
            <a:r>
              <a:rPr lang="en-US" altLang="zh-CN" sz="2800" dirty="0" err="1">
                <a:latin typeface="Calibri" panose="020F0502020204030204" pitchFamily="34" charset="0"/>
              </a:rPr>
              <a:t>L</a:t>
            </a:r>
            <a:r>
              <a:rPr lang="en-US" altLang="zh-CN" sz="2800" dirty="0">
                <a:latin typeface="Calibri" panose="020F0502020204030204" pitchFamily="34" charset="0"/>
              </a:rPr>
              <a:t>, et al.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Attention U-Net: Learning Where to Look for the Pancreas</a:t>
            </a:r>
            <a:r>
              <a:rPr lang="en-US" altLang="zh-CN" sz="2800" dirty="0">
                <a:latin typeface="Calibri" panose="020F0502020204030204" pitchFamily="34" charset="0"/>
              </a:rPr>
              <a:t>[J]. </a:t>
            </a:r>
            <a:r>
              <a:rPr lang="en-US" altLang="zh-CN" sz="2800" dirty="0" err="1">
                <a:latin typeface="Calibri" panose="020F0502020204030204" pitchFamily="34" charset="0"/>
              </a:rPr>
              <a:t>arXiv</a:t>
            </a:r>
            <a:r>
              <a:rPr lang="en-US" altLang="zh-CN" sz="2800" dirty="0">
                <a:latin typeface="Calibri" panose="020F0502020204030204" pitchFamily="34" charset="0"/>
              </a:rPr>
              <a:t> preprint arXiv:1804.03999, 2018</a:t>
            </a:r>
            <a:r>
              <a:rPr lang="en-US" altLang="zh-CN" sz="2800" dirty="0" smtClean="0">
                <a:latin typeface="Calibri" panose="020F0502020204030204" pitchFamily="34" charset="0"/>
              </a:rPr>
              <a:t>.</a:t>
            </a:r>
          </a:p>
          <a:p>
            <a:pPr marL="971539" lvl="1" indent="-514350">
              <a:buFont typeface="+mj-ea"/>
              <a:buAutoNum type="circleNumDbPlain"/>
            </a:pPr>
            <a:r>
              <a:rPr lang="en-US" altLang="zh-CN" sz="2800" dirty="0" err="1">
                <a:latin typeface="Calibri" panose="020F0502020204030204" pitchFamily="34" charset="0"/>
              </a:rPr>
              <a:t>Lian</a:t>
            </a:r>
            <a:r>
              <a:rPr lang="en-US" altLang="zh-CN" sz="2800" dirty="0">
                <a:latin typeface="Calibri" panose="020F0502020204030204" pitchFamily="34" charset="0"/>
              </a:rPr>
              <a:t> S, Luo Z, </a:t>
            </a:r>
            <a:r>
              <a:rPr lang="en-US" altLang="zh-CN" sz="2800" dirty="0" err="1">
                <a:latin typeface="Calibri" panose="020F0502020204030204" pitchFamily="34" charset="0"/>
              </a:rPr>
              <a:t>Zhong</a:t>
            </a:r>
            <a:r>
              <a:rPr lang="en-US" altLang="zh-CN" sz="2800" dirty="0">
                <a:latin typeface="Calibri" panose="020F0502020204030204" pitchFamily="34" charset="0"/>
              </a:rPr>
              <a:t> Z, et al.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Attention Guided U-Net for Accurate Iris Segmentation</a:t>
            </a:r>
            <a:r>
              <a:rPr lang="en-US" altLang="zh-CN" sz="2800" dirty="0">
                <a:latin typeface="Calibri" panose="020F0502020204030204" pitchFamily="34" charset="0"/>
              </a:rPr>
              <a:t>[J]. Journal of Visual Communication and Image Representation, 2018</a:t>
            </a:r>
            <a:r>
              <a:rPr lang="en-US" altLang="zh-CN" sz="28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altLang="zh-CN" sz="2800">
                <a:latin typeface="Calibri" panose="020F0502020204030204" pitchFamily="34" charset="0"/>
              </a:rPr>
              <a:t> </a:t>
            </a:r>
            <a:r>
              <a:rPr lang="en-US" altLang="zh-CN" sz="2800" smtClean="0">
                <a:latin typeface="Calibri" panose="020F0502020204030204" pitchFamily="34" charset="0"/>
              </a:rPr>
              <a:t>          </a:t>
            </a:r>
            <a:r>
              <a:rPr lang="zh-CN" altLang="en-US" sz="2800" smtClean="0">
                <a:latin typeface="Calibri" panose="020F0502020204030204" pitchFamily="34" charset="0"/>
              </a:rPr>
              <a:t>厦门大学</a:t>
            </a:r>
            <a:endParaRPr lang="en-US" altLang="zh-CN" sz="2800" dirty="0" smtClean="0">
              <a:latin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9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1"/>
            <a:ext cx="11838262" cy="45086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87700" y="5836840"/>
            <a:ext cx="878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alibri" panose="020F0502020204030204" pitchFamily="34" charset="0"/>
              </a:rPr>
              <a:t>Zhang H, </a:t>
            </a:r>
            <a:r>
              <a:rPr lang="en-US" altLang="zh-CN" dirty="0" err="1">
                <a:solidFill>
                  <a:srgbClr val="222222"/>
                </a:solidFill>
                <a:latin typeface="Calibri" panose="020F0502020204030204" pitchFamily="34" charset="0"/>
              </a:rPr>
              <a:t>Goodfellow</a:t>
            </a:r>
            <a:r>
              <a:rPr lang="en-US" altLang="zh-CN" dirty="0">
                <a:solidFill>
                  <a:srgbClr val="222222"/>
                </a:solidFill>
                <a:latin typeface="Calibri" panose="020F0502020204030204" pitchFamily="34" charset="0"/>
              </a:rPr>
              <a:t> I, Metaxas D, et al.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Self-Attention Generative Adversarial Networks</a:t>
            </a:r>
            <a:r>
              <a:rPr lang="en-US" altLang="zh-CN" dirty="0">
                <a:solidFill>
                  <a:srgbClr val="222222"/>
                </a:solidFill>
                <a:latin typeface="Calibri" panose="020F0502020204030204" pitchFamily="34" charset="0"/>
              </a:rPr>
              <a:t>[J]. </a:t>
            </a:r>
            <a:r>
              <a:rPr lang="en-US" altLang="zh-CN" dirty="0" err="1">
                <a:solidFill>
                  <a:srgbClr val="222222"/>
                </a:solidFill>
                <a:latin typeface="Calibri" panose="020F050202020403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Calibri" panose="020F0502020204030204" pitchFamily="34" charset="0"/>
              </a:rPr>
              <a:t> preprint arXiv:1805.08318, 2018.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57" y="187419"/>
            <a:ext cx="4834814" cy="29193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3285" y="1109776"/>
            <a:ext cx="195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U-Net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365" y="3106802"/>
            <a:ext cx="8408197" cy="37511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1291" y="5136666"/>
            <a:ext cx="195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Ozan</a:t>
            </a:r>
            <a:r>
              <a:rPr lang="en-US" altLang="zh-CN" b="1" dirty="0"/>
              <a:t> </a:t>
            </a:r>
            <a:r>
              <a:rPr lang="en-US" altLang="zh-CN" b="1" dirty="0" err="1"/>
              <a:t>Oktay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34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0360" y="6170543"/>
            <a:ext cx="195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Sheng </a:t>
            </a:r>
            <a:r>
              <a:rPr lang="en-US" altLang="zh-CN" b="1" dirty="0" err="1" smtClean="0"/>
              <a:t>Lian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940826" cy="6170543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61706"/>
              </p:ext>
            </p:extLst>
          </p:nvPr>
        </p:nvGraphicFramePr>
        <p:xfrm>
          <a:off x="6555338" y="1333500"/>
          <a:ext cx="5278350" cy="368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Visio" r:id="rId4" imgW="8343900" imgH="5829300" progId="Visio.Drawing.15">
                  <p:embed/>
                </p:oleObj>
              </mc:Choice>
              <mc:Fallback>
                <p:oleObj name="Visio" r:id="rId4" imgW="8343900" imgH="58293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5338" y="1333500"/>
                        <a:ext cx="5278350" cy="368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654712" y="5353176"/>
            <a:ext cx="195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My proposed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69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880"/>
              </p:ext>
            </p:extLst>
          </p:nvPr>
        </p:nvGraphicFramePr>
        <p:xfrm>
          <a:off x="1438537" y="208648"/>
          <a:ext cx="9354093" cy="653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Visio" r:id="rId3" imgW="8343900" imgH="5829300" progId="Visio.Drawing.15">
                  <p:embed/>
                </p:oleObj>
              </mc:Choice>
              <mc:Fallback>
                <p:oleObj name="Visio" r:id="rId3" imgW="8343900" imgH="5829300" progId="Visio.Drawing.15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8537" y="208648"/>
                        <a:ext cx="9354093" cy="653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4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66787"/>
            <a:ext cx="9164597" cy="5624513"/>
          </a:xfrm>
          <a:prstGeom prst="rect">
            <a:avLst/>
          </a:prstGeom>
        </p:spPr>
      </p:pic>
      <p:cxnSp>
        <p:nvCxnSpPr>
          <p:cNvPr id="4" name="直接箭头连接符 3"/>
          <p:cNvCxnSpPr>
            <a:endCxn id="6" idx="1"/>
          </p:cNvCxnSpPr>
          <p:nvPr/>
        </p:nvCxnSpPr>
        <p:spPr>
          <a:xfrm flipV="1">
            <a:off x="6591300" y="966788"/>
            <a:ext cx="2984500" cy="1509713"/>
          </a:xfrm>
          <a:prstGeom prst="straightConnector1">
            <a:avLst/>
          </a:prstGeom>
          <a:ln>
            <a:solidFill>
              <a:srgbClr val="F2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362200" y="597455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文章中给出的学习率为：</a:t>
            </a:r>
            <a:r>
              <a:rPr lang="en-US" altLang="zh-CN" b="1" dirty="0" smtClean="0"/>
              <a:t>0.0001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575800" y="643622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学习率：</a:t>
            </a:r>
            <a:r>
              <a:rPr lang="en-US" altLang="zh-CN" dirty="0" smtClean="0">
                <a:solidFill>
                  <a:srgbClr val="FF0000"/>
                </a:solidFill>
              </a:rPr>
              <a:t>0.00005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0.91(</a:t>
            </a:r>
            <a:r>
              <a:rPr lang="zh-CN" altLang="en-US" dirty="0" smtClean="0">
                <a:solidFill>
                  <a:srgbClr val="FF0000"/>
                </a:solidFill>
              </a:rPr>
              <a:t>数据量不够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06000" y="1442353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学习率：</a:t>
            </a:r>
            <a:r>
              <a:rPr lang="en-US" altLang="zh-CN" dirty="0" smtClean="0">
                <a:solidFill>
                  <a:srgbClr val="FF0000"/>
                </a:solidFill>
              </a:rPr>
              <a:t>0.00001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0.47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772400" y="1659286"/>
            <a:ext cx="2133600" cy="798730"/>
          </a:xfrm>
          <a:prstGeom prst="straightConnector1">
            <a:avLst/>
          </a:prstGeom>
          <a:ln>
            <a:solidFill>
              <a:srgbClr val="F2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906000" y="2358987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学习率：</a:t>
            </a:r>
            <a:r>
              <a:rPr lang="en-US" altLang="zh-CN" dirty="0" smtClean="0">
                <a:solidFill>
                  <a:srgbClr val="FF0000"/>
                </a:solidFill>
              </a:rPr>
              <a:t>0.0001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0.07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620899" y="2476500"/>
            <a:ext cx="1285101" cy="0"/>
          </a:xfrm>
          <a:prstGeom prst="straightConnector1">
            <a:avLst/>
          </a:prstGeom>
          <a:ln w="12700">
            <a:solidFill>
              <a:srgbClr val="F2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9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8250" y="61311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alibri" panose="020F0502020204030204" pitchFamily="34" charset="0"/>
              </a:rPr>
              <a:t>FlAIR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9600" y="61311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T1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667250" y="61311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T1c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6825" y="61311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T2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2650" y="6128166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All Tumors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8" y="601434"/>
            <a:ext cx="10332204" cy="27688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1800" y="177800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论文的结果：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9075" y="3469953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复现的结果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5" y="4070810"/>
            <a:ext cx="10937190" cy="18228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61300" y="607244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Ground truth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40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5355" y="26386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alibri" panose="020F0502020204030204" pitchFamily="34" charset="0"/>
              </a:rPr>
              <a:t>FlAIR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6705" y="26386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T1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164355" y="26386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T1c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3930" y="263863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T2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66605" y="257994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en-US" altLang="zh-CN" b="1" dirty="0" smtClean="0"/>
              <a:t>ore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358405" y="257994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Ground Truth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6750" y="552434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Calibri" panose="020F0502020204030204" pitchFamily="34" charset="0"/>
              </a:rPr>
              <a:t>FlAIR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78100" y="552434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T1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095750" y="552434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T1c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75325" y="552434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T2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01150" y="545319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Enhance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289800" y="546565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Ground Truth</a:t>
            </a:r>
            <a:endParaRPr lang="zh-CN" altLang="en-US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5" y="863600"/>
            <a:ext cx="10298096" cy="17163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3559341"/>
            <a:ext cx="10319076" cy="171984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6230" y="249112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复现的结果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370199" y="2579949"/>
            <a:ext cx="615553" cy="354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没有收敛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 flipV="1">
            <a:off x="11025694" y="2144306"/>
            <a:ext cx="311569" cy="19518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8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11175</TotalTime>
  <Words>276</Words>
  <Application>Microsoft Office PowerPoint</Application>
  <PresentationFormat>宽屏</PresentationFormat>
  <Paragraphs>55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Rockwell</vt:lpstr>
      <vt:lpstr>Segoe UI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644</cp:revision>
  <dcterms:created xsi:type="dcterms:W3CDTF">2015-08-18T02:51:41Z</dcterms:created>
  <dcterms:modified xsi:type="dcterms:W3CDTF">2018-11-07T01:27:16Z</dcterms:modified>
  <cp:category/>
</cp:coreProperties>
</file>