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5"/>
  </p:notesMasterIdLst>
  <p:sldIdLst>
    <p:sldId id="301" r:id="rId3"/>
    <p:sldId id="408" r:id="rId4"/>
    <p:sldId id="307" r:id="rId5"/>
    <p:sldId id="400" r:id="rId6"/>
    <p:sldId id="406" r:id="rId7"/>
    <p:sldId id="402" r:id="rId8"/>
    <p:sldId id="403" r:id="rId9"/>
    <p:sldId id="405" r:id="rId10"/>
    <p:sldId id="411" r:id="rId11"/>
    <p:sldId id="412" r:id="rId12"/>
    <p:sldId id="409" r:id="rId13"/>
    <p:sldId id="407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86017" autoAdjust="0"/>
  </p:normalViewPr>
  <p:slideViewPr>
    <p:cSldViewPr>
      <p:cViewPr varScale="1">
        <p:scale>
          <a:sx n="98" d="100"/>
          <a:sy n="98" d="100"/>
        </p:scale>
        <p:origin x="1186" y="77"/>
      </p:cViewPr>
      <p:guideLst>
        <p:guide orient="horz" pos="168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2018/11/21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56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418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F782C1D-A86B-4EB7-B4DE-020FCE643B7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0509D979-6BA4-402C-A312-66FC024319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4DBAF725-5432-4E7D-AC2F-0F334E426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109A7A7-B5F2-436D-95B8-D21743DD333E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59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99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27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990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04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75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000" y="224100"/>
            <a:ext cx="6561000" cy="486000"/>
          </a:xfrm>
        </p:spPr>
        <p:txBody>
          <a:bodyPr anchor="t"/>
          <a:lstStyle>
            <a:lvl1pPr algn="ctr"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06600" y="1871100"/>
            <a:ext cx="6129000" cy="2921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9000" y="720900"/>
            <a:ext cx="6571800" cy="999000"/>
          </a:xfrm>
        </p:spPr>
        <p:txBody>
          <a:bodyPr anchor="ctr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CAFCFA1-5E08-4BCE-8C40-6CAF0D70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47DB7-983E-49C0-AD03-9C706E15C57B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97F5954-133D-4B88-8350-A49F70CE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16052E-F923-4494-BBD7-4214EC68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55B8A-1025-499B-AB04-6BC80501B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17665" y="399412"/>
            <a:ext cx="1164733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9775" y="399412"/>
            <a:ext cx="7105439" cy="4358879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C7A94-B708-4BDB-A1CC-9FE27276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2D612-26C0-448D-980E-4D3FC25E364A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2AC06-1EDE-4000-921C-D0C7113D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364DC-FC84-4039-9BA9-F84DC87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56493-9881-4367-9AAD-E45492E2D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9798" y="356937"/>
            <a:ext cx="8645128" cy="448270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AF91302-B4BB-44EF-B1ED-A928C1917B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50281-3CBE-454D-8433-88177F47EEE0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3F9FF8F-179E-4432-8532-A3C72405CE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B65F703-B57C-4631-9E31-44B8687E59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4D3F8-FFA2-4A63-994E-15872C3E57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6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1A0352D4-D1F9-401E-B879-7DED83EBB1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2D7C2F9-5095-4AB3-831F-74B447BF3ACF}"/>
              </a:ext>
            </a:extLst>
          </p:cNvPr>
          <p:cNvSpPr/>
          <p:nvPr userDrawn="1"/>
        </p:nvSpPr>
        <p:spPr>
          <a:xfrm>
            <a:off x="2194323" y="200025"/>
            <a:ext cx="4774406" cy="4774406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79ACC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5E7B2D-59E7-44ED-8DE3-1AA97637B2B6}"/>
              </a:ext>
            </a:extLst>
          </p:cNvPr>
          <p:cNvSpPr/>
          <p:nvPr userDrawn="1"/>
        </p:nvSpPr>
        <p:spPr>
          <a:xfrm>
            <a:off x="510779" y="875110"/>
            <a:ext cx="1182290" cy="118229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3507364-16FE-4DCB-B15C-E3F27C6A9C54}"/>
              </a:ext>
            </a:extLst>
          </p:cNvPr>
          <p:cNvSpPr/>
          <p:nvPr userDrawn="1"/>
        </p:nvSpPr>
        <p:spPr>
          <a:xfrm>
            <a:off x="2025254" y="2928938"/>
            <a:ext cx="740569" cy="74056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3E79C-FCC6-4E58-92D6-88AE6912334C}"/>
              </a:ext>
            </a:extLst>
          </p:cNvPr>
          <p:cNvSpPr/>
          <p:nvPr userDrawn="1"/>
        </p:nvSpPr>
        <p:spPr>
          <a:xfrm>
            <a:off x="6634163" y="1164432"/>
            <a:ext cx="1422797" cy="142279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86050" y="2932169"/>
            <a:ext cx="3714751" cy="336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6050" y="1777513"/>
            <a:ext cx="3714751" cy="1126082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8F51484-2CFD-4F90-9CB4-7EDF06CA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F5CF-B670-4F52-8422-FB458B64237F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AE48C6CD-9237-4F6E-9606-7A38DCA9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5EFE46D3-2561-4D6E-9FBF-C4D910CF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046BB-C81C-4D56-92D5-E81C835B5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0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9400" y="1952100"/>
            <a:ext cx="3086100" cy="15525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270034" indent="0" algn="l">
              <a:spcBef>
                <a:spcPts val="0"/>
              </a:spcBef>
              <a:buNone/>
              <a:defRPr/>
            </a:lvl2pPr>
            <a:lvl3pPr marL="685800" indent="0" algn="l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C0E01-CDD4-4C4D-9B8D-E47ADF56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7380E-D3C2-4B95-84BB-B575CC5B2659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F2A91-D74A-4854-AC92-BA1F0166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A2508-E052-41AE-84A2-C4E38ABF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F4A8-EADF-4BA0-91D2-ADB39EEB25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8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8">
            <a:extLst>
              <a:ext uri="{FF2B5EF4-FFF2-40B4-BE49-F238E27FC236}">
                <a16:creationId xmlns:a16="http://schemas.microsoft.com/office/drawing/2014/main" id="{122A727D-737C-4277-9074-1E8950FB5D2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3737373" y="1104901"/>
            <a:ext cx="1669256" cy="1041797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550" kern="0" spc="300" noProof="1">
                <a:solidFill>
                  <a:prstClr val="white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Chapter</a:t>
            </a:r>
            <a:r>
              <a:rPr lang="zh-CN" altLang="en-US" sz="2550" kern="0" spc="300" noProof="1">
                <a:solidFill>
                  <a:prstClr val="white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2248" y="2166939"/>
            <a:ext cx="5839505" cy="907256"/>
          </a:xfrm>
        </p:spPr>
        <p:txBody>
          <a:bodyPr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2248" y="3033544"/>
            <a:ext cx="5839505" cy="37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75BA3A5-8981-497D-8CAC-20730545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1707C-BE4D-425E-A865-F475033B7A69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E5EF78C-CB80-4956-8552-0193F7B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9C266C3-977E-4B14-BFA5-7707FE45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DD00-2560-487A-95F3-22014C837F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7500" y="1998000"/>
            <a:ext cx="3086100" cy="1552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402431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8700" y="1998000"/>
            <a:ext cx="3086100" cy="1552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402431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834DDB4-1A48-4EE3-A93D-D790374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1767A-0185-41EB-B15A-AE43C859A659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4CB0367-2AD9-4255-B725-ABD44CF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1E7E7B-3064-4003-933A-0ABDF4E6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192D1-87EE-4458-B8FC-E0CFB3C273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0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0242DC7-4C01-49BC-879C-8606C8FA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3FAA5-67B3-46CE-9C0C-769641862754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E1074C1-D62D-4DA1-AC08-EB629FD7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F4C6B91-A0C5-4AA9-BA78-C498BA50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423B7-2BB1-40DB-B0AB-526A556F57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2677DC8-1977-41C9-AD41-817047452A3A}"/>
              </a:ext>
            </a:extLst>
          </p:cNvPr>
          <p:cNvSpPr/>
          <p:nvPr userDrawn="1"/>
        </p:nvSpPr>
        <p:spPr>
          <a:xfrm>
            <a:off x="3073003" y="1103710"/>
            <a:ext cx="2937272" cy="2936081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04487C1-0042-418E-B5E1-870EEDC8339A}"/>
              </a:ext>
            </a:extLst>
          </p:cNvPr>
          <p:cNvSpPr/>
          <p:nvPr userDrawn="1"/>
        </p:nvSpPr>
        <p:spPr>
          <a:xfrm>
            <a:off x="6878242" y="2571750"/>
            <a:ext cx="1182290" cy="118229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4F0E72-6051-4096-85D4-E21BF05F090A}"/>
              </a:ext>
            </a:extLst>
          </p:cNvPr>
          <p:cNvSpPr/>
          <p:nvPr userDrawn="1"/>
        </p:nvSpPr>
        <p:spPr>
          <a:xfrm>
            <a:off x="1746648" y="1083469"/>
            <a:ext cx="878681" cy="87868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000" y="2170800"/>
            <a:ext cx="2713500" cy="831600"/>
          </a:xfrm>
        </p:spPr>
        <p:txBody>
          <a:bodyPr lIns="90000" tIns="46800" rIns="90000" bIns="46800">
            <a:normAutofit/>
          </a:bodyPr>
          <a:lstStyle>
            <a:lvl1pPr algn="ctr">
              <a:defRPr sz="495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01CC6F82-827B-4F01-B514-A7273251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7CD6A-4AAC-40B2-B649-7715B06917AE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62BAD7F0-24A8-446B-8D19-E9E3E6AE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2FE6E484-D56E-4A99-9339-8EFFB411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EE0CC-E39A-4F5F-B80E-1AF6E1417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D64075C-4577-4062-95FB-4C0C3DBF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500A4-34CE-4B9F-B66A-721264B0AC2A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F05A092-07DD-473F-960D-795DE112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2573E15-EFBA-422B-86D0-88C6EF91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6D0D9-ADD2-4E5B-B0FB-629671EEA9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>
            <a:extLst>
              <a:ext uri="{FF2B5EF4-FFF2-40B4-BE49-F238E27FC236}">
                <a16:creationId xmlns:a16="http://schemas.microsoft.com/office/drawing/2014/main" id="{89FC8052-2D7A-4CB9-BB46-D838E273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6B495B68-73D3-4011-BB70-A0A0D2D120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295275"/>
            <a:ext cx="7886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B6CC85FB-35DC-420B-9940-AE45F8F7CB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956073"/>
            <a:ext cx="7886700" cy="374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C5E7B-F597-418D-91C6-CAC82B7FA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434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900" noProof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8E432C-817B-48A7-B718-CDE805F7131E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F440E-859A-4730-B8FE-1197D91DA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34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900" noProof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8642F-623D-458B-9EA9-0689F628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434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900" noProof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240DDB-8920-43EA-A9C3-477D3C31C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36947" indent="-336947" algn="l" rtl="0" eaLnBrk="0" fontAlgn="base" hangingPunct="0">
        <a:lnSpc>
          <a:spcPct val="120000"/>
        </a:lnSpc>
        <a:spcBef>
          <a:spcPts val="75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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7169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Visio___14.vsdx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488061" y="4084256"/>
            <a:ext cx="762513" cy="73222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466712" cy="448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1820266" y="1177039"/>
            <a:ext cx="55881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基于多波段注意力机制的语义分割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263923" y="3033061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张玮雯</a:t>
            </a: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2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/>
          <p:bldP spid="7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2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/>
          <p:bldP spid="7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627784" y="340331"/>
            <a:ext cx="38884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基于多波段注意力机制的语义分割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667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D65033-A08F-408B-9203-36B8FD46285A}"/>
              </a:ext>
            </a:extLst>
          </p:cNvPr>
          <p:cNvSpPr/>
          <p:nvPr/>
        </p:nvSpPr>
        <p:spPr>
          <a:xfrm>
            <a:off x="1383082" y="2446541"/>
            <a:ext cx="679685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C76EC-92CD-480B-B47C-38FA2D1B0196}"/>
              </a:ext>
            </a:extLst>
          </p:cNvPr>
          <p:cNvSpPr/>
          <p:nvPr/>
        </p:nvSpPr>
        <p:spPr>
          <a:xfrm>
            <a:off x="1383081" y="3027136"/>
            <a:ext cx="679685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1D0A806-BC23-41BD-9183-7AAD2844CF18}"/>
              </a:ext>
            </a:extLst>
          </p:cNvPr>
          <p:cNvCxnSpPr>
            <a:stCxn id="7" idx="3"/>
          </p:cNvCxnSpPr>
          <p:nvPr/>
        </p:nvCxnSpPr>
        <p:spPr>
          <a:xfrm>
            <a:off x="2062767" y="2590557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C6A2B7-8CB6-4FA7-9BF5-DDAEE35AD70A}"/>
              </a:ext>
            </a:extLst>
          </p:cNvPr>
          <p:cNvCxnSpPr>
            <a:stCxn id="8" idx="3"/>
          </p:cNvCxnSpPr>
          <p:nvPr/>
        </p:nvCxnSpPr>
        <p:spPr>
          <a:xfrm>
            <a:off x="2062766" y="3171152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A44CC4E-C561-44B8-A687-0662358F01D1}"/>
              </a:ext>
            </a:extLst>
          </p:cNvPr>
          <p:cNvSpPr/>
          <p:nvPr/>
        </p:nvSpPr>
        <p:spPr>
          <a:xfrm>
            <a:off x="2558775" y="2453422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ResNet101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CED7D7C-8EA9-40D6-9E45-CBAA75F7A2EE}"/>
              </a:ext>
            </a:extLst>
          </p:cNvPr>
          <p:cNvSpPr/>
          <p:nvPr/>
        </p:nvSpPr>
        <p:spPr>
          <a:xfrm>
            <a:off x="2548765" y="3027138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ResNet101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534D03-1318-4754-AF04-01C595736CCC}"/>
              </a:ext>
            </a:extLst>
          </p:cNvPr>
          <p:cNvSpPr/>
          <p:nvPr/>
        </p:nvSpPr>
        <p:spPr>
          <a:xfrm>
            <a:off x="4794366" y="2507422"/>
            <a:ext cx="296080" cy="742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8AB01DB-F432-484F-9806-900E2DBCCA4E}"/>
              </a:ext>
            </a:extLst>
          </p:cNvPr>
          <p:cNvSpPr/>
          <p:nvPr/>
        </p:nvSpPr>
        <p:spPr>
          <a:xfrm>
            <a:off x="4336273" y="2734574"/>
            <a:ext cx="287169" cy="2880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＋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32917C3-56B4-4F3D-AE4B-FD20D24CB46A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3850274" y="3022604"/>
            <a:ext cx="629584" cy="148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0091BD7-FA4C-4508-AF08-5F8C241EFBE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3860284" y="2597437"/>
            <a:ext cx="619574" cy="137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88A5AC-2E58-40F1-A72B-FFC36C0A715F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4623442" y="2878589"/>
            <a:ext cx="17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44BF8DE-3ACC-418F-AD51-ABA182A2EDB3}"/>
              </a:ext>
            </a:extLst>
          </p:cNvPr>
          <p:cNvSpPr/>
          <p:nvPr/>
        </p:nvSpPr>
        <p:spPr>
          <a:xfrm>
            <a:off x="5645309" y="2741452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MCAM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F3D4F97-9E20-4223-8C0F-540CCABFECCE}"/>
              </a:ext>
            </a:extLst>
          </p:cNvPr>
          <p:cNvSpPr/>
          <p:nvPr/>
        </p:nvSpPr>
        <p:spPr>
          <a:xfrm>
            <a:off x="7205601" y="2446541"/>
            <a:ext cx="296080" cy="908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094332-DA5A-486B-A600-D1EEDAF31C0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994189" y="2896310"/>
            <a:ext cx="211412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515E97E-2512-48C8-9C18-D4110E0A65A3}"/>
              </a:ext>
            </a:extLst>
          </p:cNvPr>
          <p:cNvCxnSpPr>
            <a:cxnSpLocks/>
          </p:cNvCxnSpPr>
          <p:nvPr/>
        </p:nvCxnSpPr>
        <p:spPr>
          <a:xfrm>
            <a:off x="7513263" y="2878526"/>
            <a:ext cx="211412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3B103BD-BC8F-4441-9373-645BEFC92349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5090446" y="2878589"/>
            <a:ext cx="554863" cy="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3F9A059-7EEE-4658-872E-5C1C0187B12E}"/>
              </a:ext>
            </a:extLst>
          </p:cNvPr>
          <p:cNvSpPr txBox="1"/>
          <p:nvPr/>
        </p:nvSpPr>
        <p:spPr>
          <a:xfrm>
            <a:off x="1383080" y="3546483"/>
            <a:ext cx="6377839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基础网络：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ResNet101  ——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已证明在标准库和我们的数据库中效果更优</a:t>
            </a:r>
            <a:endParaRPr lang="en-US" altLang="zh-CN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双波段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concat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融合后经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MCAM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（多波段通道注意力机制），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进行多波段中的通道选择，代替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NIN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的融合机制。 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通过实验证明有效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62A10F4D-5FCB-4862-92B2-3B80D7082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39216"/>
              </p:ext>
            </p:extLst>
          </p:nvPr>
        </p:nvGraphicFramePr>
        <p:xfrm>
          <a:off x="2518442" y="1077315"/>
          <a:ext cx="31162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6301705" imgH="1783222" progId="Visio.Drawing.15">
                  <p:embed/>
                </p:oleObj>
              </mc:Choice>
              <mc:Fallback>
                <p:oleObj r:id="rId5" imgW="6301705" imgH="1783222" progId="Visio.Drawing.15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62A10F4D-5FCB-4862-92B2-3B80D7082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442" y="1077315"/>
                        <a:ext cx="311626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文本框 65">
            <a:extLst>
              <a:ext uri="{FF2B5EF4-FFF2-40B4-BE49-F238E27FC236}">
                <a16:creationId xmlns:a16="http://schemas.microsoft.com/office/drawing/2014/main" id="{A2C74716-0157-45F8-A636-B3608B186E1F}"/>
              </a:ext>
            </a:extLst>
          </p:cNvPr>
          <p:cNvSpPr txBox="1"/>
          <p:nvPr/>
        </p:nvSpPr>
        <p:spPr>
          <a:xfrm>
            <a:off x="6336175" y="1362435"/>
            <a:ext cx="260352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NIN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2801"/>
      </p:ext>
    </p:extLst>
  </p:cSld>
  <p:clrMapOvr>
    <a:masterClrMapping/>
  </p:clrMapOvr>
  <p:transition spd="slow" advTm="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56B629-F620-4A79-AE2A-F24E196B3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87292"/>
              </p:ext>
            </p:extLst>
          </p:nvPr>
        </p:nvGraphicFramePr>
        <p:xfrm>
          <a:off x="80767" y="1275606"/>
          <a:ext cx="907300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841">
                  <a:extLst>
                    <a:ext uri="{9D8B030D-6E8A-4147-A177-3AD203B41FA5}">
                      <a16:colId xmlns:a16="http://schemas.microsoft.com/office/drawing/2014/main" val="97348141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95309736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71605527"/>
                    </a:ext>
                  </a:extLst>
                </a:gridCol>
                <a:gridCol w="621335">
                  <a:extLst>
                    <a:ext uri="{9D8B030D-6E8A-4147-A177-3AD203B41FA5}">
                      <a16:colId xmlns:a16="http://schemas.microsoft.com/office/drawing/2014/main" val="17146943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528549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3321897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0503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59277703"/>
                    </a:ext>
                  </a:extLst>
                </a:gridCol>
                <a:gridCol w="746817">
                  <a:extLst>
                    <a:ext uri="{9D8B030D-6E8A-4147-A177-3AD203B41FA5}">
                      <a16:colId xmlns:a16="http://schemas.microsoft.com/office/drawing/2014/main" val="23921235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17985332"/>
                    </a:ext>
                  </a:extLst>
                </a:gridCol>
                <a:gridCol w="549327">
                  <a:extLst>
                    <a:ext uri="{9D8B030D-6E8A-4147-A177-3AD203B41FA5}">
                      <a16:colId xmlns:a16="http://schemas.microsoft.com/office/drawing/2014/main" val="13694685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8729797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143188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993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bicycle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traffic 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sidewalk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0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err="1">
                          <a:effectLst/>
                        </a:rPr>
                        <a:t>Deeplab-</a:t>
                      </a:r>
                      <a:r>
                        <a:rPr lang="en-US" sz="1100" b="1" dirty="0" err="1">
                          <a:effectLst/>
                        </a:rPr>
                        <a:t>ResNet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（可见光）</a:t>
                      </a:r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50.95/86.6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29.22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74.34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77.62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35.58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32.17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27.14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28.86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59.5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 err="1">
                          <a:effectLst/>
                        </a:rPr>
                        <a:t>Deeplab-ResNet</a:t>
                      </a:r>
                      <a:r>
                        <a:rPr lang="zh-CN" altLang="en-US" sz="1100" b="1" dirty="0">
                          <a:effectLst/>
                        </a:rPr>
                        <a:t>（红外）</a:t>
                      </a:r>
                      <a:endParaRPr lang="en-US" altLang="zh-CN" sz="1100" dirty="0">
                        <a:effectLst/>
                      </a:endParaRPr>
                    </a:p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39.90/80.54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72.64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69.28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14.81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85.26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38.21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59.12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39.89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73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NIN</a:t>
                      </a:r>
                      <a:endParaRPr lang="en-US" sz="1100" dirty="0">
                        <a:effectLst/>
                      </a:endParaRPr>
                    </a:p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52.13/87.18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81.81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23.71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66.54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33.56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19.28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26.13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78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effectLst/>
                        </a:rPr>
                        <a:t>注意力</a:t>
                      </a:r>
                      <a:endParaRPr lang="zh-CN" altLang="en-US" sz="1100" dirty="0">
                        <a:effectLst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effectLst/>
                        </a:rPr>
                        <a:t>54.90/87.95</a:t>
                      </a:r>
                      <a:endParaRPr lang="zh-CN" alt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41.49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49.01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79.30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77.07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23.84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58.21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42.03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34.46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43.85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1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84396"/>
      </p:ext>
    </p:extLst>
  </p:cSld>
  <p:clrMapOvr>
    <a:masterClrMapping/>
  </p:clrMapOvr>
  <p:transition spd="slow" advTm="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4745E187-9984-43C6-B2B3-CC95119E8B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644879" y="1053704"/>
            <a:ext cx="740569" cy="74056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defRPr/>
            </a:pPr>
            <a:endParaRPr lang="zh-CN" altLang="en-US" sz="1350" noProof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747" name="标题 7">
            <a:extLst>
              <a:ext uri="{FF2B5EF4-FFF2-40B4-BE49-F238E27FC236}">
                <a16:creationId xmlns:a16="http://schemas.microsoft.com/office/drawing/2014/main" id="{7797C910-551B-48FE-B453-DB3A0781E05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186113" y="2170510"/>
            <a:ext cx="2713435" cy="83224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989" y="457546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435590" y="457546"/>
            <a:ext cx="1523362" cy="52721"/>
          </a:xfrm>
          <a:prstGeom prst="rect">
            <a:avLst/>
          </a:prstGeom>
        </p:spPr>
      </p:pic>
      <p:sp>
        <p:nvSpPr>
          <p:cNvPr id="6" name="TextBox 80">
            <a:extLst>
              <a:ext uri="{FF2B5EF4-FFF2-40B4-BE49-F238E27FC236}">
                <a16:creationId xmlns:a16="http://schemas.microsoft.com/office/drawing/2014/main" id="{A46B4654-B64B-4299-8B75-8D80CA4D6E69}"/>
              </a:ext>
            </a:extLst>
          </p:cNvPr>
          <p:cNvSpPr txBox="1"/>
          <p:nvPr/>
        </p:nvSpPr>
        <p:spPr>
          <a:xfrm>
            <a:off x="1907705" y="356649"/>
            <a:ext cx="50405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pic>
        <p:nvPicPr>
          <p:cNvPr id="1026" name="图片 2">
            <a:extLst>
              <a:ext uri="{FF2B5EF4-FFF2-40B4-BE49-F238E27FC236}">
                <a16:creationId xmlns:a16="http://schemas.microsoft.com/office/drawing/2014/main" id="{B63D8680-8B8D-4D37-B52E-A215326F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91420"/>
            <a:ext cx="7306310" cy="261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2B2A3AC-8FD2-46D7-8434-A99CBC4D8819}"/>
              </a:ext>
            </a:extLst>
          </p:cNvPr>
          <p:cNvSpPr/>
          <p:nvPr/>
        </p:nvSpPr>
        <p:spPr>
          <a:xfrm>
            <a:off x="1403648" y="2885221"/>
            <a:ext cx="2592288" cy="9106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08284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989" y="457546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435590" y="457546"/>
            <a:ext cx="1523362" cy="5272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827584" y="843558"/>
            <a:ext cx="7488832" cy="3568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AutoNum type="arabicPeriod"/>
            </a:pPr>
            <a:endParaRPr lang="en-US" altLang="zh-CN" sz="1600" dirty="0"/>
          </a:p>
          <a:p>
            <a:pPr marL="228600" indent="-228600">
              <a:buAutoNum type="arabicPeriod"/>
            </a:pPr>
            <a:r>
              <a:rPr lang="zh-CN" altLang="en-US" sz="1600" dirty="0"/>
              <a:t>自我注意力机制（</a:t>
            </a:r>
            <a:r>
              <a:rPr lang="en-US" altLang="zh-CN" sz="1600" dirty="0"/>
              <a:t>self-attention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       </a:t>
            </a:r>
            <a:r>
              <a:rPr lang="zh-CN" altLang="en-US" sz="1400" i="1" dirty="0"/>
              <a:t>主要参考文献：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i="1" dirty="0"/>
              <a:t> </a:t>
            </a:r>
            <a:r>
              <a:rPr lang="en-US" altLang="zh-CN" sz="1400" i="1" dirty="0"/>
              <a:t>Zhang H, </a:t>
            </a:r>
            <a:r>
              <a:rPr lang="en-US" altLang="zh-CN" sz="1400" i="1" u="sng" dirty="0"/>
              <a:t>Goodfellow I</a:t>
            </a:r>
            <a:r>
              <a:rPr lang="en-US" altLang="zh-CN" sz="1400" i="1" dirty="0"/>
              <a:t>, Metaxas D, et al. Self-Attention Generative Adversarial Networks[J]. 2018.</a:t>
            </a:r>
          </a:p>
          <a:p>
            <a:r>
              <a:rPr lang="en-US" altLang="zh-CN" sz="1400" i="1" dirty="0"/>
              <a:t>        Ian Goodfellow</a:t>
            </a:r>
            <a:r>
              <a:rPr lang="zh-CN" altLang="en-US" sz="1400" i="1" dirty="0"/>
              <a:t>：</a:t>
            </a:r>
            <a:r>
              <a:rPr lang="en-US" altLang="zh-CN" sz="1400" i="1" dirty="0"/>
              <a:t> </a:t>
            </a:r>
            <a:r>
              <a:rPr lang="zh-CN" altLang="en-US" sz="1400" i="1" dirty="0"/>
              <a:t>来自谷歌大脑，</a:t>
            </a:r>
            <a:r>
              <a:rPr lang="en-US" altLang="zh-CN" sz="1400" i="1" dirty="0"/>
              <a:t>GAN</a:t>
            </a:r>
            <a:r>
              <a:rPr lang="zh-CN" altLang="en-US" sz="1400" i="1" dirty="0"/>
              <a:t>之父</a:t>
            </a:r>
            <a:endParaRPr lang="en-US" altLang="zh-CN" sz="1400" i="1" dirty="0"/>
          </a:p>
          <a:p>
            <a:endParaRPr lang="en-US" altLang="zh-CN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Fu J, Liu J, Tian H, et al. </a:t>
            </a:r>
            <a:r>
              <a:rPr lang="en-US" altLang="zh-CN" sz="1400" i="1" dirty="0">
                <a:solidFill>
                  <a:srgbClr val="FF0000"/>
                </a:solidFill>
              </a:rPr>
              <a:t>Dual Attention Network for Scene Segmentation</a:t>
            </a:r>
            <a:r>
              <a:rPr lang="en-US" altLang="zh-CN" sz="1400" i="1" dirty="0"/>
              <a:t>[J]. 2018. </a:t>
            </a:r>
          </a:p>
          <a:p>
            <a:r>
              <a:rPr lang="zh-CN" altLang="en-US" sz="1400" i="1" dirty="0"/>
              <a:t>        来自中科院自动化所</a:t>
            </a:r>
            <a:endParaRPr lang="en-US" altLang="zh-CN" sz="1400" i="1" dirty="0"/>
          </a:p>
          <a:p>
            <a:r>
              <a:rPr lang="zh-CN" altLang="en-US" sz="1600" dirty="0"/>
              <a:t>                       </a:t>
            </a:r>
            <a:endParaRPr lang="en-US" altLang="zh-CN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复现</a:t>
            </a:r>
            <a:r>
              <a:rPr lang="en-US" altLang="zh-CN" sz="1600" dirty="0"/>
              <a:t>Dual Attention Network for Scene Segmentation</a:t>
            </a:r>
          </a:p>
          <a:p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3. </a:t>
            </a:r>
            <a:r>
              <a:rPr lang="zh-CN" altLang="en-US" sz="1600" dirty="0">
                <a:sym typeface="+mn-ea"/>
              </a:rPr>
              <a:t>基于多波段注意力机制的语义分割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</a:p>
        </p:txBody>
      </p:sp>
      <p:sp>
        <p:nvSpPr>
          <p:cNvPr id="6" name="TextBox 80">
            <a:extLst>
              <a:ext uri="{FF2B5EF4-FFF2-40B4-BE49-F238E27FC236}">
                <a16:creationId xmlns:a16="http://schemas.microsoft.com/office/drawing/2014/main" id="{A46B4654-B64B-4299-8B75-8D80CA4D6E69}"/>
              </a:ext>
            </a:extLst>
          </p:cNvPr>
          <p:cNvSpPr txBox="1"/>
          <p:nvPr/>
        </p:nvSpPr>
        <p:spPr>
          <a:xfrm>
            <a:off x="1907705" y="356649"/>
            <a:ext cx="50405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907705" y="356649"/>
            <a:ext cx="50405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/>
              <a:t>Dual Attention Network for Scene Segmentation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394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7584" y="1740753"/>
            <a:ext cx="7635572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 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为了有效完成场景分割任务，需要区分一些容易混淆的类别，并考虑不同外观的物体。本文提出了一个新的自然场景图像分割框架，称为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双重注意力网络（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DANet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，引入了一种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自注意力机制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来分别捕捉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空间维度和通道维度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上的视觉特征关联，自适应整合局部特征和全局依赖。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 spd="slow" advTm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907705" y="356649"/>
            <a:ext cx="50405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/>
              <a:t>Dual Attention Network for Scene Segmentation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394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E45CD9-D2C3-4232-B118-4FF2C3914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1" y="1699605"/>
            <a:ext cx="4572000" cy="20319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410E798-A040-44AE-8710-EAB6B3FBAA2E}"/>
              </a:ext>
            </a:extLst>
          </p:cNvPr>
          <p:cNvSpPr/>
          <p:nvPr/>
        </p:nvSpPr>
        <p:spPr>
          <a:xfrm>
            <a:off x="4654662" y="879261"/>
            <a:ext cx="4489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u="sng" dirty="0"/>
              <a:t>Zhang H, Goodfellow I, Metaxas D, et al. Self-Attention Generative Adversarial Networks[J]. 2018. </a:t>
            </a:r>
            <a:endParaRPr lang="zh-CN" altLang="en-US" sz="1200" u="sng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6E4467-4553-466E-8469-D60A256E1536}"/>
              </a:ext>
            </a:extLst>
          </p:cNvPr>
          <p:cNvSpPr/>
          <p:nvPr/>
        </p:nvSpPr>
        <p:spPr>
          <a:xfrm>
            <a:off x="4824028" y="1491630"/>
            <a:ext cx="4104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f(x)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的输出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[C/8, W, H]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转置，并和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g(x)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的输出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[C/8, W, H]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相乘，得到的输出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为一个矩阵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[N, N]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W*H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矩阵可以看做一个相关性矩阵，即长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宽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上各个像素点之间的相关性；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再经过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归一化得到一个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Attention Map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将得到的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Attention Map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h(x)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逐像素点相乘，即每一个像素点都与整个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相关，得到自适应的注意力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 maps.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137"/>
      </p:ext>
    </p:extLst>
  </p:cSld>
  <p:clrMapOvr>
    <a:masterClrMapping/>
  </p:clrMapOvr>
  <p:transition spd="slow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6B442B8-42DE-488D-A75E-2F7BA0A06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20319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88024" y="2144594"/>
            <a:ext cx="4248472" cy="21544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位置注意力模块：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利用任意两点特征之间的关联，来相互增强各自特征的表达。对于各个位置的点，其通过 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attention 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图在全局空间中融合相似特征。</a:t>
            </a:r>
            <a:endParaRPr lang="en-US" altLang="zh-CN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通道注意力模块：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通过建模通道之间的关联，增强通道下特定语义响应能力。具体过程与位置注意力模块相似，不同的是在获得特征注意力图 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时，是将任意两个通道特征进行维度变换和矩阵乘积，获得任意两个通道的关联强度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193053-59ED-48A3-A4FE-019128F16A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" y="2139702"/>
            <a:ext cx="4644008" cy="25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08314"/>
      </p:ext>
    </p:extLst>
  </p:cSld>
  <p:clrMapOvr>
    <a:masterClrMapping/>
  </p:clrMapOvr>
  <p:transition spd="slow" advTm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98C433-C06F-4248-ACAA-58D54BED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9" y="195486"/>
            <a:ext cx="897370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259"/>
      </p:ext>
    </p:extLst>
  </p:cSld>
  <p:clrMapOvr>
    <a:masterClrMapping/>
  </p:clrMapOvr>
  <p:transition spd="slow" advTm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627784" y="340331"/>
            <a:ext cx="38884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基于多波段注意力机制的语义分割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667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D65033-A08F-408B-9203-36B8FD46285A}"/>
              </a:ext>
            </a:extLst>
          </p:cNvPr>
          <p:cNvSpPr/>
          <p:nvPr/>
        </p:nvSpPr>
        <p:spPr>
          <a:xfrm>
            <a:off x="1312520" y="1584637"/>
            <a:ext cx="679685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C76EC-92CD-480B-B47C-38FA2D1B0196}"/>
              </a:ext>
            </a:extLst>
          </p:cNvPr>
          <p:cNvSpPr/>
          <p:nvPr/>
        </p:nvSpPr>
        <p:spPr>
          <a:xfrm>
            <a:off x="1312519" y="2165232"/>
            <a:ext cx="679685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1D0A806-BC23-41BD-9183-7AAD2844CF18}"/>
              </a:ext>
            </a:extLst>
          </p:cNvPr>
          <p:cNvCxnSpPr>
            <a:stCxn id="7" idx="3"/>
          </p:cNvCxnSpPr>
          <p:nvPr/>
        </p:nvCxnSpPr>
        <p:spPr>
          <a:xfrm>
            <a:off x="1992205" y="1728653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C6A2B7-8CB6-4FA7-9BF5-DDAEE35AD70A}"/>
              </a:ext>
            </a:extLst>
          </p:cNvPr>
          <p:cNvCxnSpPr>
            <a:stCxn id="8" idx="3"/>
          </p:cNvCxnSpPr>
          <p:nvPr/>
        </p:nvCxnSpPr>
        <p:spPr>
          <a:xfrm>
            <a:off x="1992204" y="2309248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A44CC4E-C561-44B8-A687-0662358F01D1}"/>
              </a:ext>
            </a:extLst>
          </p:cNvPr>
          <p:cNvSpPr/>
          <p:nvPr/>
        </p:nvSpPr>
        <p:spPr>
          <a:xfrm>
            <a:off x="2488213" y="1591518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ResNet101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CED7D7C-8EA9-40D6-9E45-CBAA75F7A2EE}"/>
              </a:ext>
            </a:extLst>
          </p:cNvPr>
          <p:cNvSpPr/>
          <p:nvPr/>
        </p:nvSpPr>
        <p:spPr>
          <a:xfrm>
            <a:off x="2478203" y="2165234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ResNet101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534D03-1318-4754-AF04-01C595736CCC}"/>
              </a:ext>
            </a:extLst>
          </p:cNvPr>
          <p:cNvSpPr/>
          <p:nvPr/>
        </p:nvSpPr>
        <p:spPr>
          <a:xfrm>
            <a:off x="4723804" y="1645518"/>
            <a:ext cx="296080" cy="742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8AB01DB-F432-484F-9806-900E2DBCCA4E}"/>
              </a:ext>
            </a:extLst>
          </p:cNvPr>
          <p:cNvSpPr/>
          <p:nvPr/>
        </p:nvSpPr>
        <p:spPr>
          <a:xfrm>
            <a:off x="4265711" y="1872670"/>
            <a:ext cx="287169" cy="2880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＋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32917C3-56B4-4F3D-AE4B-FD20D24CB46A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3779712" y="2160700"/>
            <a:ext cx="629584" cy="148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0091BD7-FA4C-4508-AF08-5F8C241EFBE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3789722" y="1735533"/>
            <a:ext cx="619574" cy="137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88A5AC-2E58-40F1-A72B-FFC36C0A715F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4552880" y="2016685"/>
            <a:ext cx="17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44BF8DE-3ACC-418F-AD51-ABA182A2EDB3}"/>
              </a:ext>
            </a:extLst>
          </p:cNvPr>
          <p:cNvSpPr/>
          <p:nvPr/>
        </p:nvSpPr>
        <p:spPr>
          <a:xfrm>
            <a:off x="5574747" y="1879548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MCAM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F3D4F97-9E20-4223-8C0F-540CCABFECCE}"/>
              </a:ext>
            </a:extLst>
          </p:cNvPr>
          <p:cNvSpPr/>
          <p:nvPr/>
        </p:nvSpPr>
        <p:spPr>
          <a:xfrm>
            <a:off x="7135039" y="1584637"/>
            <a:ext cx="296080" cy="908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094332-DA5A-486B-A600-D1EEDAF31C0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923627" y="2034406"/>
            <a:ext cx="211412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515E97E-2512-48C8-9C18-D4110E0A65A3}"/>
              </a:ext>
            </a:extLst>
          </p:cNvPr>
          <p:cNvCxnSpPr>
            <a:cxnSpLocks/>
          </p:cNvCxnSpPr>
          <p:nvPr/>
        </p:nvCxnSpPr>
        <p:spPr>
          <a:xfrm>
            <a:off x="7442701" y="2016622"/>
            <a:ext cx="211412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3B103BD-BC8F-4441-9373-645BEFC92349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5019884" y="2016685"/>
            <a:ext cx="554863" cy="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3F9A059-7EEE-4658-872E-5C1C0187B12E}"/>
              </a:ext>
            </a:extLst>
          </p:cNvPr>
          <p:cNvSpPr txBox="1"/>
          <p:nvPr/>
        </p:nvSpPr>
        <p:spPr>
          <a:xfrm>
            <a:off x="1312519" y="3552788"/>
            <a:ext cx="6377839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基础网络：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ResNet101  ——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已证明在标准库和我们的数据库中效果更优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双波段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concat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融合后经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MCAM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（多波段通道注意力机制），进行多波段中的通道选择，代替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NIN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的融合机制。 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通过实验证明有效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455430"/>
      </p:ext>
    </p:extLst>
  </p:cSld>
  <p:clrMapOvr>
    <a:masterClrMapping/>
  </p:clrMapOvr>
  <p:transition spd="slow" advTm="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627784" y="340331"/>
            <a:ext cx="38884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基于多波段注意力机制的语义分割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667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8B09286-C9C2-41F9-B688-7BFA9A4E7DE9}"/>
              </a:ext>
            </a:extLst>
          </p:cNvPr>
          <p:cNvPicPr/>
          <p:nvPr/>
        </p:nvPicPr>
        <p:blipFill rotWithShape="1">
          <a:blip r:embed="rId4"/>
          <a:srcRect l="31772"/>
          <a:stretch/>
        </p:blipFill>
        <p:spPr>
          <a:xfrm>
            <a:off x="467544" y="769752"/>
            <a:ext cx="2885401" cy="42779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C22D42-6CDD-4C71-B962-9E3C19A7E1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06" b="6610"/>
          <a:stretch/>
        </p:blipFill>
        <p:spPr>
          <a:xfrm>
            <a:off x="3831803" y="1995686"/>
            <a:ext cx="1460277" cy="30520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19A3F2A-06D1-4E29-8600-28FBA16E05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4" r="17313" b="6610"/>
          <a:stretch/>
        </p:blipFill>
        <p:spPr>
          <a:xfrm>
            <a:off x="5292080" y="1995686"/>
            <a:ext cx="3672533" cy="30520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F83E70-5138-4013-9803-3F06E1B50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080" y="95753"/>
            <a:ext cx="2156041" cy="17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0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3824"/>
  <p:tag name="MH_LIBRARY" val="GRAPHIC"/>
  <p:tag name="MH_ORDER" val="Freeform 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8"/>
  <p:tag name="KSO_WM_TAG_VERSION" val="1.0"/>
  <p:tag name="KSO_WM_SLIDE_ID" val="custom160118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8_29*i*0"/>
  <p:tag name="KSO_WM_TEMPLATE_CATEGORY" val="custom"/>
  <p:tag name="KSO_WM_TEMPLATE_INDEX" val="160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30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CBEBB"/>
      </a:accent1>
      <a:accent2>
        <a:srgbClr val="40D096"/>
      </a:accent2>
      <a:accent3>
        <a:srgbClr val="CAD4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654</Words>
  <Application>Microsoft Office PowerPoint</Application>
  <PresentationFormat>全屏显示(16:9)</PresentationFormat>
  <Paragraphs>141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黑体</vt:lpstr>
      <vt:lpstr>华文隶书</vt:lpstr>
      <vt:lpstr>华文细黑</vt:lpstr>
      <vt:lpstr>楷体</vt:lpstr>
      <vt:lpstr>宋体</vt:lpstr>
      <vt:lpstr>微软雅黑</vt:lpstr>
      <vt:lpstr>Arial</vt:lpstr>
      <vt:lpstr>Bernard MT Condensed</vt:lpstr>
      <vt:lpstr>Calibri</vt:lpstr>
      <vt:lpstr>Microsoft New Tai Lue</vt:lpstr>
      <vt:lpstr>Times New Roman</vt:lpstr>
      <vt:lpstr>Wingdings</vt:lpstr>
      <vt:lpstr>Office 主题​​</vt:lpstr>
      <vt:lpstr>1_Office 主题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 weiwen</cp:lastModifiedBy>
  <cp:revision>842</cp:revision>
  <dcterms:created xsi:type="dcterms:W3CDTF">2015-04-24T01:01:00Z</dcterms:created>
  <dcterms:modified xsi:type="dcterms:W3CDTF">2018-11-21T00:56:58Z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