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2" r:id="rId4"/>
    <p:sldId id="269" r:id="rId5"/>
    <p:sldId id="296" r:id="rId6"/>
    <p:sldId id="295" r:id="rId7"/>
    <p:sldId id="29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51CC5F-6ECF-4CDD-B11B-5617F99534B4}">
          <p14:sldIdLst>
            <p14:sldId id="256"/>
            <p14:sldId id="257"/>
            <p14:sldId id="272"/>
            <p14:sldId id="269"/>
            <p14:sldId id="296"/>
            <p14:sldId id="295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>
        <p:scale>
          <a:sx n="108" d="100"/>
          <a:sy n="108" d="100"/>
        </p:scale>
        <p:origin x="3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t Zhao" userId="3ac346f5-3e92-46a7-8486-0f9adc3cc665" providerId="ADAL" clId="{8714CDA6-A673-49D0-938E-07F36EEBA1B5}"/>
    <pc:docChg chg="custSel addSld modSld">
      <pc:chgData name="Brant Zhao" userId="3ac346f5-3e92-46a7-8486-0f9adc3cc665" providerId="ADAL" clId="{8714CDA6-A673-49D0-938E-07F36EEBA1B5}" dt="2017-12-26T06:27:25.040" v="586" actId="20577"/>
      <pc:docMkLst>
        <pc:docMk/>
      </pc:docMkLst>
      <pc:sldChg chg="modSp">
        <pc:chgData name="Brant Zhao" userId="3ac346f5-3e92-46a7-8486-0f9adc3cc665" providerId="ADAL" clId="{8714CDA6-A673-49D0-938E-07F36EEBA1B5}" dt="2017-12-26T04:48:03.746" v="0"/>
        <pc:sldMkLst>
          <pc:docMk/>
          <pc:sldMk cId="2103153249" sldId="272"/>
        </pc:sldMkLst>
        <pc:spChg chg="mod">
          <ac:chgData name="Brant Zhao" userId="3ac346f5-3e92-46a7-8486-0f9adc3cc665" providerId="ADAL" clId="{8714CDA6-A673-49D0-938E-07F36EEBA1B5}" dt="2017-12-26T04:48:03.746" v="0"/>
          <ac:spMkLst>
            <pc:docMk/>
            <pc:sldMk cId="2103153249" sldId="272"/>
            <ac:spMk id="3" creationId="{00000000-0000-0000-0000-000000000000}"/>
          </ac:spMkLst>
        </pc:spChg>
      </pc:sldChg>
      <pc:sldChg chg="modSp">
        <pc:chgData name="Brant Zhao" userId="3ac346f5-3e92-46a7-8486-0f9adc3cc665" providerId="ADAL" clId="{8714CDA6-A673-49D0-938E-07F36EEBA1B5}" dt="2017-12-26T04:48:10.962" v="2"/>
        <pc:sldMkLst>
          <pc:docMk/>
          <pc:sldMk cId="1323207580" sldId="273"/>
        </pc:sldMkLst>
        <pc:spChg chg="mod">
          <ac:chgData name="Brant Zhao" userId="3ac346f5-3e92-46a7-8486-0f9adc3cc665" providerId="ADAL" clId="{8714CDA6-A673-49D0-938E-07F36EEBA1B5}" dt="2017-12-26T04:48:10.962" v="2"/>
          <ac:spMkLst>
            <pc:docMk/>
            <pc:sldMk cId="1323207580" sldId="273"/>
            <ac:spMk id="3" creationId="{00000000-0000-0000-0000-000000000000}"/>
          </ac:spMkLst>
        </pc:spChg>
      </pc:sldChg>
      <pc:sldChg chg="modSp">
        <pc:chgData name="Brant Zhao" userId="3ac346f5-3e92-46a7-8486-0f9adc3cc665" providerId="ADAL" clId="{8714CDA6-A673-49D0-938E-07F36EEBA1B5}" dt="2017-12-26T04:58:31.875" v="570"/>
        <pc:sldMkLst>
          <pc:docMk/>
          <pc:sldMk cId="433894513" sldId="276"/>
        </pc:sldMkLst>
        <pc:spChg chg="mod">
          <ac:chgData name="Brant Zhao" userId="3ac346f5-3e92-46a7-8486-0f9adc3cc665" providerId="ADAL" clId="{8714CDA6-A673-49D0-938E-07F36EEBA1B5}" dt="2017-12-26T04:58:31.875" v="570"/>
          <ac:spMkLst>
            <pc:docMk/>
            <pc:sldMk cId="433894513" sldId="276"/>
            <ac:spMk id="3" creationId="{00000000-0000-0000-0000-000000000000}"/>
          </ac:spMkLst>
        </pc:spChg>
      </pc:sldChg>
      <pc:sldChg chg="modSp add">
        <pc:chgData name="Brant Zhao" userId="3ac346f5-3e92-46a7-8486-0f9adc3cc665" providerId="ADAL" clId="{8714CDA6-A673-49D0-938E-07F36EEBA1B5}" dt="2017-12-26T06:21:56.268" v="577" actId="20577"/>
        <pc:sldMkLst>
          <pc:docMk/>
          <pc:sldMk cId="52949117" sldId="297"/>
        </pc:sldMkLst>
        <pc:spChg chg="mod">
          <ac:chgData name="Brant Zhao" userId="3ac346f5-3e92-46a7-8486-0f9adc3cc665" providerId="ADAL" clId="{8714CDA6-A673-49D0-938E-07F36EEBA1B5}" dt="2017-12-26T04:49:14.168" v="25" actId="20577"/>
          <ac:spMkLst>
            <pc:docMk/>
            <pc:sldMk cId="52949117" sldId="297"/>
            <ac:spMk id="2" creationId="{00000000-0000-0000-0000-000000000000}"/>
          </ac:spMkLst>
        </pc:spChg>
        <pc:spChg chg="mod">
          <ac:chgData name="Brant Zhao" userId="3ac346f5-3e92-46a7-8486-0f9adc3cc665" providerId="ADAL" clId="{8714CDA6-A673-49D0-938E-07F36EEBA1B5}" dt="2017-12-26T06:21:56.268" v="577" actId="20577"/>
          <ac:spMkLst>
            <pc:docMk/>
            <pc:sldMk cId="52949117" sldId="297"/>
            <ac:spMk id="3" creationId="{00000000-0000-0000-0000-000000000000}"/>
          </ac:spMkLst>
        </pc:spChg>
      </pc:sldChg>
      <pc:sldChg chg="modSp add">
        <pc:chgData name="Brant Zhao" userId="3ac346f5-3e92-46a7-8486-0f9adc3cc665" providerId="ADAL" clId="{8714CDA6-A673-49D0-938E-07F36EEBA1B5}" dt="2017-12-26T06:27:25.040" v="586" actId="20577"/>
        <pc:sldMkLst>
          <pc:docMk/>
          <pc:sldMk cId="2486907540" sldId="298"/>
        </pc:sldMkLst>
        <pc:spChg chg="mod">
          <ac:chgData name="Brant Zhao" userId="3ac346f5-3e92-46a7-8486-0f9adc3cc665" providerId="ADAL" clId="{8714CDA6-A673-49D0-938E-07F36EEBA1B5}" dt="2017-12-26T04:56:05.426" v="488" actId="20577"/>
          <ac:spMkLst>
            <pc:docMk/>
            <pc:sldMk cId="2486907540" sldId="298"/>
            <ac:spMk id="2" creationId="{00000000-0000-0000-0000-000000000000}"/>
          </ac:spMkLst>
        </pc:spChg>
        <pc:spChg chg="mod">
          <ac:chgData name="Brant Zhao" userId="3ac346f5-3e92-46a7-8486-0f9adc3cc665" providerId="ADAL" clId="{8714CDA6-A673-49D0-938E-07F36EEBA1B5}" dt="2017-12-26T06:27:25.040" v="586" actId="20577"/>
          <ac:spMkLst>
            <pc:docMk/>
            <pc:sldMk cId="2486907540" sldId="29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422DA-9CC6-F24F-964E-83D03FBE060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30524-D625-F045-93A7-563D3D83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8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1496" y="1970786"/>
            <a:ext cx="5031414" cy="1182687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进度汇报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毛宽诚</a:t>
            </a:r>
            <a:endParaRPr 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/12/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26</a:t>
            </a:r>
            <a:endParaRPr 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6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6CD339-A861-4BF4-A745-EFA5F8AE3A6D}"/>
              </a:ext>
            </a:extLst>
          </p:cNvPr>
          <p:cNvSpPr txBox="1"/>
          <p:nvPr/>
        </p:nvSpPr>
        <p:spPr>
          <a:xfrm>
            <a:off x="854889" y="1119267"/>
            <a:ext cx="89848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4000" dirty="0">
              <a:solidFill>
                <a:srgbClr val="92D05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zh-CN" sz="3600" dirty="0" err="1">
                <a:solidFill>
                  <a:srgbClr val="92D050"/>
                </a:solidFill>
              </a:rPr>
              <a:t>caffe</a:t>
            </a:r>
            <a:r>
              <a:rPr lang="en-US" altLang="zh-CN" sz="3600" dirty="0">
                <a:solidFill>
                  <a:srgbClr val="92D050"/>
                </a:solidFill>
              </a:rPr>
              <a:t> </a:t>
            </a:r>
            <a:r>
              <a:rPr lang="en-US" altLang="zh-CN" sz="3600" dirty="0" err="1">
                <a:solidFill>
                  <a:srgbClr val="92D050"/>
                </a:solidFill>
              </a:rPr>
              <a:t>fasterrcnn</a:t>
            </a:r>
            <a:r>
              <a:rPr lang="zh-CN" altLang="en-US" sz="3600" dirty="0">
                <a:solidFill>
                  <a:srgbClr val="92D050"/>
                </a:solidFill>
              </a:rPr>
              <a:t>双谱通道基本改好。</a:t>
            </a:r>
            <a:endParaRPr lang="en-US" altLang="zh-CN" sz="3600" dirty="0">
              <a:solidFill>
                <a:srgbClr val="92D05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>
                <a:solidFill>
                  <a:srgbClr val="92D050"/>
                </a:solidFill>
              </a:rPr>
              <a:t>大概阅读了一篇论文。</a:t>
            </a:r>
            <a:endParaRPr lang="en-US" altLang="zh-CN" sz="3600" dirty="0">
              <a:solidFill>
                <a:srgbClr val="92D050"/>
              </a:solidFill>
            </a:endParaRPr>
          </a:p>
          <a:p>
            <a:r>
              <a:rPr lang="en-US" altLang="zh-CN" sz="1400" dirty="0">
                <a:solidFill>
                  <a:srgbClr val="92D050"/>
                </a:solidFill>
              </a:rPr>
              <a:t>Dayan G , </a:t>
            </a:r>
            <a:r>
              <a:rPr lang="en-US" altLang="zh-CN" sz="1400" dirty="0" err="1">
                <a:solidFill>
                  <a:srgbClr val="92D050"/>
                </a:solidFill>
              </a:rPr>
              <a:t>Yanpeng</a:t>
            </a:r>
            <a:r>
              <a:rPr lang="en-US" altLang="zh-CN" sz="1400" dirty="0">
                <a:solidFill>
                  <a:srgbClr val="92D050"/>
                </a:solidFill>
              </a:rPr>
              <a:t> C , </a:t>
            </a:r>
            <a:r>
              <a:rPr lang="en-US" altLang="zh-CN" sz="1400" dirty="0" err="1">
                <a:solidFill>
                  <a:srgbClr val="92D050"/>
                </a:solidFill>
              </a:rPr>
              <a:t>Jiangxin</a:t>
            </a:r>
            <a:r>
              <a:rPr lang="en-US" altLang="zh-CN" sz="1400" dirty="0">
                <a:solidFill>
                  <a:srgbClr val="92D050"/>
                </a:solidFill>
              </a:rPr>
              <a:t> Y , et al. Exploiting fusion architectures for multispectral pedestrian detection and segmentation[J]. Applied Optics, 2018, 57(18):D108-.</a:t>
            </a:r>
          </a:p>
          <a:p>
            <a:pPr marL="742950" indent="-742950">
              <a:buFont typeface="+mj-lt"/>
              <a:buAutoNum type="arabicPeriod"/>
            </a:pPr>
            <a:endParaRPr lang="en-US" altLang="zh-CN" sz="4000" dirty="0">
              <a:solidFill>
                <a:srgbClr val="92D050"/>
              </a:solidFill>
            </a:endParaRPr>
          </a:p>
          <a:p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1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3B604D-6E7B-47AE-981A-799EC6862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118" y="1233519"/>
            <a:ext cx="3846840" cy="30774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AA8486-D2BC-411C-AD29-8A06D4634D9D}"/>
              </a:ext>
            </a:extLst>
          </p:cNvPr>
          <p:cNvSpPr txBox="1"/>
          <p:nvPr/>
        </p:nvSpPr>
        <p:spPr>
          <a:xfrm>
            <a:off x="767204" y="4487727"/>
            <a:ext cx="82742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训练集：</a:t>
            </a:r>
            <a:r>
              <a:rPr lang="en-US" altLang="zh-CN" dirty="0"/>
              <a:t>train-all-02(set01-set05)</a:t>
            </a:r>
          </a:p>
          <a:p>
            <a:r>
              <a:rPr lang="zh-CN" altLang="en-US" dirty="0"/>
              <a:t>测试集：</a:t>
            </a:r>
            <a:r>
              <a:rPr lang="en-US" altLang="zh-CN" dirty="0"/>
              <a:t>test-all-20(set06-set11)</a:t>
            </a:r>
          </a:p>
          <a:p>
            <a:r>
              <a:rPr lang="en-US" altLang="zh-CN" dirty="0"/>
              <a:t>		2252</a:t>
            </a:r>
            <a:r>
              <a:rPr lang="zh-CN" altLang="en-US" dirty="0"/>
              <a:t>张图片。</a:t>
            </a:r>
            <a:endParaRPr lang="en-US" altLang="zh-CN" dirty="0"/>
          </a:p>
          <a:p>
            <a:r>
              <a:rPr lang="zh-CN" altLang="en-US" dirty="0"/>
              <a:t>标签：</a:t>
            </a:r>
            <a:r>
              <a:rPr lang="en-US" altLang="zh-CN" dirty="0"/>
              <a:t>person/people/people?/cyclist</a:t>
            </a:r>
          </a:p>
          <a:p>
            <a:r>
              <a:rPr lang="en-US" altLang="zh-CN" dirty="0"/>
              <a:t>	   </a:t>
            </a:r>
            <a:r>
              <a:rPr lang="zh-CN" altLang="en-US" dirty="0"/>
              <a:t>训练：全部训练</a:t>
            </a:r>
            <a:endParaRPr lang="en-US" altLang="zh-CN" dirty="0"/>
          </a:p>
          <a:p>
            <a:r>
              <a:rPr lang="en-US" altLang="zh-CN" dirty="0"/>
              <a:t>	   </a:t>
            </a:r>
            <a:r>
              <a:rPr lang="zh-CN" altLang="en-US" dirty="0"/>
              <a:t>测试：忽略</a:t>
            </a:r>
            <a:r>
              <a:rPr lang="en-US" altLang="zh-CN" dirty="0"/>
              <a:t> people/people?/cyclist</a:t>
            </a:r>
          </a:p>
          <a:p>
            <a:r>
              <a:rPr lang="en-US" dirty="0"/>
              <a:t>	            </a:t>
            </a:r>
            <a:r>
              <a:rPr lang="zh-CN" altLang="en-US" dirty="0"/>
              <a:t> 忽略 </a:t>
            </a:r>
            <a:r>
              <a:rPr lang="en-US" altLang="zh-CN" dirty="0"/>
              <a:t>occlusion/</a:t>
            </a:r>
            <a:r>
              <a:rPr lang="zh-CN" altLang="en-US" dirty="0"/>
              <a:t>小尺寸</a:t>
            </a:r>
            <a:endParaRPr lang="en-US" altLang="zh-CN" dirty="0"/>
          </a:p>
          <a:p>
            <a:r>
              <a:rPr lang="en-US" dirty="0"/>
              <a:t>			</a:t>
            </a:r>
            <a:r>
              <a:rPr lang="zh-CN" altLang="en-US" dirty="0"/>
              <a:t>仅统计</a:t>
            </a:r>
            <a:r>
              <a:rPr lang="en-US" altLang="zh-CN" dirty="0"/>
              <a:t>person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FF1014D-EB61-42C6-83DA-AA216DBFB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8607" y="1233519"/>
            <a:ext cx="3846840" cy="30774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72F9B4-7BBE-481B-8122-7B6340B4C7D3}"/>
              </a:ext>
            </a:extLst>
          </p:cNvPr>
          <p:cNvSpPr/>
          <p:nvPr/>
        </p:nvSpPr>
        <p:spPr>
          <a:xfrm>
            <a:off x="418607" y="507271"/>
            <a:ext cx="26068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solidFill>
                <a:srgbClr val="92D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92D050"/>
                </a:solidFill>
              </a:rPr>
              <a:t>color</a:t>
            </a:r>
            <a:r>
              <a:rPr lang="zh-CN" altLang="en-US" dirty="0">
                <a:solidFill>
                  <a:srgbClr val="92D050"/>
                </a:solidFill>
              </a:rPr>
              <a:t>图像模型，测试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427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9F5193-8717-4402-95E1-857966EA2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972" y="3311833"/>
            <a:ext cx="3669201" cy="275190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A0F7161-16E7-4985-849A-653AFC4F4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629044" cy="1341938"/>
          </a:xfrm>
        </p:spPr>
        <p:txBody>
          <a:bodyPr/>
          <a:lstStyle/>
          <a:p>
            <a:r>
              <a:rPr lang="zh-CN" altLang="en-US" dirty="0"/>
              <a:t>实验结果：</a:t>
            </a:r>
            <a:br>
              <a:rPr lang="en-US" altLang="zh-CN" dirty="0"/>
            </a:br>
            <a:r>
              <a:rPr lang="en-US" altLang="zh-CN" dirty="0" err="1"/>
              <a:t>missrate-fppi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8317D-71AB-4D93-9775-B9568058CD8F}"/>
              </a:ext>
            </a:extLst>
          </p:cNvPr>
          <p:cNvSpPr txBox="1"/>
          <p:nvPr/>
        </p:nvSpPr>
        <p:spPr>
          <a:xfrm>
            <a:off x="7358341" y="6063734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Caffe</a:t>
            </a:r>
            <a:r>
              <a:rPr lang="en-US" altLang="zh-CN" dirty="0"/>
              <a:t>/color</a:t>
            </a:r>
            <a:r>
              <a:rPr lang="zh-CN" altLang="en-US" dirty="0"/>
              <a:t>通道</a:t>
            </a:r>
            <a:r>
              <a:rPr lang="en-US" altLang="zh-CN" dirty="0"/>
              <a:t>/</a:t>
            </a:r>
            <a:r>
              <a:rPr lang="en-US" altLang="zh-CN" dirty="0" err="1"/>
              <a:t>fasterrcnn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DFF7AC-C434-4815-B5F0-6507647B6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941" y="201869"/>
            <a:ext cx="3723232" cy="279242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96E952E-3F81-4F88-BCCD-2C6DFAADC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71" y="2425148"/>
            <a:ext cx="4313581" cy="323518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BC6664F-9646-4E59-86F5-4713C2793693}"/>
              </a:ext>
            </a:extLst>
          </p:cNvPr>
          <p:cNvSpPr/>
          <p:nvPr/>
        </p:nvSpPr>
        <p:spPr>
          <a:xfrm>
            <a:off x="2062233" y="5955714"/>
            <a:ext cx="135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matlab</a:t>
            </a:r>
            <a:r>
              <a:rPr lang="en-US" altLang="zh-CN" dirty="0"/>
              <a:t>/</a:t>
            </a:r>
            <a:r>
              <a:rPr lang="en-US" altLang="zh-CN" dirty="0" err="1"/>
              <a:t>acf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8500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BF31BA5-A89E-4A4F-AA3D-908B085E5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636" y="1083113"/>
            <a:ext cx="10311765" cy="72716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DF0BAF-8346-44BF-9906-7A3E92048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45" y="3668983"/>
            <a:ext cx="10135840" cy="10443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B52D071-5F0A-45F2-8C70-68875011BDC2}"/>
              </a:ext>
            </a:extLst>
          </p:cNvPr>
          <p:cNvSpPr txBox="1"/>
          <p:nvPr/>
        </p:nvSpPr>
        <p:spPr>
          <a:xfrm>
            <a:off x="4342296" y="22837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单通道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E027D9-C9C2-4246-9C33-CE8F18277450}"/>
              </a:ext>
            </a:extLst>
          </p:cNvPr>
          <p:cNvSpPr txBox="1"/>
          <p:nvPr/>
        </p:nvSpPr>
        <p:spPr>
          <a:xfrm>
            <a:off x="4303798" y="5088835"/>
            <a:ext cx="95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双通道</a:t>
            </a:r>
          </a:p>
        </p:txBody>
      </p:sp>
    </p:spTree>
    <p:extLst>
      <p:ext uri="{BB962C8B-B14F-4D97-AF65-F5344CB8AC3E}">
        <p14:creationId xmlns:p14="http://schemas.microsoft.com/office/powerpoint/2010/main" val="118266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08A26-37D2-4E9B-A5F8-B94D95A5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43" y="269133"/>
            <a:ext cx="5991823" cy="836543"/>
          </a:xfrm>
        </p:spPr>
        <p:txBody>
          <a:bodyPr>
            <a:normAutofit/>
          </a:bodyPr>
          <a:lstStyle/>
          <a:p>
            <a:r>
              <a:rPr lang="zh-CN" altLang="en-US" dirty="0"/>
              <a:t>研究综述</a:t>
            </a:r>
            <a:r>
              <a:rPr lang="zh-CN" altLang="en-US" dirty="0">
                <a:sym typeface="Wingdings" panose="05000000000000000000" pitchFamily="2" charset="2"/>
              </a:rPr>
              <a:t>（基于</a:t>
            </a:r>
            <a:r>
              <a:rPr lang="en-US" altLang="zh-CN" dirty="0" err="1">
                <a:sym typeface="Wingdings" panose="05000000000000000000" pitchFamily="2" charset="2"/>
              </a:rPr>
              <a:t>kaist</a:t>
            </a:r>
            <a:r>
              <a:rPr lang="zh-CN" altLang="en-US" dirty="0">
                <a:sym typeface="Wingdings" panose="05000000000000000000" pitchFamily="2" charset="2"/>
              </a:rPr>
              <a:t>数据集）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CE215C4-40F3-40BE-819B-D7003BA6AE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9592250"/>
              </p:ext>
            </p:extLst>
          </p:nvPr>
        </p:nvGraphicFramePr>
        <p:xfrm>
          <a:off x="755926" y="1191084"/>
          <a:ext cx="6629399" cy="19160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6858">
                  <a:extLst>
                    <a:ext uri="{9D8B030D-6E8A-4147-A177-3AD203B41FA5}">
                      <a16:colId xmlns:a16="http://schemas.microsoft.com/office/drawing/2014/main" val="3431519126"/>
                    </a:ext>
                  </a:extLst>
                </a:gridCol>
                <a:gridCol w="3599757">
                  <a:extLst>
                    <a:ext uri="{9D8B030D-6E8A-4147-A177-3AD203B41FA5}">
                      <a16:colId xmlns:a16="http://schemas.microsoft.com/office/drawing/2014/main" val="1536092703"/>
                    </a:ext>
                  </a:extLst>
                </a:gridCol>
                <a:gridCol w="1121392">
                  <a:extLst>
                    <a:ext uri="{9D8B030D-6E8A-4147-A177-3AD203B41FA5}">
                      <a16:colId xmlns:a16="http://schemas.microsoft.com/office/drawing/2014/main" val="1297017069"/>
                    </a:ext>
                  </a:extLst>
                </a:gridCol>
                <a:gridCol w="1121392">
                  <a:extLst>
                    <a:ext uri="{9D8B030D-6E8A-4147-A177-3AD203B41FA5}">
                      <a16:colId xmlns:a16="http://schemas.microsoft.com/office/drawing/2014/main" val="3429690434"/>
                    </a:ext>
                  </a:extLst>
                </a:gridCol>
              </a:tblGrid>
              <a:tr h="3967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文献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方法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Miss Rate   (</a:t>
                      </a:r>
                      <a:r>
                        <a:rPr lang="en-US" altLang="zh-CN" sz="1200" dirty="0">
                          <a:effectLst/>
                        </a:rPr>
                        <a:t>test-</a:t>
                      </a:r>
                      <a:r>
                        <a:rPr lang="en-US" sz="1200" dirty="0">
                          <a:effectLst/>
                        </a:rPr>
                        <a:t>All-20)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source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7127733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[1]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ACF+T+THOG(benchmark)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64.76%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dirty="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CVPR,    2015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6010381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[2]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LateFusion CNN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43.80%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dirty="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ESANN, 2016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1165956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[3]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Halfway Fusion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36.22%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dirty="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BMVC,  2016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5707728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[4]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FusionRPN + boost decision tree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29.83%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dirty="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CVPR,    2017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4182641"/>
                  </a:ext>
                </a:extLst>
              </a:tr>
              <a:tr h="3730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[5]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Illumination-Aware Faster R-CNN (IAFR-CNN)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15.73%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dirty="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zh-CN" sz="1100" dirty="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2018(best)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4838590"/>
                  </a:ext>
                </a:extLst>
              </a:tr>
              <a:tr h="3730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[6]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FRPN-Sum+TSS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effectLst/>
                        </a:rPr>
                        <a:t>26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r>
                        <a:rPr lang="en-US" altLang="zh-CN" sz="1200" dirty="0">
                          <a:effectLst/>
                        </a:rPr>
                        <a:t>67</a:t>
                      </a:r>
                      <a:r>
                        <a:rPr lang="en-US" sz="1200" dirty="0">
                          <a:effectLst/>
                        </a:rPr>
                        <a:t>%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dirty="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applied optics, 2018/11</a:t>
                      </a:r>
                      <a:endParaRPr lang="zh-CN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7736267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38367B0C-3C3F-4F02-9437-176D493AD7B9}"/>
              </a:ext>
            </a:extLst>
          </p:cNvPr>
          <p:cNvSpPr/>
          <p:nvPr/>
        </p:nvSpPr>
        <p:spPr>
          <a:xfrm>
            <a:off x="508370" y="3448959"/>
            <a:ext cx="8749929" cy="2369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[1] Hwang S, Park J, Kim N, et al. Multispectral pedestrian detection: Benchmark dataset and baseline[C]// Computer Vision and Pattern Recognition. IEEE, 2013:1037-1045.</a:t>
            </a:r>
            <a:endParaRPr lang="zh-CN" altLang="zh-CN" sz="16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2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[2]Wagner J, Fischer V, Herman M, et al. Multispectral Pedestrian Detection using Deep Fusion Convolutional Neural Networks</a:t>
            </a:r>
            <a:endParaRPr lang="zh-CN" altLang="zh-CN" sz="12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[3]Liu J, Zhang S, Wang S, et al. Multispectral Deep Neural Networks for Pedestrian Detection[J]. 2016.</a:t>
            </a:r>
            <a:endParaRPr lang="zh-CN" altLang="zh-CN" sz="16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[4] König D, Adam M, </a:t>
            </a:r>
            <a:r>
              <a:rPr lang="en-US" altLang="zh-CN" sz="1200" dirty="0" err="1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Jarvers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C, et al. Fully Convolutional Region Proposal Networks for Multispectral Person Detection[C]// IEEE Conference on Computer Vision and Pattern Recognition Workshops. IEEE Computer Society, 2017:243-250.</a:t>
            </a:r>
            <a:endParaRPr lang="zh-CN" altLang="zh-CN" sz="16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[5]Li C, Song D, Tong R, et al. Illumination-aware Faster R-CNN for Robust Multispectral Pedestrian Detection[J]. 2018.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2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</a:t>
            </a:r>
            <a:r>
              <a:rPr lang="en-US" altLang="zh-CN" sz="12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6] Dayan G , </a:t>
            </a:r>
            <a:r>
              <a:rPr lang="en-US" altLang="zh-CN" sz="1200" dirty="0" err="1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Yanpeng</a:t>
            </a:r>
            <a:r>
              <a:rPr lang="en-US" altLang="zh-CN" sz="12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C , </a:t>
            </a:r>
            <a:r>
              <a:rPr lang="en-US" altLang="zh-CN" sz="1200" dirty="0" err="1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Jiangxin</a:t>
            </a:r>
            <a:r>
              <a:rPr lang="en-US" altLang="zh-CN" sz="12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Y , et al. Exploiting fusion architectures for multispectral pedestrian detection and segmentation[J]. Applied Optics, 2018, 57(18):D108-.</a:t>
            </a:r>
            <a:endParaRPr lang="zh-CN" altLang="zh-CN" sz="12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5FF45B-B4FE-42CC-8250-711F6B93878F}"/>
              </a:ext>
            </a:extLst>
          </p:cNvPr>
          <p:cNvSpPr txBox="1"/>
          <p:nvPr/>
        </p:nvSpPr>
        <p:spPr>
          <a:xfrm>
            <a:off x="1023730" y="622189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好像都没有提供源码</a:t>
            </a:r>
          </a:p>
        </p:txBody>
      </p:sp>
      <p:sp>
        <p:nvSpPr>
          <p:cNvPr id="7" name="笑脸 6">
            <a:extLst>
              <a:ext uri="{FF2B5EF4-FFF2-40B4-BE49-F238E27FC236}">
                <a16:creationId xmlns:a16="http://schemas.microsoft.com/office/drawing/2014/main" id="{08F0ADFA-24C2-4D92-B90B-2601941BAAD2}"/>
              </a:ext>
            </a:extLst>
          </p:cNvPr>
          <p:cNvSpPr/>
          <p:nvPr/>
        </p:nvSpPr>
        <p:spPr>
          <a:xfrm>
            <a:off x="3285888" y="6221896"/>
            <a:ext cx="486012" cy="43930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BC98425-EEDE-4C29-B335-CB6C472530D1}"/>
              </a:ext>
            </a:extLst>
          </p:cNvPr>
          <p:cNvSpPr/>
          <p:nvPr/>
        </p:nvSpPr>
        <p:spPr>
          <a:xfrm>
            <a:off x="3851412" y="6283451"/>
            <a:ext cx="31705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仅</a:t>
            </a:r>
            <a:r>
              <a:rPr lang="en-US" altLang="zh-CN" sz="14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[6]</a:t>
            </a:r>
            <a:r>
              <a:rPr lang="zh-CN" altLang="en-US" sz="14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提供了他的结果和他复现的其他论文的结果</a:t>
            </a:r>
            <a:r>
              <a:rPr lang="en-US" altLang="zh-CN" sz="14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47510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C032-BA33-4024-BDAE-D72E2483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3681" y="2768600"/>
            <a:ext cx="8596668" cy="1320800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5334550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17142</TotalTime>
  <Words>399</Words>
  <Application>Microsoft Office PowerPoint</Application>
  <PresentationFormat>宽屏</PresentationFormat>
  <Paragraphs>62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Trebuchet MS</vt:lpstr>
      <vt:lpstr>Wingdings 3</vt:lpstr>
      <vt:lpstr>Facet</vt:lpstr>
      <vt:lpstr>进度汇报</vt:lpstr>
      <vt:lpstr>PowerPoint 演示文稿</vt:lpstr>
      <vt:lpstr>PowerPoint 演示文稿</vt:lpstr>
      <vt:lpstr>实验结果： missrate-fppi</vt:lpstr>
      <vt:lpstr>PowerPoint 演示文稿</vt:lpstr>
      <vt:lpstr>研究综述（基于kaist数据集）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of an Inference Run with TensorRT</dc:title>
  <dc:creator>Brant Zhao</dc:creator>
  <cp:lastModifiedBy>Mao Kuancheng</cp:lastModifiedBy>
  <cp:revision>503</cp:revision>
  <dcterms:created xsi:type="dcterms:W3CDTF">2017-12-23T03:55:49Z</dcterms:created>
  <dcterms:modified xsi:type="dcterms:W3CDTF">2018-12-26T02:08:23Z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kmao@nvidia.com</vt:lpwstr>
  </property>
  <property fmtid="{D5CDD505-2E9C-101B-9397-08002B2CF9AE}" pid="5" name="MSIP_Label_6b558183-044c-4105-8d9c-cea02a2a3d86_SetDate">
    <vt:lpwstr>2018-10-15T14:09:33.6637402Z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Extended_MSFT_Method">
    <vt:lpwstr>Automatic</vt:lpwstr>
  </property>
  <property fmtid="{D5CDD505-2E9C-101B-9397-08002B2CF9AE}" pid="9" name="Sensitivity">
    <vt:lpwstr>Unrestricted</vt:lpwstr>
  </property>
</Properties>
</file>