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303" r:id="rId2"/>
    <p:sldId id="361" r:id="rId3"/>
    <p:sldId id="367" r:id="rId4"/>
    <p:sldId id="309" r:id="rId5"/>
    <p:sldId id="363" r:id="rId6"/>
    <p:sldId id="371" r:id="rId7"/>
    <p:sldId id="370" r:id="rId8"/>
    <p:sldId id="364" r:id="rId9"/>
    <p:sldId id="368" r:id="rId10"/>
    <p:sldId id="369" r:id="rId11"/>
    <p:sldId id="353" r:id="rId1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38" autoAdjust="0"/>
    <p:restoredTop sz="94410" autoAdjust="0"/>
  </p:normalViewPr>
  <p:slideViewPr>
    <p:cSldViewPr snapToGrid="0" snapToObjects="1">
      <p:cViewPr>
        <p:scale>
          <a:sx n="66" d="100"/>
          <a:sy n="66" d="100"/>
        </p:scale>
        <p:origin x="1098" y="516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2F600-D6BF-48F3-BE94-005CF5FB96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382871" TargetMode="External"/><Relationship Id="rId2" Type="http://schemas.openxmlformats.org/officeDocument/2006/relationships/hyperlink" Target="https://ieeexplore.ieee.org/author/3708638241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author/37086383203" TargetMode="External"/><Relationship Id="rId5" Type="http://schemas.openxmlformats.org/officeDocument/2006/relationships/hyperlink" Target="https://ieeexplore.ieee.org/author/37085657599" TargetMode="External"/><Relationship Id="rId4" Type="http://schemas.openxmlformats.org/officeDocument/2006/relationships/hyperlink" Target="https://ieeexplore.ieee.org/author/3708638287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76924" y="1502887"/>
            <a:ext cx="570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多模态脑肿瘤分割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09087" y="4975114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胡敬玉</a:t>
            </a:r>
            <a:endParaRPr lang="en-US" altLang="zh-CN" sz="3200" b="1" dirty="0" smtClean="0"/>
          </a:p>
          <a:p>
            <a:r>
              <a:rPr lang="en-US" altLang="zh-CN" sz="3200" b="1" dirty="0" smtClean="0"/>
              <a:t>2018.12.26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398" y="869183"/>
            <a:ext cx="106534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Myronenko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 A. 3D MRI brain tumor segmentation using </a:t>
            </a:r>
            <a:r>
              <a:rPr lang="en-US" altLang="zh-CN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autoencoder</a:t>
            </a:r>
            <a:r>
              <a:rPr lang="en-US" altLang="zh-CN" sz="2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regularization[J].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arXiv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 preprint arXiv:1810.11654, 2018</a:t>
            </a:r>
            <a:r>
              <a:rPr lang="en-US" altLang="zh-CN" sz="2400" dirty="0" smtClean="0">
                <a:solidFill>
                  <a:srgbClr val="222222"/>
                </a:solidFill>
                <a:latin typeface="+mn-ea"/>
              </a:rPr>
              <a:t>.·</a:t>
            </a:r>
            <a:endParaRPr lang="zh-CN" altLang="en-US" sz="24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17" y="1823206"/>
            <a:ext cx="10694884" cy="4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9795" y="1441132"/>
            <a:ext cx="1080553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Medical image segmentation based on multi-modal convolutional neural network: Study on image fusion </a:t>
            </a:r>
            <a:r>
              <a:rPr lang="en-US" altLang="zh-CN" sz="3600" b="1" dirty="0" smtClean="0">
                <a:latin typeface="+mn-ea"/>
              </a:rPr>
              <a:t>schemes</a:t>
            </a:r>
          </a:p>
          <a:p>
            <a:r>
              <a:rPr lang="en-US" altLang="zh-CN" sz="2800" dirty="0">
                <a:hlinkClick r:id="rId2"/>
              </a:rPr>
              <a:t>Zhe </a:t>
            </a:r>
            <a:r>
              <a:rPr lang="en-US" altLang="zh-CN" sz="2800" dirty="0" err="1">
                <a:hlinkClick r:id="rId2"/>
              </a:rPr>
              <a:t>Guo</a:t>
            </a:r>
            <a:r>
              <a:rPr lang="en-US" altLang="zh-CN" sz="2800" dirty="0">
                <a:hlinkClick r:id="rId2"/>
              </a:rPr>
              <a:t> </a:t>
            </a:r>
            <a:r>
              <a:rPr lang="en-US" altLang="zh-CN" sz="2800" dirty="0"/>
              <a:t>; </a:t>
            </a:r>
            <a:r>
              <a:rPr lang="en-US" altLang="zh-CN" sz="2800" dirty="0">
                <a:hlinkClick r:id="rId3"/>
              </a:rPr>
              <a:t>Xiang Li </a:t>
            </a:r>
            <a:r>
              <a:rPr lang="en-US" altLang="zh-CN" sz="2800" dirty="0"/>
              <a:t>; </a:t>
            </a:r>
            <a:r>
              <a:rPr lang="en-US" altLang="zh-CN" sz="2800" dirty="0" err="1">
                <a:hlinkClick r:id="rId4"/>
              </a:rPr>
              <a:t>Heng</a:t>
            </a:r>
            <a:r>
              <a:rPr lang="en-US" altLang="zh-CN" sz="2800" dirty="0">
                <a:hlinkClick r:id="rId4"/>
              </a:rPr>
              <a:t> Huang </a:t>
            </a:r>
            <a:r>
              <a:rPr lang="en-US" altLang="zh-CN" sz="2800" dirty="0"/>
              <a:t>; </a:t>
            </a:r>
            <a:r>
              <a:rPr lang="en-US" altLang="zh-CN" sz="2800" dirty="0">
                <a:hlinkClick r:id="rId5"/>
              </a:rPr>
              <a:t>Ning </a:t>
            </a:r>
            <a:r>
              <a:rPr lang="en-US" altLang="zh-CN" sz="2800" dirty="0" err="1">
                <a:hlinkClick r:id="rId5"/>
              </a:rPr>
              <a:t>Guo</a:t>
            </a:r>
            <a:r>
              <a:rPr lang="en-US" altLang="zh-CN" sz="2800" dirty="0">
                <a:hlinkClick r:id="rId5"/>
              </a:rPr>
              <a:t> </a:t>
            </a:r>
            <a:r>
              <a:rPr lang="en-US" altLang="zh-CN" sz="2800" dirty="0"/>
              <a:t>; </a:t>
            </a:r>
            <a:r>
              <a:rPr lang="en-US" altLang="zh-CN" sz="2800" dirty="0" err="1">
                <a:hlinkClick r:id="rId6"/>
              </a:rPr>
              <a:t>Quanzheng</a:t>
            </a:r>
            <a:r>
              <a:rPr lang="en-US" altLang="zh-CN" sz="2800" dirty="0">
                <a:hlinkClick r:id="rId6"/>
              </a:rPr>
              <a:t> </a:t>
            </a:r>
            <a:r>
              <a:rPr lang="en-US" altLang="zh-CN" sz="2800" dirty="0" smtClean="0">
                <a:hlinkClick r:id="rId6"/>
              </a:rPr>
              <a:t>Li</a:t>
            </a:r>
            <a:endParaRPr lang="en-US" altLang="zh-CN" sz="2800" dirty="0" smtClean="0"/>
          </a:p>
          <a:p>
            <a:r>
              <a:rPr lang="en-US" altLang="zh-CN" sz="3200" dirty="0"/>
              <a:t>Department of Radiology, Massachusetts General Hospital, Harvard Medical School, Boston, </a:t>
            </a:r>
            <a:r>
              <a:rPr lang="en-US" altLang="zh-CN" sz="3200" dirty="0" smtClean="0"/>
              <a:t>MA</a:t>
            </a:r>
            <a:endParaRPr lang="en-US" altLang="zh-CN" sz="7200" b="1" dirty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201</a:t>
            </a:r>
            <a:r>
              <a:rPr lang="en-US" altLang="zh-CN" sz="2800" b="1" dirty="0">
                <a:latin typeface="+mn-ea"/>
              </a:rPr>
              <a:t>Imaging</a:t>
            </a:r>
            <a:r>
              <a:rPr lang="en-US" altLang="zh-CN" sz="2800" b="1" dirty="0" smtClean="0">
                <a:latin typeface="+mn-ea"/>
              </a:rPr>
              <a:t>8 </a:t>
            </a:r>
            <a:r>
              <a:rPr lang="en-US" altLang="zh-CN" sz="2800" b="1" dirty="0">
                <a:latin typeface="+mn-ea"/>
              </a:rPr>
              <a:t>IEEE 15th International Symposium on Biomedical </a:t>
            </a:r>
            <a:r>
              <a:rPr lang="en-US" altLang="zh-CN" sz="2800" b="1" dirty="0" smtClean="0">
                <a:latin typeface="+mn-ea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ISBI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2018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endParaRPr lang="en-US" altLang="zh-CN" sz="3600" b="1" dirty="0" smtClean="0">
              <a:latin typeface="+mn-ea"/>
            </a:endParaRPr>
          </a:p>
          <a:p>
            <a:endParaRPr lang="en-US" altLang="zh-CN" sz="3600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39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52" y="871515"/>
            <a:ext cx="7827111" cy="578576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4912" y="409850"/>
            <a:ext cx="2728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摘要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97" y="219004"/>
            <a:ext cx="5216912" cy="65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3577" y="200385"/>
            <a:ext cx="880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</a:rPr>
              <a:t>多模态</a:t>
            </a:r>
            <a:r>
              <a:rPr lang="zh-CN" altLang="en-US" sz="3200" dirty="0">
                <a:solidFill>
                  <a:srgbClr val="00B050"/>
                </a:solidFill>
              </a:rPr>
              <a:t>脑肿瘤</a:t>
            </a:r>
            <a:r>
              <a:rPr lang="zh-CN" altLang="en-US" sz="3200" dirty="0" smtClean="0">
                <a:solidFill>
                  <a:srgbClr val="00B050"/>
                </a:solidFill>
              </a:rPr>
              <a:t>分割</a:t>
            </a:r>
            <a:r>
              <a:rPr lang="zh-CN" altLang="en-US" sz="3200" dirty="0">
                <a:solidFill>
                  <a:srgbClr val="00B050"/>
                </a:solidFill>
              </a:rPr>
              <a:t>对于融合机制的研究比较少。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252" y="1032382"/>
            <a:ext cx="116493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Dong H, Yang G, Liu F, et al. Automatic brain tumor detection and segmentation using U-Net based fully convolutional networks[C]//Annual Conference on Medical Image Understanding and Analysis. Springer, Cham, 2017: 506-517.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2054" name="Picture 6" descr="https://media.springernature.com/original/springer-static/image/chp%3A10.1007%2F978-3-319-60964-5_44/MediaObjects/420783_1_En_44_Fig1_HT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28" y="2421067"/>
            <a:ext cx="6597655" cy="39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V="1">
            <a:off x="2141034" y="2849264"/>
            <a:ext cx="1226634" cy="67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25912" y="3586341"/>
            <a:ext cx="19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图片数量为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64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8252" y="770975"/>
            <a:ext cx="1164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Zhao X, Wu Y, Song G, et al. A deep learning model integrating FCNNs and CRFs for brain tumor segmentation[J]. Medical image analysis, 2018, 43: 98-111.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2052" name="Picture 4" descr="https://ars.els-cdn.com/content/image/1-s2.0-S136184151730141X-fx1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54" y="1992055"/>
            <a:ext cx="10188575" cy="44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8250" y="658754"/>
            <a:ext cx="11649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Kamnitsas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 K,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Ledig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 C,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Newcombe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 V F J, et al. Efficient multi-scale 3D CNN with fully connected CRF for accurate brain lesion segmentation[J]. Medical image analysis, 2017, 36: 61-78.</a:t>
            </a:r>
            <a:endParaRPr lang="zh-CN" altLang="en-US" sz="2400" dirty="0">
              <a:solidFill>
                <a:srgbClr val="222222"/>
              </a:solidFill>
              <a:latin typeface="+mn-ea"/>
            </a:endParaRPr>
          </a:p>
        </p:txBody>
      </p:sp>
      <p:pic>
        <p:nvPicPr>
          <p:cNvPr id="4098" name="Picture 2" descr="https://ars.els-cdn.com/content/image/1-s2.0-S1361841516301839-gr5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5" y="2191657"/>
            <a:ext cx="11389161" cy="34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5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ars.els-cdn.com/content/image/1-s2.0-S1361841516300330-gr2_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8" y="2627086"/>
            <a:ext cx="11088840" cy="338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38250" y="876469"/>
            <a:ext cx="11649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Havaei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 M, Davy A, </a:t>
            </a:r>
            <a:r>
              <a:rPr lang="en-US" altLang="zh-CN" sz="2400" dirty="0" err="1">
                <a:solidFill>
                  <a:srgbClr val="222222"/>
                </a:solidFill>
                <a:latin typeface="+mn-ea"/>
              </a:rPr>
              <a:t>Warde</a:t>
            </a:r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-Farley D, et al. Brain tumor segmentation with deep neural networks[J]. Medical image analysis, 2017, 35: 18-31.</a:t>
            </a:r>
            <a:endParaRPr lang="zh-CN" altLang="en-US" sz="2400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64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2858" y="763459"/>
            <a:ext cx="121629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+mn-ea"/>
              </a:rPr>
              <a:t>Pereira S, Pinto A, Alves V, et al. Brain tumor segmentation using convolutional neural networks in MRI images[J]. IEEE transactions on medical imaging, 2016, 35(5): 1240-1251.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AutoShape 2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307974" y="7937"/>
            <a:ext cx="5773511" cy="57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6" descr="https://ieeexplore.ieee.org/mediastore_new/IEEE/content/media/42/7463083/7426413/7426413-fig-1-source-large.gif"/>
          <p:cNvSpPr>
            <a:spLocks noChangeAspect="1" noChangeArrowheads="1"/>
          </p:cNvSpPr>
          <p:nvPr/>
        </p:nvSpPr>
        <p:spPr bwMode="auto">
          <a:xfrm>
            <a:off x="307974" y="-5613189"/>
            <a:ext cx="5925909" cy="592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7449"/>
            <a:ext cx="11870596" cy="34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12335</TotalTime>
  <Words>246</Words>
  <Application>Microsoft Office PowerPoint</Application>
  <PresentationFormat>宽屏</PresentationFormat>
  <Paragraphs>19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Rockwell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711</cp:revision>
  <dcterms:created xsi:type="dcterms:W3CDTF">2015-08-18T02:51:41Z</dcterms:created>
  <dcterms:modified xsi:type="dcterms:W3CDTF">2018-12-26T06:45:36Z</dcterms:modified>
  <cp:category/>
</cp:coreProperties>
</file>