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7" r:id="rId2"/>
  </p:sldMasterIdLst>
  <p:notesMasterIdLst>
    <p:notesMasterId r:id="rId18"/>
  </p:notesMasterIdLst>
  <p:handoutMasterIdLst>
    <p:handoutMasterId r:id="rId19"/>
  </p:handoutMasterIdLst>
  <p:sldIdLst>
    <p:sldId id="256" r:id="rId3"/>
    <p:sldId id="1722" r:id="rId4"/>
    <p:sldId id="1729" r:id="rId5"/>
    <p:sldId id="1731" r:id="rId6"/>
    <p:sldId id="1730" r:id="rId7"/>
    <p:sldId id="1723" r:id="rId8"/>
    <p:sldId id="1732" r:id="rId9"/>
    <p:sldId id="1733" r:id="rId10"/>
    <p:sldId id="1734" r:id="rId11"/>
    <p:sldId id="1735" r:id="rId12"/>
    <p:sldId id="1736" r:id="rId13"/>
    <p:sldId id="1737" r:id="rId14"/>
    <p:sldId id="1738" r:id="rId15"/>
    <p:sldId id="1746" r:id="rId16"/>
    <p:sldId id="1741"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FC"/>
    <a:srgbClr val="36A9A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4" autoAdjust="0"/>
    <p:restoredTop sz="71322" autoAdjust="0"/>
  </p:normalViewPr>
  <p:slideViewPr>
    <p:cSldViewPr snapToGrid="0">
      <p:cViewPr varScale="1">
        <p:scale>
          <a:sx n="51" d="100"/>
          <a:sy n="51" d="100"/>
        </p:scale>
        <p:origin x="1542"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25" d="100"/>
        <a:sy n="125" d="100"/>
      </p:scale>
      <p:origin x="0" y="0"/>
    </p:cViewPr>
  </p:sorterViewPr>
  <p:notesViewPr>
    <p:cSldViewPr snapToGrid="0" showGuides="1">
      <p:cViewPr varScale="1">
        <p:scale>
          <a:sx n="64" d="100"/>
          <a:sy n="64" d="100"/>
        </p:scale>
        <p:origin x="274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7C49B2-44E8-4EFD-A97B-B11A258AE913}" type="datetimeFigureOut">
              <a:rPr lang="zh-CN" altLang="en-US" smtClean="0"/>
              <a:t>2019/1/23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1B3AF3-F35D-4318-B7D7-AB8D96882FE1}" type="slidenum">
              <a:rPr lang="zh-CN" altLang="en-US" smtClean="0"/>
              <a:t>‹#›</a:t>
            </a:fld>
            <a:endParaRPr lang="zh-CN" altLang="en-US"/>
          </a:p>
        </p:txBody>
      </p:sp>
    </p:spTree>
    <p:extLst>
      <p:ext uri="{BB962C8B-B14F-4D97-AF65-F5344CB8AC3E}">
        <p14:creationId xmlns:p14="http://schemas.microsoft.com/office/powerpoint/2010/main" val="32077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petuum.co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200" b="1" i="0" u="none" strike="noStrike" cap="none" normalizeH="0" baseline="0" dirty="0">
                <a:ln>
                  <a:noFill/>
                </a:ln>
                <a:solidFill>
                  <a:srgbClr val="CD5555"/>
                </a:solidFill>
                <a:effectLst/>
                <a:latin typeface="Times New Roman" panose="02020603050405020304" pitchFamily="18" charset="0"/>
                <a:cs typeface="Times New Roman" panose="02020603050405020304" pitchFamily="18" charset="0"/>
                <a:hlinkClick r:id="rId3"/>
              </a:rPr>
              <a:t>Petuum Inc</a:t>
            </a:r>
            <a:r>
              <a:rPr kumimoji="0" lang="en-US" altLang="zh-CN" sz="1200" b="1" i="0" u="none" strike="noStrike" cap="none" normalizeH="0" baseline="0" dirty="0">
                <a:ln>
                  <a:noFill/>
                </a:ln>
                <a:solidFill>
                  <a:srgbClr val="CD5555"/>
                </a:solidFill>
                <a:effectLst/>
                <a:latin typeface="Times New Roman" panose="02020603050405020304" pitchFamily="18" charset="0"/>
                <a:cs typeface="Times New Roman" panose="02020603050405020304" pitchFamily="18" charset="0"/>
              </a:rPr>
              <a:t> </a:t>
            </a:r>
            <a:r>
              <a:rPr lang="zh-CN" altLang="en-US" dirty="0"/>
              <a:t>将通用的</a:t>
            </a:r>
            <a:r>
              <a:rPr lang="en-US" altLang="zh-CN" dirty="0"/>
              <a:t>AI</a:t>
            </a:r>
            <a:r>
              <a:rPr lang="zh-CN" altLang="en-US" dirty="0"/>
              <a:t>平台和模块进行标准化和产业化</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918555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消融研究</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41929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a:t>
            </a:r>
            <a:r>
              <a:rPr lang="en-US" altLang="zh-CN" dirty="0"/>
              <a:t>1,2,3</a:t>
            </a:r>
            <a:r>
              <a:rPr lang="zh-CN" altLang="en-US" dirty="0"/>
              <a:t>分别报告了与</a:t>
            </a:r>
            <a:r>
              <a:rPr lang="en-US" altLang="zh-CN" dirty="0"/>
              <a:t>Coco-Stuff</a:t>
            </a:r>
            <a:r>
              <a:rPr lang="zh-CN" altLang="en-US" dirty="0"/>
              <a:t>，</a:t>
            </a:r>
            <a:r>
              <a:rPr lang="en-US" altLang="zh-CN" dirty="0" err="1"/>
              <a:t>PascalContext</a:t>
            </a:r>
            <a:r>
              <a:rPr lang="zh-CN" altLang="en-US" dirty="0"/>
              <a:t>和</a:t>
            </a:r>
            <a:r>
              <a:rPr lang="en-US" altLang="zh-CN" dirty="0"/>
              <a:t>ADE20K</a:t>
            </a:r>
            <a:r>
              <a:rPr lang="zh-CN" altLang="en-US" dirty="0"/>
              <a:t>数据集上最新的最新方法的比较。</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959103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3</a:t>
            </a:r>
            <a:r>
              <a:rPr lang="zh-CN" altLang="en-US" dirty="0"/>
              <a:t>显示了与基本“</a:t>
            </a:r>
            <a:r>
              <a:rPr lang="en-US" altLang="zh-CN" dirty="0"/>
              <a:t>Deeplabv2 ”</a:t>
            </a:r>
            <a:r>
              <a:rPr lang="zh-CN" altLang="en-US" dirty="0"/>
              <a:t>的定性比较。我们的</a:t>
            </a:r>
            <a:r>
              <a:rPr lang="en-US" altLang="zh-CN" dirty="0"/>
              <a:t>SGR</a:t>
            </a:r>
            <a:r>
              <a:rPr lang="zh-CN" altLang="en-US" dirty="0"/>
              <a:t>获得了更好的分割性能，特别是对于一些罕见的类别（例如伞，泰迪熊），从而验证了利用概念图进行全局推理的有效性。</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4180722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这一观察的一个可能的解释是最终</a:t>
            </a:r>
            <a:r>
              <a:rPr lang="en-US" altLang="zh-CN" dirty="0"/>
              <a:t>res5</a:t>
            </a:r>
            <a:r>
              <a:rPr lang="zh-CN" altLang="en-US" dirty="0"/>
              <a:t>可以编码更多语义抽象的特征，这更适合于进行符号图推理。</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4246739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 人类常识可以表示为由概念之间的丰富关系组成的各种无向图（表示一些语义关系，比如空间</a:t>
            </a:r>
            <a:r>
              <a:rPr lang="en-US" altLang="zh-CN" dirty="0"/>
              <a:t>/</a:t>
            </a:r>
            <a:r>
              <a:rPr lang="zh-CN" altLang="en-US" dirty="0"/>
              <a:t>动作交互，属性，一致性）。例如，人们戴帽子和弹吉他</a:t>
            </a:r>
            <a:r>
              <a:rPr lang="en-US" altLang="zh-CN" dirty="0"/>
              <a:t>;</a:t>
            </a:r>
            <a:r>
              <a:rPr lang="zh-CN" altLang="en-US" dirty="0"/>
              <a:t>橙色是黄色的一种，反过来却不能这样说。将结构化知识与视觉领域相关联后，人类可以结合视觉观察内容和常识知识以帮助识别。</a:t>
            </a:r>
            <a:r>
              <a:rPr lang="zh-CN" altLang="en-US" sz="1200" b="0" i="0" kern="1200" dirty="0">
                <a:solidFill>
                  <a:schemeClr val="tx1"/>
                </a:solidFill>
                <a:effectLst/>
                <a:latin typeface="+mn-lt"/>
                <a:ea typeface="+mn-ea"/>
                <a:cs typeface="+mn-cs"/>
              </a:rPr>
              <a:t>结合这种高级常识知识可以促进网络在知道每个实体对的关系后对虚假解释进行修剪，从而产生良好的语义一致性。</a:t>
            </a:r>
            <a:endParaRPr lang="zh-CN" altLang="en-US" dirty="0"/>
          </a:p>
          <a:p>
            <a:endParaRPr lang="en-US" altLang="zh-CN" dirty="0"/>
          </a:p>
          <a:p>
            <a:r>
              <a:rPr lang="en-US" altLang="zh-CN" dirty="0"/>
              <a:t>a</a:t>
            </a:r>
            <a:r>
              <a:rPr lang="zh-CN" altLang="en-US" dirty="0"/>
              <a:t>）原始的本地到语义投票模块，其中所有符号节点的特征是通过从本地表示投票生成的</a:t>
            </a:r>
            <a:r>
              <a:rPr lang="en-US" altLang="zh-CN" dirty="0"/>
              <a:t>; </a:t>
            </a:r>
          </a:p>
          <a:p>
            <a:r>
              <a:rPr lang="en-US" altLang="zh-CN" dirty="0"/>
              <a:t>b</a:t>
            </a:r>
            <a:r>
              <a:rPr lang="zh-CN" altLang="en-US" dirty="0"/>
              <a:t>）图形推理模块 通过知识图传播信息以实现全局语义一致性</a:t>
            </a:r>
            <a:r>
              <a:rPr lang="en-US" altLang="zh-CN" dirty="0"/>
              <a:t>;</a:t>
            </a:r>
          </a:p>
          <a:p>
            <a:r>
              <a:rPr lang="en-US" altLang="zh-CN" dirty="0"/>
              <a:t> c</a:t>
            </a:r>
            <a:r>
              <a:rPr lang="zh-CN" altLang="en-US" dirty="0"/>
              <a:t>）双语义到本地映射模块 对改进的符号节点和局部表示进行关联学习，并因此增强局部特征。 </a:t>
            </a:r>
            <a:endParaRPr lang="en-US" altLang="zh-CN" dirty="0"/>
          </a:p>
          <a:p>
            <a:endParaRPr lang="en-US" altLang="zh-CN" dirty="0"/>
          </a:p>
          <a:p>
            <a:r>
              <a:rPr lang="zh-CN" altLang="en-US" dirty="0"/>
              <a:t>广泛的实验表明，结合</a:t>
            </a:r>
            <a:r>
              <a:rPr lang="en-US" altLang="zh-CN" dirty="0"/>
              <a:t>SGR</a:t>
            </a:r>
            <a:r>
              <a:rPr lang="zh-CN" altLang="en-US" dirty="0"/>
              <a:t>显着改善了三个语义分割和一个图像分类任务的简单</a:t>
            </a:r>
            <a:r>
              <a:rPr lang="en-US" altLang="zh-CN" dirty="0" err="1"/>
              <a:t>ConvNets</a:t>
            </a:r>
            <a:r>
              <a:rPr lang="zh-CN" altLang="en-US" dirty="0"/>
              <a:t>。</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75550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尽管像图像分类和图像分割这样的标准识别任务通过卷积网络取得了显著进步，但是它主要在于构建更深层次和更复杂的局部卷积网络，而我们希望它能够捕捉到关于输入和目标之间的一切关系。而这样的卷积网络损害了特征的可解释性，并且缺乏对复杂的现实世界任务至关重要的全局推理能力。因此一些工作制定了图模型和结构约束（例如</a:t>
            </a:r>
            <a:r>
              <a:rPr lang="en-US" altLang="zh-CN" sz="1200" b="0" i="0" kern="1200" dirty="0">
                <a:solidFill>
                  <a:schemeClr val="tx1"/>
                </a:solidFill>
                <a:effectLst/>
                <a:latin typeface="+mn-lt"/>
                <a:ea typeface="+mn-ea"/>
                <a:cs typeface="+mn-cs"/>
              </a:rPr>
              <a:t>CRF </a:t>
            </a:r>
            <a:r>
              <a:rPr lang="zh-CN" altLang="en-US" sz="1200" b="0" i="0" kern="1200" dirty="0">
                <a:solidFill>
                  <a:schemeClr val="tx1"/>
                </a:solidFill>
                <a:effectLst/>
                <a:latin typeface="+mn-lt"/>
                <a:ea typeface="+mn-ea"/>
                <a:cs typeface="+mn-cs"/>
              </a:rPr>
              <a:t>）来对最终卷积输出结果进行预测。但是，它们无法明确增强特征表示，从而导致有限的泛化能力。</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8333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92308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zh-CN" altLang="en-US" sz="1200" b="0" i="0" kern="1200" dirty="0">
                <a:solidFill>
                  <a:schemeClr val="tx1"/>
                </a:solidFill>
                <a:effectLst/>
                <a:latin typeface="+mn-lt"/>
                <a:ea typeface="+mn-ea"/>
                <a:cs typeface="+mn-cs"/>
              </a:rPr>
              <a:t>（长灰色箭头）</a:t>
            </a:r>
            <a:r>
              <a:rPr lang="zh-CN" altLang="en-US" dirty="0"/>
              <a:t>是</a:t>
            </a:r>
            <a:r>
              <a:rPr lang="en-US" altLang="zh-CN" dirty="0"/>
              <a:t>local-to-semantic voting module</a:t>
            </a:r>
            <a:r>
              <a:rPr lang="zh-CN" altLang="en-US" dirty="0"/>
              <a:t>，投票权重代表每个本地特征对某个节点的语义协议信任。 </a:t>
            </a:r>
            <a:endParaRPr lang="en-US" altLang="zh-CN" dirty="0"/>
          </a:p>
          <a:p>
            <a:r>
              <a:rPr lang="zh-CN" altLang="en-US" dirty="0"/>
              <a:t>然后，图形推理模块在给定先验知识图的基础上得到改进的符号节点的视觉特征表示。 </a:t>
            </a:r>
            <a:endParaRPr lang="en-US" altLang="zh-CN" dirty="0"/>
          </a:p>
          <a:p>
            <a:r>
              <a:rPr lang="zh-CN" altLang="en-US" dirty="0"/>
              <a:t>最后，（</a:t>
            </a:r>
            <a:r>
              <a:rPr lang="zh-CN" altLang="en-US" sz="1200" b="0" i="0" kern="1200" dirty="0">
                <a:solidFill>
                  <a:schemeClr val="tx1"/>
                </a:solidFill>
                <a:effectLst/>
                <a:latin typeface="+mn-lt"/>
                <a:ea typeface="+mn-ea"/>
                <a:cs typeface="+mn-cs"/>
              </a:rPr>
              <a:t>长紫色箭头）是</a:t>
            </a:r>
            <a:r>
              <a:rPr lang="en-US" altLang="zh-CN" dirty="0"/>
              <a:t>dual semantic-to-local module</a:t>
            </a:r>
            <a:r>
              <a:rPr lang="zh-CN" altLang="en-US" dirty="0"/>
              <a:t>，将改进的符号节点和局部特征适当关联，以结合局部特征和全局推理的力量。 因此，它使得特定符号节点能够在全局推理的帮助下驱动对语义兼容的局部特征的识别。</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237815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SGR</a:t>
            </a:r>
            <a:r>
              <a:rPr lang="zh-CN" altLang="en-US" sz="1200" b="0" i="0" kern="1200" dirty="0">
                <a:solidFill>
                  <a:schemeClr val="tx1"/>
                </a:solidFill>
                <a:effectLst/>
                <a:latin typeface="+mn-lt"/>
                <a:ea typeface="+mn-ea"/>
                <a:cs typeface="+mn-cs"/>
              </a:rPr>
              <a:t>层的推理细节实现：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Hl×Wl×D1</a:t>
            </a:r>
            <a:r>
              <a:rPr lang="zh-CN" altLang="en-US" sz="1200" b="0" i="0" kern="1200" dirty="0">
                <a:solidFill>
                  <a:schemeClr val="tx1"/>
                </a:solidFill>
                <a:effectLst/>
                <a:latin typeface="+mn-lt"/>
                <a:ea typeface="+mn-ea"/>
                <a:cs typeface="+mn-cs"/>
              </a:rPr>
              <a:t>的卷积特征张量作为输入， ⊗表示矩阵乘法，⊕表示逐元素求和，而带</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的圆表示级联。 注意到，执行</a:t>
            </a:r>
            <a:r>
              <a:rPr lang="en-US" altLang="zh-CN" sz="1200" b="0" i="0" kern="1200" dirty="0" err="1">
                <a:solidFill>
                  <a:schemeClr val="tx1"/>
                </a:solidFill>
                <a:effectLst/>
                <a:latin typeface="+mn-lt"/>
                <a:ea typeface="+mn-ea"/>
                <a:cs typeface="+mn-cs"/>
              </a:rPr>
              <a:t>softmax</a:t>
            </a:r>
            <a:r>
              <a:rPr lang="zh-CN" altLang="en-US" sz="1200" b="0" i="0" kern="1200" dirty="0">
                <a:solidFill>
                  <a:schemeClr val="tx1"/>
                </a:solidFill>
                <a:effectLst/>
                <a:latin typeface="+mn-lt"/>
                <a:ea typeface="+mn-ea"/>
                <a:cs typeface="+mn-cs"/>
              </a:rPr>
              <a:t>操作，张量扩展，</a:t>
            </a:r>
            <a:r>
              <a:rPr lang="en-US" altLang="zh-CN" sz="1200" b="0" i="0" kern="1200" dirty="0" err="1">
                <a:solidFill>
                  <a:schemeClr val="tx1"/>
                </a:solidFill>
                <a:effectLst/>
                <a:latin typeface="+mn-lt"/>
                <a:ea typeface="+mn-ea"/>
                <a:cs typeface="+mn-cs"/>
              </a:rPr>
              <a:t>ReLU</a:t>
            </a:r>
            <a:r>
              <a:rPr lang="zh-CN" altLang="en-US" sz="1200" b="0" i="0" kern="1200" dirty="0">
                <a:solidFill>
                  <a:schemeClr val="tx1"/>
                </a:solidFill>
                <a:effectLst/>
                <a:latin typeface="+mn-lt"/>
                <a:ea typeface="+mn-ea"/>
                <a:cs typeface="+mn-cs"/>
              </a:rPr>
              <a:t>操作。 绿色框表示</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卷积或线性层。</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225610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rgbClr val="4F4F4F"/>
                </a:solidFill>
                <a:latin typeface="+mj-ea"/>
                <a:ea typeface="+mn-ea"/>
                <a:cs typeface="+mn-cs"/>
              </a:rPr>
              <a:t>其中</a:t>
            </a:r>
            <a:r>
              <a:rPr lang="en-US" altLang="zh-CN" sz="1200" kern="1200" dirty="0">
                <a:solidFill>
                  <a:srgbClr val="4F4F4F"/>
                </a:solidFill>
                <a:latin typeface="+mj-ea"/>
                <a:ea typeface="+mn-ea"/>
                <a:cs typeface="+mn-cs"/>
              </a:rPr>
              <a:t>H</a:t>
            </a:r>
            <a:r>
              <a:rPr lang="en-US" altLang="zh-CN" sz="1100" kern="1200" dirty="0">
                <a:solidFill>
                  <a:srgbClr val="4F4F4F"/>
                </a:solidFill>
                <a:latin typeface="+mj-ea"/>
                <a:ea typeface="+mn-ea"/>
                <a:cs typeface="+mn-cs"/>
              </a:rPr>
              <a:t>l</a:t>
            </a:r>
            <a:r>
              <a:rPr lang="zh-CN" altLang="en-US" sz="1200" kern="1200" dirty="0">
                <a:solidFill>
                  <a:srgbClr val="4F4F4F"/>
                </a:solidFill>
                <a:latin typeface="+mj-ea"/>
                <a:ea typeface="+mn-ea"/>
                <a:cs typeface="+mn-cs"/>
              </a:rPr>
              <a:t>和</a:t>
            </a:r>
            <a:r>
              <a:rPr lang="en-US" altLang="zh-CN" sz="1200" kern="1200" dirty="0">
                <a:solidFill>
                  <a:srgbClr val="4F4F4F"/>
                </a:solidFill>
                <a:latin typeface="+mj-ea"/>
                <a:ea typeface="+mn-ea"/>
                <a:cs typeface="+mn-cs"/>
              </a:rPr>
              <a:t>W1</a:t>
            </a:r>
            <a:r>
              <a:rPr lang="zh-CN" altLang="en-US" sz="1200" kern="1200" dirty="0">
                <a:solidFill>
                  <a:srgbClr val="4F4F4F"/>
                </a:solidFill>
                <a:latin typeface="+mj-ea"/>
                <a:ea typeface="+mn-ea"/>
                <a:cs typeface="+mn-cs"/>
              </a:rPr>
              <a:t>是特征图的高度和权重，</a:t>
            </a:r>
            <a:r>
              <a:rPr lang="en-US" altLang="zh-CN" sz="1200" kern="1200" dirty="0">
                <a:solidFill>
                  <a:srgbClr val="4F4F4F"/>
                </a:solidFill>
                <a:latin typeface="+mj-ea"/>
                <a:ea typeface="+mn-ea"/>
                <a:cs typeface="+mn-cs"/>
              </a:rPr>
              <a:t>D1</a:t>
            </a:r>
            <a:r>
              <a:rPr lang="zh-CN" altLang="en-US" sz="1200" kern="1200" dirty="0">
                <a:solidFill>
                  <a:srgbClr val="4F4F4F"/>
                </a:solidFill>
                <a:latin typeface="+mj-ea"/>
                <a:ea typeface="+mn-ea"/>
                <a:cs typeface="+mn-cs"/>
              </a:rPr>
              <a:t>是信道编号。 </a:t>
            </a:r>
            <a:endParaRPr lang="en-US" altLang="zh-CN" sz="1200" kern="1200" dirty="0">
              <a:solidFill>
                <a:srgbClr val="4F4F4F"/>
              </a:solidFill>
              <a:latin typeface="+mj-ea"/>
              <a:ea typeface="+mn-ea"/>
              <a:cs typeface="+mn-cs"/>
            </a:endParaRPr>
          </a:p>
          <a:p>
            <a:r>
              <a:rPr lang="zh-CN" altLang="en-US" sz="1200" kern="1200" dirty="0">
                <a:solidFill>
                  <a:srgbClr val="4F4F4F"/>
                </a:solidFill>
                <a:latin typeface="+mj-ea"/>
                <a:ea typeface="+mn-ea"/>
                <a:cs typeface="+mn-cs"/>
              </a:rPr>
              <a:t>通过投票权重</a:t>
            </a:r>
            <a:r>
              <a:rPr lang="en-US" altLang="zh-CN" sz="1200" kern="1200" dirty="0" err="1">
                <a:solidFill>
                  <a:srgbClr val="4F4F4F"/>
                </a:solidFill>
                <a:latin typeface="+mj-ea"/>
                <a:ea typeface="+mn-ea"/>
                <a:cs typeface="+mn-cs"/>
              </a:rPr>
              <a:t>axi→n∈Aps</a:t>
            </a:r>
            <a:r>
              <a:rPr lang="zh-CN" altLang="en-US" sz="1200" kern="1200" dirty="0">
                <a:solidFill>
                  <a:srgbClr val="4F4F4F"/>
                </a:solidFill>
                <a:latin typeface="+mj-ea"/>
                <a:ea typeface="+mn-ea"/>
                <a:cs typeface="+mn-cs"/>
              </a:rPr>
              <a:t>对所有加权变换的局部特征求和来计算每个节点</a:t>
            </a:r>
            <a:r>
              <a:rPr lang="en-US" altLang="zh-CN" sz="1200" kern="1200" dirty="0">
                <a:solidFill>
                  <a:srgbClr val="4F4F4F"/>
                </a:solidFill>
                <a:latin typeface="+mj-ea"/>
                <a:ea typeface="+mn-ea"/>
                <a:cs typeface="+mn-cs"/>
              </a:rPr>
              <a:t>n</a:t>
            </a:r>
            <a:r>
              <a:rPr lang="zh-CN" altLang="en-US" sz="1200" kern="1200" dirty="0">
                <a:solidFill>
                  <a:srgbClr val="4F4F4F"/>
                </a:solidFill>
                <a:latin typeface="+mj-ea"/>
                <a:ea typeface="+mn-ea"/>
                <a:cs typeface="+mn-cs"/>
              </a:rPr>
              <a:t>的视觉特征</a:t>
            </a:r>
            <a:r>
              <a:rPr lang="en-US" altLang="zh-CN" sz="1200" kern="1200" dirty="0" err="1">
                <a:solidFill>
                  <a:srgbClr val="4F4F4F"/>
                </a:solidFill>
                <a:latin typeface="+mj-ea"/>
                <a:ea typeface="+mn-ea"/>
                <a:cs typeface="+mn-cs"/>
              </a:rPr>
              <a:t>Hpsn∈Hps</a:t>
            </a:r>
            <a:endParaRPr lang="en-US" altLang="zh-CN" sz="1200" kern="1200" dirty="0">
              <a:solidFill>
                <a:srgbClr val="4F4F4F"/>
              </a:solidFill>
              <a:latin typeface="+mj-ea"/>
              <a:ea typeface="+mn-ea"/>
              <a:cs typeface="+mn-cs"/>
            </a:endParaRPr>
          </a:p>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976454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通过将激活函数</a:t>
            </a:r>
            <a:r>
              <a:rPr lang="en-US" altLang="zh-CN" dirty="0"/>
              <a:t>σ</a:t>
            </a:r>
            <a:r>
              <a:rPr lang="zh-CN" altLang="en-US" dirty="0"/>
              <a:t>（</a:t>
            </a:r>
            <a:r>
              <a:rPr lang="en-US" altLang="zh-CN" dirty="0"/>
              <a:t>·</a:t>
            </a:r>
            <a:r>
              <a:rPr lang="zh-CN" altLang="en-US" dirty="0"/>
              <a:t>）和语言嵌入</a:t>
            </a:r>
            <a:r>
              <a:rPr lang="en-US" altLang="zh-CN" dirty="0"/>
              <a:t>S</a:t>
            </a:r>
            <a:r>
              <a:rPr lang="zh-CN" altLang="en-US" dirty="0"/>
              <a:t>级联得到变换后的</a:t>
            </a:r>
            <a:r>
              <a:rPr lang="en-US" altLang="zh-CN" dirty="0" err="1"/>
              <a:t>Hps</a:t>
            </a:r>
            <a:r>
              <a:rPr lang="zh-CN" altLang="en-US" dirty="0"/>
              <a:t>的特征</a:t>
            </a:r>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2621106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210100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9.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jpg"/><Relationship Id="rId7"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hyperlink" Target="http://www.officeplus.cn/Template/Home.shtml" TargetMode="Externa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6ECB370-12D0-4478-B2C1-42041D3548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副标题 2">
            <a:extLst>
              <a:ext uri="{FF2B5EF4-FFF2-40B4-BE49-F238E27FC236}">
                <a16:creationId xmlns:a16="http://schemas.microsoft.com/office/drawing/2014/main" id="{DE4774FD-CA84-4334-A5E6-4018CC8F8387}"/>
              </a:ext>
            </a:extLst>
          </p:cNvPr>
          <p:cNvSpPr>
            <a:spLocks noGrp="1"/>
          </p:cNvSpPr>
          <p:nvPr>
            <p:ph type="subTitle" idx="1"/>
          </p:nvPr>
        </p:nvSpPr>
        <p:spPr>
          <a:xfrm>
            <a:off x="669926" y="2877828"/>
            <a:ext cx="10850562" cy="444594"/>
          </a:xfrm>
        </p:spPr>
        <p:txBody>
          <a:bodyPr anchor="ctr">
            <a:normAutofit/>
          </a:bodyPr>
          <a:lstStyle>
            <a:lvl1pPr marL="0" indent="0" algn="ctr">
              <a:buNone/>
              <a:defRPr sz="2000">
                <a:solidFill>
                  <a:schemeClr val="accent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1" name="标题 1">
            <a:extLst>
              <a:ext uri="{FF2B5EF4-FFF2-40B4-BE49-F238E27FC236}">
                <a16:creationId xmlns:a16="http://schemas.microsoft.com/office/drawing/2014/main" id="{51BC89B0-625D-43E6-B3D9-96B6348FD82D}"/>
              </a:ext>
            </a:extLst>
          </p:cNvPr>
          <p:cNvSpPr>
            <a:spLocks noGrp="1"/>
          </p:cNvSpPr>
          <p:nvPr>
            <p:ph type="ctrTitle"/>
          </p:nvPr>
        </p:nvSpPr>
        <p:spPr>
          <a:xfrm>
            <a:off x="669926" y="1786122"/>
            <a:ext cx="10850562" cy="1072602"/>
          </a:xfrm>
        </p:spPr>
        <p:txBody>
          <a:bodyPr anchor="ctr">
            <a:normAutofit/>
          </a:bodyPr>
          <a:lstStyle>
            <a:lvl1pPr algn="ctr">
              <a:defRPr sz="4000">
                <a:solidFill>
                  <a:schemeClr val="accent1"/>
                </a:solidFill>
              </a:defRPr>
            </a:lvl1pPr>
          </a:lstStyle>
          <a:p>
            <a:r>
              <a:rPr lang="en-US" dirty="0"/>
              <a:t>Click to edit Master title style</a:t>
            </a:r>
            <a:endParaRPr lang="zh-CN" altLang="en-US" dirty="0"/>
          </a:p>
        </p:txBody>
      </p:sp>
      <p:sp>
        <p:nvSpPr>
          <p:cNvPr id="14" name="文本占位符 13">
            <a:extLst>
              <a:ext uri="{FF2B5EF4-FFF2-40B4-BE49-F238E27FC236}">
                <a16:creationId xmlns:a16="http://schemas.microsoft.com/office/drawing/2014/main" id="{F63CF7FF-9841-453A-8D11-A8042CB0D3C4}"/>
              </a:ext>
            </a:extLst>
          </p:cNvPr>
          <p:cNvSpPr>
            <a:spLocks noGrp="1"/>
          </p:cNvSpPr>
          <p:nvPr>
            <p:ph type="body" sz="quarter" idx="10" hasCustomPrompt="1"/>
          </p:nvPr>
        </p:nvSpPr>
        <p:spPr>
          <a:xfrm>
            <a:off x="669926" y="4052304"/>
            <a:ext cx="10850562"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5" name="文本占位符 13">
            <a:extLst>
              <a:ext uri="{FF2B5EF4-FFF2-40B4-BE49-F238E27FC236}">
                <a16:creationId xmlns:a16="http://schemas.microsoft.com/office/drawing/2014/main" id="{B30B88CF-5CF5-40AB-A59C-05AF2340EE0B}"/>
              </a:ext>
            </a:extLst>
          </p:cNvPr>
          <p:cNvSpPr>
            <a:spLocks noGrp="1"/>
          </p:cNvSpPr>
          <p:nvPr>
            <p:ph type="body" sz="quarter" idx="11" hasCustomPrompt="1"/>
          </p:nvPr>
        </p:nvSpPr>
        <p:spPr>
          <a:xfrm>
            <a:off x="669926" y="4348575"/>
            <a:ext cx="10850562" cy="296271"/>
          </a:xfrm>
        </p:spPr>
        <p:txBody>
          <a:bodyPr vert="horz" anchor="ctr">
            <a:noAutofit/>
          </a:bodyPr>
          <a:lstStyle>
            <a:lvl1pPr marL="0" indent="0" algn="ct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48212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80262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F495E1F-136D-4BE1-A02C-183CC0F342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标题 1">
            <a:extLst>
              <a:ext uri="{FF2B5EF4-FFF2-40B4-BE49-F238E27FC236}">
                <a16:creationId xmlns:a16="http://schemas.microsoft.com/office/drawing/2014/main" id="{8EB21F71-7218-4FD8-ABCC-48727071BB9A}"/>
              </a:ext>
            </a:extLst>
          </p:cNvPr>
          <p:cNvSpPr>
            <a:spLocks noGrp="1"/>
          </p:cNvSpPr>
          <p:nvPr>
            <p:ph type="title"/>
          </p:nvPr>
        </p:nvSpPr>
        <p:spPr>
          <a:xfrm>
            <a:off x="4812269" y="210638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6" name="文本占位符 2">
            <a:extLst>
              <a:ext uri="{FF2B5EF4-FFF2-40B4-BE49-F238E27FC236}">
                <a16:creationId xmlns:a16="http://schemas.microsoft.com/office/drawing/2014/main" id="{19F0CF5A-B131-4349-8F42-32CB3037708D}"/>
              </a:ext>
            </a:extLst>
          </p:cNvPr>
          <p:cNvSpPr>
            <a:spLocks noGrp="1"/>
          </p:cNvSpPr>
          <p:nvPr>
            <p:ph type="body" idx="1"/>
          </p:nvPr>
        </p:nvSpPr>
        <p:spPr>
          <a:xfrm>
            <a:off x="4813385" y="3001736"/>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3" name="日期占位符 2">
            <a:extLst>
              <a:ext uri="{FF2B5EF4-FFF2-40B4-BE49-F238E27FC236}">
                <a16:creationId xmlns:a16="http://schemas.microsoft.com/office/drawing/2014/main" id="{F021CB09-2624-4284-AFC6-0124B76CA500}"/>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2019/1/23</a:t>
            </a:fld>
            <a:endParaRPr lang="zh-CN" altLang="en-US"/>
          </a:p>
        </p:txBody>
      </p:sp>
      <p:sp>
        <p:nvSpPr>
          <p:cNvPr id="14" name="页脚占位符 3">
            <a:extLst>
              <a:ext uri="{FF2B5EF4-FFF2-40B4-BE49-F238E27FC236}">
                <a16:creationId xmlns:a16="http://schemas.microsoft.com/office/drawing/2014/main" id="{783C9B21-C950-4BB2-8D5A-8D24BC999BCB}"/>
              </a:ext>
            </a:extLst>
          </p:cNvPr>
          <p:cNvSpPr>
            <a:spLocks noGrp="1"/>
          </p:cNvSpPr>
          <p:nvPr>
            <p:ph type="ftr" sz="quarter" idx="11"/>
          </p:nvPr>
        </p:nvSpPr>
        <p:spPr>
          <a:xfrm>
            <a:off x="669924" y="6240463"/>
            <a:ext cx="4140201" cy="206381"/>
          </a:xfrm>
        </p:spPr>
        <p:txBody>
          <a:bodyPr/>
          <a:lstStyle/>
          <a:p>
            <a:r>
              <a:rPr lang="en-US" altLang="zh-CN" dirty="0"/>
              <a:t>www.islide.cc</a:t>
            </a:r>
            <a:endParaRPr lang="zh-CN" altLang="en-US" dirty="0"/>
          </a:p>
        </p:txBody>
      </p:sp>
      <p:sp>
        <p:nvSpPr>
          <p:cNvPr id="15" name="灯片编号占位符 4">
            <a:extLst>
              <a:ext uri="{FF2B5EF4-FFF2-40B4-BE49-F238E27FC236}">
                <a16:creationId xmlns:a16="http://schemas.microsoft.com/office/drawing/2014/main" id="{74383B9E-1B45-4B85-959B-1AF9865EE542}"/>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6" name="标题 5">
            <a:extLst>
              <a:ext uri="{FF2B5EF4-FFF2-40B4-BE49-F238E27FC236}">
                <a16:creationId xmlns:a16="http://schemas.microsoft.com/office/drawing/2014/main" id="{09678C7F-4932-45D0-B060-27F796ED5A0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
        <p:nvSpPr>
          <p:cNvPr id="17" name="内容占位符 7">
            <a:extLst>
              <a:ext uri="{FF2B5EF4-FFF2-40B4-BE49-F238E27FC236}">
                <a16:creationId xmlns:a16="http://schemas.microsoft.com/office/drawing/2014/main" id="{BF34A00D-273C-4CDA-9216-5588AB015D23}"/>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2678293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6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418E05-6741-489F-BC17-B35692DAB7F8}"/>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en-US" dirty="0"/>
          </a:p>
        </p:txBody>
      </p:sp>
      <p:sp>
        <p:nvSpPr>
          <p:cNvPr id="7" name="Date Placeholder 2">
            <a:extLst>
              <a:ext uri="{FF2B5EF4-FFF2-40B4-BE49-F238E27FC236}">
                <a16:creationId xmlns:a16="http://schemas.microsoft.com/office/drawing/2014/main" id="{3BD9754C-2EB9-4F25-A6A6-BC54AF851172}"/>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2019/1/23</a:t>
            </a:fld>
            <a:endParaRPr lang="zh-CN" altLang="en-US"/>
          </a:p>
        </p:txBody>
      </p:sp>
      <p:sp>
        <p:nvSpPr>
          <p:cNvPr id="8" name="Footer Placeholder 3">
            <a:extLst>
              <a:ext uri="{FF2B5EF4-FFF2-40B4-BE49-F238E27FC236}">
                <a16:creationId xmlns:a16="http://schemas.microsoft.com/office/drawing/2014/main" id="{3FE0A611-686D-4957-B01C-FA736556DA37}"/>
              </a:ext>
            </a:extLst>
          </p:cNvPr>
          <p:cNvSpPr>
            <a:spLocks noGrp="1"/>
          </p:cNvSpPr>
          <p:nvPr>
            <p:ph type="ftr" sz="quarter" idx="11"/>
          </p:nvPr>
        </p:nvSpPr>
        <p:spPr>
          <a:xfrm>
            <a:off x="669924" y="6240463"/>
            <a:ext cx="4140201" cy="206381"/>
          </a:xfrm>
        </p:spPr>
        <p:txBody>
          <a:bodyPr/>
          <a:lstStyle/>
          <a:p>
            <a:r>
              <a:rPr lang="en-US" altLang="zh-CN" dirty="0"/>
              <a:t>www.islide.cc</a:t>
            </a:r>
            <a:endParaRPr lang="zh-CN" altLang="en-US" dirty="0"/>
          </a:p>
        </p:txBody>
      </p:sp>
      <p:sp>
        <p:nvSpPr>
          <p:cNvPr id="9" name="Slide Number Placeholder 4">
            <a:extLst>
              <a:ext uri="{FF2B5EF4-FFF2-40B4-BE49-F238E27FC236}">
                <a16:creationId xmlns:a16="http://schemas.microsoft.com/office/drawing/2014/main" id="{4C7B408F-7D37-4BBC-9EBF-42E5395640E8}"/>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940374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EAB898-6665-4BFE-A7DA-D0B6B0EAFB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标题 1">
            <a:extLst>
              <a:ext uri="{FF2B5EF4-FFF2-40B4-BE49-F238E27FC236}">
                <a16:creationId xmlns:a16="http://schemas.microsoft.com/office/drawing/2014/main" id="{23DCF18F-1C52-4FAC-8ABB-3B8FEFDBDBB9}"/>
              </a:ext>
            </a:extLst>
          </p:cNvPr>
          <p:cNvSpPr>
            <a:spLocks noGrp="1"/>
          </p:cNvSpPr>
          <p:nvPr>
            <p:ph type="ctrTitle" hasCustomPrompt="1"/>
          </p:nvPr>
        </p:nvSpPr>
        <p:spPr>
          <a:xfrm>
            <a:off x="4766581" y="1807491"/>
            <a:ext cx="5426076" cy="1621509"/>
          </a:xfrm>
        </p:spPr>
        <p:txBody>
          <a:bodyPr anchor="b">
            <a:normAutofit/>
          </a:bodyPr>
          <a:lstStyle>
            <a:lvl1pPr marL="0" indent="0" algn="l">
              <a:buFont typeface="Arial" panose="020B0604020202020204" pitchFamily="34" charset="0"/>
              <a:buNone/>
              <a:defRPr sz="3200">
                <a:solidFill>
                  <a:schemeClr val="accent1"/>
                </a:solidFill>
              </a:defRPr>
            </a:lvl1pPr>
          </a:lstStyle>
          <a:p>
            <a:r>
              <a:rPr lang="en-US" altLang="zh-CN" dirty="0"/>
              <a:t>Conclusion</a:t>
            </a:r>
            <a:endParaRPr lang="zh-CN" altLang="en-US" dirty="0"/>
          </a:p>
        </p:txBody>
      </p:sp>
      <p:sp>
        <p:nvSpPr>
          <p:cNvPr id="7" name="文本占位符 62">
            <a:extLst>
              <a:ext uri="{FF2B5EF4-FFF2-40B4-BE49-F238E27FC236}">
                <a16:creationId xmlns:a16="http://schemas.microsoft.com/office/drawing/2014/main" id="{3573A750-9A1A-4E4F-BB95-77AF14ED7CCF}"/>
              </a:ext>
            </a:extLst>
          </p:cNvPr>
          <p:cNvSpPr>
            <a:spLocks noGrp="1"/>
          </p:cNvSpPr>
          <p:nvPr>
            <p:ph type="body" sz="quarter" idx="18" hasCustomPrompt="1"/>
          </p:nvPr>
        </p:nvSpPr>
        <p:spPr>
          <a:xfrm>
            <a:off x="4766581" y="4113727"/>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8" name="文本占位符 13">
            <a:extLst>
              <a:ext uri="{FF2B5EF4-FFF2-40B4-BE49-F238E27FC236}">
                <a16:creationId xmlns:a16="http://schemas.microsoft.com/office/drawing/2014/main" id="{980AC26D-505D-4F35-96F2-8E856207FF8F}"/>
              </a:ext>
            </a:extLst>
          </p:cNvPr>
          <p:cNvSpPr>
            <a:spLocks noGrp="1"/>
          </p:cNvSpPr>
          <p:nvPr>
            <p:ph type="body" sz="quarter" idx="10" hasCustomPrompt="1"/>
          </p:nvPr>
        </p:nvSpPr>
        <p:spPr>
          <a:xfrm>
            <a:off x="4766582" y="3817456"/>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DC275-985E-45AD-860F-39764B073DE1}"/>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406E8A6F-5490-408C-8C53-2F6FF0E099CB}"/>
              </a:ext>
            </a:extLst>
          </p:cNvPr>
          <p:cNvSpPr>
            <a:spLocks noGrp="1"/>
          </p:cNvSpPr>
          <p:nvPr>
            <p:ph type="dt" sz="half" idx="10"/>
          </p:nvPr>
        </p:nvSpPr>
        <p:spPr/>
        <p:txBody>
          <a:bodyPr/>
          <a:lstStyle/>
          <a:p>
            <a:fld id="{6489D9C7-5DC6-4263-87FF-7C99F6FB63C3}" type="datetime1">
              <a:rPr lang="zh-CN" altLang="en-US" smtClean="0"/>
              <a:pPr/>
              <a:t>2019/1/23</a:t>
            </a:fld>
            <a:endParaRPr lang="zh-CN" altLang="en-US"/>
          </a:p>
        </p:txBody>
      </p:sp>
      <p:sp>
        <p:nvSpPr>
          <p:cNvPr id="4" name="页脚占位符 3">
            <a:extLst>
              <a:ext uri="{FF2B5EF4-FFF2-40B4-BE49-F238E27FC236}">
                <a16:creationId xmlns:a16="http://schemas.microsoft.com/office/drawing/2014/main" id="{A5A3F001-13E7-4974-B329-DB5883BD24E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B7927F79-CA31-477B-A081-7FA1A46F44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9339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6313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0579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标题占位符 1">
            <a:extLst>
              <a:ext uri="{FF2B5EF4-FFF2-40B4-BE49-F238E27FC236}">
                <a16:creationId xmlns:a16="http://schemas.microsoft.com/office/drawing/2014/main" id="{ED2FF44A-F9A2-4734-B9FC-7C1F743F65D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8236A47E-D89B-44EB-9BF9-7FB07A284DC7}"/>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0" name="直接连接符 9">
            <a:extLst>
              <a:ext uri="{FF2B5EF4-FFF2-40B4-BE49-F238E27FC236}">
                <a16:creationId xmlns:a16="http://schemas.microsoft.com/office/drawing/2014/main" id="{890EC732-A8F9-4A9A-AC20-F97FE80F7E32}"/>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日期占位符 3">
            <a:extLst>
              <a:ext uri="{FF2B5EF4-FFF2-40B4-BE49-F238E27FC236}">
                <a16:creationId xmlns:a16="http://schemas.microsoft.com/office/drawing/2014/main" id="{B202BAAB-B381-4751-972E-4B7523C14782}"/>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2019/1/23</a:t>
            </a:fld>
            <a:endParaRPr lang="zh-CN" altLang="en-US"/>
          </a:p>
        </p:txBody>
      </p:sp>
      <p:sp>
        <p:nvSpPr>
          <p:cNvPr id="12" name="页脚占位符 4">
            <a:extLst>
              <a:ext uri="{FF2B5EF4-FFF2-40B4-BE49-F238E27FC236}">
                <a16:creationId xmlns:a16="http://schemas.microsoft.com/office/drawing/2014/main" id="{7D59A130-CDC7-49D3-9E11-DF24A2740795}"/>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3" name="灯片编号占位符 5">
            <a:extLst>
              <a:ext uri="{FF2B5EF4-FFF2-40B4-BE49-F238E27FC236}">
                <a16:creationId xmlns:a16="http://schemas.microsoft.com/office/drawing/2014/main" id="{4F3C11EF-40A7-4E60-85E3-29F5F570CF77}"/>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4" r:id="rId4"/>
    <p:sldLayoutId id="2147483665" r:id="rId5"/>
    <p:sldLayoutId id="2147483661" r:id="rId6"/>
    <p:sldLayoutId id="2147483666"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12081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www.petuum.com/" TargetMode="External"/><Relationship Id="rId5" Type="http://schemas.openxmlformats.org/officeDocument/2006/relationships/hyperlink" Target="http://www.baidu.com/link?url=-9jszZJ4W6jGDjiacM0PPZlrh89fgWq2PHgcqG7D2AhadkHY9-kKUGr-nzj6M2svkE-eL2py3x-gsvnHGWBFfq"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8B8C198-E730-40C1-800C-788743909601}"/>
              </a:ext>
            </a:extLst>
          </p:cNvPr>
          <p:cNvPicPr>
            <a:picLocks noChangeAspect="1"/>
          </p:cNvPicPr>
          <p:nvPr/>
        </p:nvPicPr>
        <p:blipFill>
          <a:blip r:embed="rId3"/>
          <a:stretch>
            <a:fillRect/>
          </a:stretch>
        </p:blipFill>
        <p:spPr>
          <a:xfrm>
            <a:off x="339024" y="515572"/>
            <a:ext cx="11513952" cy="4675879"/>
          </a:xfrm>
          <a:prstGeom prst="rect">
            <a:avLst/>
          </a:prstGeom>
        </p:spPr>
      </p:pic>
      <p:sp>
        <p:nvSpPr>
          <p:cNvPr id="13" name="矩形 12">
            <a:extLst>
              <a:ext uri="{FF2B5EF4-FFF2-40B4-BE49-F238E27FC236}">
                <a16:creationId xmlns:a16="http://schemas.microsoft.com/office/drawing/2014/main" id="{36C9D727-2EE9-4860-B835-29AD2337CFA2}"/>
              </a:ext>
            </a:extLst>
          </p:cNvPr>
          <p:cNvSpPr/>
          <p:nvPr/>
        </p:nvSpPr>
        <p:spPr>
          <a:xfrm>
            <a:off x="1241323" y="6342428"/>
            <a:ext cx="9709354" cy="369332"/>
          </a:xfrm>
          <a:prstGeom prst="rect">
            <a:avLst/>
          </a:prstGeom>
        </p:spPr>
        <p:txBody>
          <a:bodyPr wrap="square">
            <a:spAutoFit/>
          </a:bodyPr>
          <a:lstStyle/>
          <a:p>
            <a:r>
              <a:rPr lang="zh-CN" altLang="en-US" dirty="0"/>
              <a:t>32nd Conference on Neural Information Processing Systems (NIPS 2018), Montréal, Canada.</a:t>
            </a:r>
          </a:p>
        </p:txBody>
      </p:sp>
      <p:sp>
        <p:nvSpPr>
          <p:cNvPr id="14" name="矩形 13">
            <a:extLst>
              <a:ext uri="{FF2B5EF4-FFF2-40B4-BE49-F238E27FC236}">
                <a16:creationId xmlns:a16="http://schemas.microsoft.com/office/drawing/2014/main" id="{265DA6C8-75B6-4DDB-9255-B0C4DFCDC345}"/>
              </a:ext>
            </a:extLst>
          </p:cNvPr>
          <p:cNvSpPr/>
          <p:nvPr/>
        </p:nvSpPr>
        <p:spPr>
          <a:xfrm>
            <a:off x="8583561" y="3030794"/>
            <a:ext cx="1799304" cy="390832"/>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C6BF76D2-C5B5-401A-A116-3CDCE72595E1}"/>
              </a:ext>
            </a:extLst>
          </p:cNvPr>
          <p:cNvSpPr/>
          <p:nvPr/>
        </p:nvSpPr>
        <p:spPr>
          <a:xfrm>
            <a:off x="5050226" y="4210135"/>
            <a:ext cx="1799304" cy="390832"/>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44705EF-71A0-45A4-A628-9528D5CEA56B}"/>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5" name="图片 4">
            <a:extLst>
              <a:ext uri="{FF2B5EF4-FFF2-40B4-BE49-F238E27FC236}">
                <a16:creationId xmlns:a16="http://schemas.microsoft.com/office/drawing/2014/main" id="{B73761E2-D1DF-4269-AA90-7ACC7B8FC79C}"/>
              </a:ext>
            </a:extLst>
          </p:cNvPr>
          <p:cNvPicPr>
            <a:picLocks noChangeAspect="1"/>
          </p:cNvPicPr>
          <p:nvPr/>
        </p:nvPicPr>
        <p:blipFill>
          <a:blip r:embed="rId3"/>
          <a:stretch>
            <a:fillRect/>
          </a:stretch>
        </p:blipFill>
        <p:spPr>
          <a:xfrm>
            <a:off x="204787" y="423862"/>
            <a:ext cx="4429125" cy="485775"/>
          </a:xfrm>
          <a:prstGeom prst="rect">
            <a:avLst/>
          </a:prstGeom>
        </p:spPr>
      </p:pic>
      <p:sp>
        <p:nvSpPr>
          <p:cNvPr id="6" name="矩形 5">
            <a:extLst>
              <a:ext uri="{FF2B5EF4-FFF2-40B4-BE49-F238E27FC236}">
                <a16:creationId xmlns:a16="http://schemas.microsoft.com/office/drawing/2014/main" id="{CFEFEE3D-5E82-44D7-B043-E6D3F30D4AE8}"/>
              </a:ext>
            </a:extLst>
          </p:cNvPr>
          <p:cNvSpPr/>
          <p:nvPr/>
        </p:nvSpPr>
        <p:spPr>
          <a:xfrm>
            <a:off x="7069598" y="481309"/>
            <a:ext cx="5008102"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c) Semantic-to-Local Mapping Module</a:t>
            </a:r>
            <a:endParaRPr lang="zh-CN" altLang="en-US"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CD5BA60-B83F-4E51-94D8-93DEDA9699A0}"/>
              </a:ext>
            </a:extLst>
          </p:cNvPr>
          <p:cNvPicPr>
            <a:picLocks noChangeAspect="1"/>
          </p:cNvPicPr>
          <p:nvPr/>
        </p:nvPicPr>
        <p:blipFill>
          <a:blip r:embed="rId4"/>
          <a:stretch>
            <a:fillRect/>
          </a:stretch>
        </p:blipFill>
        <p:spPr>
          <a:xfrm>
            <a:off x="112253" y="1236323"/>
            <a:ext cx="11924322" cy="5210521"/>
          </a:xfrm>
          <a:prstGeom prst="rect">
            <a:avLst/>
          </a:prstGeom>
        </p:spPr>
      </p:pic>
    </p:spTree>
    <p:extLst>
      <p:ext uri="{BB962C8B-B14F-4D97-AF65-F5344CB8AC3E}">
        <p14:creationId xmlns:p14="http://schemas.microsoft.com/office/powerpoint/2010/main" val="350497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A28C74E-6B81-4B7C-A458-D81A628E98BD}"/>
              </a:ext>
            </a:extLst>
          </p:cNvPr>
          <p:cNvPicPr>
            <a:picLocks noChangeAspect="1"/>
          </p:cNvPicPr>
          <p:nvPr/>
        </p:nvPicPr>
        <p:blipFill>
          <a:blip r:embed="rId3"/>
          <a:stretch>
            <a:fillRect/>
          </a:stretch>
        </p:blipFill>
        <p:spPr>
          <a:xfrm>
            <a:off x="352425" y="419100"/>
            <a:ext cx="2419350" cy="495300"/>
          </a:xfrm>
          <a:prstGeom prst="rect">
            <a:avLst/>
          </a:prstGeom>
        </p:spPr>
      </p:pic>
      <p:sp>
        <p:nvSpPr>
          <p:cNvPr id="3" name="矩形 2">
            <a:extLst>
              <a:ext uri="{FF2B5EF4-FFF2-40B4-BE49-F238E27FC236}">
                <a16:creationId xmlns:a16="http://schemas.microsoft.com/office/drawing/2014/main" id="{33F367A5-3A8A-49D2-A0AA-787AB61B118B}"/>
              </a:ext>
            </a:extLst>
          </p:cNvPr>
          <p:cNvSpPr/>
          <p:nvPr/>
        </p:nvSpPr>
        <p:spPr>
          <a:xfrm>
            <a:off x="352425" y="1137055"/>
            <a:ext cx="12165694" cy="830997"/>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 semantic segmentation on CocoStuff , Pascal-Context  and ADE20K, and image classiﬁcation task on CIFAR-100 . </a:t>
            </a:r>
            <a:r>
              <a:rPr lang="zh-CN" altLang="en-US" sz="2400" dirty="0">
                <a:solidFill>
                  <a:srgbClr val="00B0F0"/>
                </a:solidFill>
                <a:latin typeface="Times New Roman" panose="02020603050405020304" pitchFamily="18" charset="0"/>
                <a:cs typeface="Times New Roman" panose="02020603050405020304" pitchFamily="18" charset="0"/>
              </a:rPr>
              <a:t>Extensive ablation studies </a:t>
            </a:r>
            <a:r>
              <a:rPr lang="zh-CN" altLang="en-US" sz="2400" dirty="0">
                <a:latin typeface="Times New Roman" panose="02020603050405020304" pitchFamily="18" charset="0"/>
                <a:cs typeface="Times New Roman" panose="02020603050405020304" pitchFamily="18" charset="0"/>
              </a:rPr>
              <a:t>are conducted on Coco-Stuff dataset </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2CBE6C30-3E22-4CF0-B510-8BAA65BC6E28}"/>
              </a:ext>
            </a:extLst>
          </p:cNvPr>
          <p:cNvSpPr/>
          <p:nvPr/>
        </p:nvSpPr>
        <p:spPr>
          <a:xfrm>
            <a:off x="1309643" y="2228988"/>
            <a:ext cx="8362226" cy="369332"/>
          </a:xfrm>
          <a:prstGeom prst="rect">
            <a:avLst/>
          </a:prstGeom>
        </p:spPr>
        <p:txBody>
          <a:bodyPr wrap="none">
            <a:spAutoFit/>
          </a:bodyPr>
          <a:lstStyle/>
          <a:p>
            <a:r>
              <a:rPr lang="zh-CN" altLang="en-US" dirty="0"/>
              <a:t>Coco-Stuff</a:t>
            </a:r>
            <a:r>
              <a:rPr lang="en-US" altLang="zh-CN" dirty="0"/>
              <a:t>: 10,000</a:t>
            </a:r>
            <a:r>
              <a:rPr lang="zh-CN" altLang="en-US" dirty="0"/>
              <a:t>个图像，</a:t>
            </a:r>
            <a:r>
              <a:rPr lang="en-US" altLang="zh-CN" dirty="0"/>
              <a:t>91</a:t>
            </a:r>
            <a:r>
              <a:rPr lang="zh-CN" altLang="en-US" dirty="0"/>
              <a:t>个类别，其中</a:t>
            </a:r>
            <a:r>
              <a:rPr lang="en-US" altLang="zh-CN" dirty="0"/>
              <a:t>9,000</a:t>
            </a:r>
            <a:r>
              <a:rPr lang="zh-CN" altLang="en-US" dirty="0"/>
              <a:t>个用于训练，</a:t>
            </a:r>
            <a:r>
              <a:rPr lang="en-US" altLang="zh-CN" dirty="0"/>
              <a:t>1,000</a:t>
            </a:r>
            <a:r>
              <a:rPr lang="zh-CN" altLang="en-US" dirty="0"/>
              <a:t>个用于测试</a:t>
            </a:r>
          </a:p>
        </p:txBody>
      </p:sp>
      <p:sp>
        <p:nvSpPr>
          <p:cNvPr id="6" name="矩形 5">
            <a:extLst>
              <a:ext uri="{FF2B5EF4-FFF2-40B4-BE49-F238E27FC236}">
                <a16:creationId xmlns:a16="http://schemas.microsoft.com/office/drawing/2014/main" id="{3B538B7F-142A-4563-AC53-A8BCD507D29F}"/>
              </a:ext>
            </a:extLst>
          </p:cNvPr>
          <p:cNvSpPr/>
          <p:nvPr/>
        </p:nvSpPr>
        <p:spPr>
          <a:xfrm>
            <a:off x="1309643" y="2717005"/>
            <a:ext cx="7721600" cy="369332"/>
          </a:xfrm>
          <a:prstGeom prst="rect">
            <a:avLst/>
          </a:prstGeom>
        </p:spPr>
        <p:txBody>
          <a:bodyPr wrap="square">
            <a:spAutoFit/>
          </a:bodyPr>
          <a:lstStyle/>
          <a:p>
            <a:r>
              <a:rPr lang="zh-CN" altLang="en-US" dirty="0"/>
              <a:t>ADE20k ： 150个语义概念，20,210个训练图像，2,000个验证图像</a:t>
            </a:r>
          </a:p>
        </p:txBody>
      </p:sp>
      <p:sp>
        <p:nvSpPr>
          <p:cNvPr id="7" name="矩形 6">
            <a:extLst>
              <a:ext uri="{FF2B5EF4-FFF2-40B4-BE49-F238E27FC236}">
                <a16:creationId xmlns:a16="http://schemas.microsoft.com/office/drawing/2014/main" id="{C2A5F552-C1BB-430B-AAC5-3CCDC8B0600C}"/>
              </a:ext>
            </a:extLst>
          </p:cNvPr>
          <p:cNvSpPr/>
          <p:nvPr/>
        </p:nvSpPr>
        <p:spPr>
          <a:xfrm>
            <a:off x="1197314" y="3205022"/>
            <a:ext cx="8868229" cy="369332"/>
          </a:xfrm>
          <a:prstGeom prst="rect">
            <a:avLst/>
          </a:prstGeom>
        </p:spPr>
        <p:txBody>
          <a:bodyPr wrap="square">
            <a:spAutoFit/>
          </a:bodyPr>
          <a:lstStyle/>
          <a:p>
            <a:r>
              <a:rPr lang="zh-CN" altLang="en-US" dirty="0"/>
              <a:t> PASCAL-Context ： 59个对象类别和一个背景，4,998个训练图像，5105个测试图像，</a:t>
            </a:r>
          </a:p>
        </p:txBody>
      </p:sp>
      <p:sp>
        <p:nvSpPr>
          <p:cNvPr id="8" name="矩形 7">
            <a:extLst>
              <a:ext uri="{FF2B5EF4-FFF2-40B4-BE49-F238E27FC236}">
                <a16:creationId xmlns:a16="http://schemas.microsoft.com/office/drawing/2014/main" id="{D372EF5E-D5BE-4931-B0C2-F7FFD28BF51B}"/>
              </a:ext>
            </a:extLst>
          </p:cNvPr>
          <p:cNvSpPr/>
          <p:nvPr/>
        </p:nvSpPr>
        <p:spPr>
          <a:xfrm>
            <a:off x="476248" y="4096226"/>
            <a:ext cx="11182352" cy="1446550"/>
          </a:xfrm>
          <a:prstGeom prst="rect">
            <a:avLst/>
          </a:prstGeom>
        </p:spPr>
        <p:txBody>
          <a:bodyPr wrap="square">
            <a:spAutoFit/>
          </a:bodyPr>
          <a:lstStyle/>
          <a:p>
            <a:r>
              <a:rPr lang="en-US" altLang="zh-CN" sz="2800" dirty="0"/>
              <a:t>Implementation</a:t>
            </a:r>
            <a:r>
              <a:rPr lang="zh-CN" altLang="en-US" sz="2800" dirty="0"/>
              <a:t>：</a:t>
            </a:r>
            <a:endParaRPr lang="en-US" altLang="zh-CN" sz="2800" dirty="0"/>
          </a:p>
          <a:p>
            <a:r>
              <a:rPr lang="en-US" altLang="zh-CN" sz="2000" dirty="0" err="1"/>
              <a:t>Pytorch</a:t>
            </a:r>
            <a:r>
              <a:rPr lang="zh-CN" altLang="en-US" sz="2000" dirty="0"/>
              <a:t>，</a:t>
            </a:r>
            <a:r>
              <a:rPr lang="en-US" altLang="zh-CN" sz="2000" dirty="0"/>
              <a:t>2</a:t>
            </a:r>
            <a:r>
              <a:rPr lang="zh-CN" altLang="en-US" sz="2000" dirty="0"/>
              <a:t>个</a:t>
            </a:r>
            <a:r>
              <a:rPr lang="en-US" altLang="zh-CN" sz="2000" dirty="0"/>
              <a:t>GTX TITAN X 12GB</a:t>
            </a:r>
          </a:p>
          <a:p>
            <a:r>
              <a:rPr lang="zh-CN" altLang="en-US" sz="2000" dirty="0"/>
              <a:t>使用Imagenet预训练的ResNet-101作为基本的ConvNet，使用输出stride = 8并将SGR层合并到其中，采用标准的</a:t>
            </a:r>
            <a:r>
              <a:rPr lang="en-US" altLang="zh-CN" sz="2000" dirty="0"/>
              <a:t>SGD</a:t>
            </a:r>
            <a:r>
              <a:rPr lang="zh-CN" altLang="en-US" sz="2000" dirty="0"/>
              <a:t>优化，使用“</a:t>
            </a:r>
            <a:r>
              <a:rPr lang="en-US" altLang="zh-CN" sz="2000" dirty="0"/>
              <a:t>poly”</a:t>
            </a:r>
            <a:r>
              <a:rPr lang="zh-CN" altLang="en-US" sz="2000" dirty="0"/>
              <a:t>学习率策略，</a:t>
            </a:r>
            <a:r>
              <a:rPr lang="en-US" altLang="zh-CN" sz="2000" dirty="0"/>
              <a:t> batch size =6. crop size =5133×513</a:t>
            </a:r>
            <a:endParaRPr lang="zh-CN" altLang="en-US" sz="2000" dirty="0"/>
          </a:p>
        </p:txBody>
      </p:sp>
    </p:spTree>
    <p:extLst>
      <p:ext uri="{BB962C8B-B14F-4D97-AF65-F5344CB8AC3E}">
        <p14:creationId xmlns:p14="http://schemas.microsoft.com/office/powerpoint/2010/main" val="242769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44705EF-71A0-45A4-A628-9528D5CEA56B}"/>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pic>
        <p:nvPicPr>
          <p:cNvPr id="3" name="图片 2">
            <a:extLst>
              <a:ext uri="{FF2B5EF4-FFF2-40B4-BE49-F238E27FC236}">
                <a16:creationId xmlns:a16="http://schemas.microsoft.com/office/drawing/2014/main" id="{685D3D0B-8A97-4F48-99CC-850C5BEBE346}"/>
              </a:ext>
            </a:extLst>
          </p:cNvPr>
          <p:cNvPicPr>
            <a:picLocks noChangeAspect="1"/>
          </p:cNvPicPr>
          <p:nvPr/>
        </p:nvPicPr>
        <p:blipFill>
          <a:blip r:embed="rId3"/>
          <a:stretch>
            <a:fillRect/>
          </a:stretch>
        </p:blipFill>
        <p:spPr>
          <a:xfrm>
            <a:off x="352425" y="419100"/>
            <a:ext cx="2419350" cy="495300"/>
          </a:xfrm>
          <a:prstGeom prst="rect">
            <a:avLst/>
          </a:prstGeom>
        </p:spPr>
      </p:pic>
      <p:pic>
        <p:nvPicPr>
          <p:cNvPr id="2" name="图片 1">
            <a:extLst>
              <a:ext uri="{FF2B5EF4-FFF2-40B4-BE49-F238E27FC236}">
                <a16:creationId xmlns:a16="http://schemas.microsoft.com/office/drawing/2014/main" id="{AF824762-BEE2-431D-9D37-0BBD63D4EFF5}"/>
              </a:ext>
            </a:extLst>
          </p:cNvPr>
          <p:cNvPicPr>
            <a:picLocks noChangeAspect="1"/>
          </p:cNvPicPr>
          <p:nvPr/>
        </p:nvPicPr>
        <p:blipFill>
          <a:blip r:embed="rId4"/>
          <a:stretch>
            <a:fillRect/>
          </a:stretch>
        </p:blipFill>
        <p:spPr>
          <a:xfrm>
            <a:off x="133350" y="1152525"/>
            <a:ext cx="7886699" cy="3751417"/>
          </a:xfrm>
          <a:prstGeom prst="rect">
            <a:avLst/>
          </a:prstGeom>
        </p:spPr>
      </p:pic>
      <p:pic>
        <p:nvPicPr>
          <p:cNvPr id="6" name="图片 5">
            <a:extLst>
              <a:ext uri="{FF2B5EF4-FFF2-40B4-BE49-F238E27FC236}">
                <a16:creationId xmlns:a16="http://schemas.microsoft.com/office/drawing/2014/main" id="{C55FB899-213F-4AB1-AF8E-4DC7FB6C8FC4}"/>
              </a:ext>
            </a:extLst>
          </p:cNvPr>
          <p:cNvPicPr>
            <a:picLocks noChangeAspect="1"/>
          </p:cNvPicPr>
          <p:nvPr/>
        </p:nvPicPr>
        <p:blipFill>
          <a:blip r:embed="rId5"/>
          <a:stretch>
            <a:fillRect/>
          </a:stretch>
        </p:blipFill>
        <p:spPr>
          <a:xfrm>
            <a:off x="8020049" y="1152525"/>
            <a:ext cx="3665804" cy="3751417"/>
          </a:xfrm>
          <a:prstGeom prst="rect">
            <a:avLst/>
          </a:prstGeom>
        </p:spPr>
      </p:pic>
    </p:spTree>
    <p:extLst>
      <p:ext uri="{BB962C8B-B14F-4D97-AF65-F5344CB8AC3E}">
        <p14:creationId xmlns:p14="http://schemas.microsoft.com/office/powerpoint/2010/main" val="310986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44705EF-71A0-45A4-A628-9528D5CEA56B}"/>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pic>
        <p:nvPicPr>
          <p:cNvPr id="3" name="图片 2">
            <a:extLst>
              <a:ext uri="{FF2B5EF4-FFF2-40B4-BE49-F238E27FC236}">
                <a16:creationId xmlns:a16="http://schemas.microsoft.com/office/drawing/2014/main" id="{3383C3DB-8B24-4CB5-B78E-67D377837CD0}"/>
              </a:ext>
            </a:extLst>
          </p:cNvPr>
          <p:cNvPicPr>
            <a:picLocks noChangeAspect="1"/>
          </p:cNvPicPr>
          <p:nvPr/>
        </p:nvPicPr>
        <p:blipFill>
          <a:blip r:embed="rId3"/>
          <a:stretch>
            <a:fillRect/>
          </a:stretch>
        </p:blipFill>
        <p:spPr>
          <a:xfrm>
            <a:off x="352425" y="419100"/>
            <a:ext cx="2419350" cy="495300"/>
          </a:xfrm>
          <a:prstGeom prst="rect">
            <a:avLst/>
          </a:prstGeom>
        </p:spPr>
      </p:pic>
      <p:pic>
        <p:nvPicPr>
          <p:cNvPr id="2" name="图片 1">
            <a:extLst>
              <a:ext uri="{FF2B5EF4-FFF2-40B4-BE49-F238E27FC236}">
                <a16:creationId xmlns:a16="http://schemas.microsoft.com/office/drawing/2014/main" id="{F53BE760-AC6A-4E91-B5A9-FAA90A8F5093}"/>
              </a:ext>
            </a:extLst>
          </p:cNvPr>
          <p:cNvPicPr>
            <a:picLocks noChangeAspect="1"/>
          </p:cNvPicPr>
          <p:nvPr/>
        </p:nvPicPr>
        <p:blipFill>
          <a:blip r:embed="rId4"/>
          <a:stretch>
            <a:fillRect/>
          </a:stretch>
        </p:blipFill>
        <p:spPr>
          <a:xfrm>
            <a:off x="671513" y="1129478"/>
            <a:ext cx="10465594" cy="5214175"/>
          </a:xfrm>
          <a:prstGeom prst="rect">
            <a:avLst/>
          </a:prstGeom>
        </p:spPr>
      </p:pic>
    </p:spTree>
    <p:extLst>
      <p:ext uri="{BB962C8B-B14F-4D97-AF65-F5344CB8AC3E}">
        <p14:creationId xmlns:p14="http://schemas.microsoft.com/office/powerpoint/2010/main" val="680602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44705EF-71A0-45A4-A628-9528D5CEA56B}"/>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3" name="图片 2">
            <a:extLst>
              <a:ext uri="{FF2B5EF4-FFF2-40B4-BE49-F238E27FC236}">
                <a16:creationId xmlns:a16="http://schemas.microsoft.com/office/drawing/2014/main" id="{3383C3DB-8B24-4CB5-B78E-67D377837CD0}"/>
              </a:ext>
            </a:extLst>
          </p:cNvPr>
          <p:cNvPicPr>
            <a:picLocks noChangeAspect="1"/>
          </p:cNvPicPr>
          <p:nvPr/>
        </p:nvPicPr>
        <p:blipFill>
          <a:blip r:embed="rId3"/>
          <a:stretch>
            <a:fillRect/>
          </a:stretch>
        </p:blipFill>
        <p:spPr>
          <a:xfrm>
            <a:off x="352425" y="419100"/>
            <a:ext cx="2419350" cy="495300"/>
          </a:xfrm>
          <a:prstGeom prst="rect">
            <a:avLst/>
          </a:prstGeom>
        </p:spPr>
      </p:pic>
      <p:pic>
        <p:nvPicPr>
          <p:cNvPr id="5" name="图片 4">
            <a:extLst>
              <a:ext uri="{FF2B5EF4-FFF2-40B4-BE49-F238E27FC236}">
                <a16:creationId xmlns:a16="http://schemas.microsoft.com/office/drawing/2014/main" id="{707A5527-EB11-45C5-A058-BF5B4AE99954}"/>
              </a:ext>
            </a:extLst>
          </p:cNvPr>
          <p:cNvPicPr>
            <a:picLocks noChangeAspect="1"/>
          </p:cNvPicPr>
          <p:nvPr/>
        </p:nvPicPr>
        <p:blipFill>
          <a:blip r:embed="rId4"/>
          <a:stretch>
            <a:fillRect/>
          </a:stretch>
        </p:blipFill>
        <p:spPr>
          <a:xfrm>
            <a:off x="2324099" y="914400"/>
            <a:ext cx="6286500" cy="5699347"/>
          </a:xfrm>
          <a:prstGeom prst="rect">
            <a:avLst/>
          </a:prstGeom>
        </p:spPr>
      </p:pic>
      <p:sp>
        <p:nvSpPr>
          <p:cNvPr id="6" name="矩形 5">
            <a:extLst>
              <a:ext uri="{FF2B5EF4-FFF2-40B4-BE49-F238E27FC236}">
                <a16:creationId xmlns:a16="http://schemas.microsoft.com/office/drawing/2014/main" id="{A1C0D2E7-FCDD-41C5-876D-E8D89928BCA1}"/>
              </a:ext>
            </a:extLst>
          </p:cNvPr>
          <p:cNvSpPr/>
          <p:nvPr/>
        </p:nvSpPr>
        <p:spPr>
          <a:xfrm>
            <a:off x="9190944" y="482084"/>
            <a:ext cx="2359941" cy="461665"/>
          </a:xfrm>
          <a:prstGeom prst="rect">
            <a:avLst/>
          </a:prstGeom>
        </p:spPr>
        <p:txBody>
          <a:bodyPr wrap="none">
            <a:spAutoFit/>
          </a:bodyPr>
          <a:lstStyle/>
          <a:p>
            <a:r>
              <a:rPr lang="zh-CN" altLang="en-US" sz="2400" dirty="0">
                <a:solidFill>
                  <a:srgbClr val="00B0F0"/>
                </a:solidFill>
              </a:rPr>
              <a:t>Ablation studies</a:t>
            </a:r>
          </a:p>
        </p:txBody>
      </p:sp>
    </p:spTree>
    <p:extLst>
      <p:ext uri="{BB962C8B-B14F-4D97-AF65-F5344CB8AC3E}">
        <p14:creationId xmlns:p14="http://schemas.microsoft.com/office/powerpoint/2010/main" val="2182109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Thanks</a:t>
            </a:r>
            <a:br>
              <a:rPr lang="en-US" altLang="zh-CN" dirty="0"/>
            </a:br>
            <a:endParaRPr lang="zh-CN" altLang="en-US" dirty="0"/>
          </a:p>
        </p:txBody>
      </p:sp>
      <p:sp>
        <p:nvSpPr>
          <p:cNvPr id="6" name="文本占位符 5"/>
          <p:cNvSpPr>
            <a:spLocks noGrp="1"/>
          </p:cNvSpPr>
          <p:nvPr>
            <p:ph type="body" sz="quarter" idx="10"/>
          </p:nvPr>
        </p:nvSpPr>
        <p:spPr/>
        <p:txBody>
          <a:bodyPr/>
          <a:lstStyle/>
          <a:p>
            <a:r>
              <a:rPr lang="zh-CN" altLang="en-US" dirty="0"/>
              <a:t>康萌萌</a:t>
            </a:r>
            <a:endParaRPr lang="en-US" altLang="zh-CN" dirty="0"/>
          </a:p>
          <a:p>
            <a:r>
              <a:rPr lang="en-US" altLang="zh-CN" dirty="0"/>
              <a:t>2019.1.16</a:t>
            </a:r>
          </a:p>
        </p:txBody>
      </p:sp>
      <p:cxnSp>
        <p:nvCxnSpPr>
          <p:cNvPr id="9" name="直接连接符 8">
            <a:extLst>
              <a:ext uri="{FF2B5EF4-FFF2-40B4-BE49-F238E27FC236}">
                <a16:creationId xmlns:a16="http://schemas.microsoft.com/office/drawing/2014/main" id="{4860C710-3350-4AE9-B939-016A992F7A48}"/>
              </a:ext>
            </a:extLst>
          </p:cNvPr>
          <p:cNvCxnSpPr>
            <a:cxnSpLocks/>
          </p:cNvCxnSpPr>
          <p:nvPr/>
        </p:nvCxnSpPr>
        <p:spPr>
          <a:xfrm>
            <a:off x="4621912" y="2509837"/>
            <a:ext cx="0" cy="183832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38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EEC0C-3EB8-4F43-A7E9-3D386C1CA8A8}"/>
              </a:ext>
            </a:extLst>
          </p:cNvPr>
          <p:cNvSpPr>
            <a:spLocks noGrp="1"/>
          </p:cNvSpPr>
          <p:nvPr>
            <p:ph type="title"/>
          </p:nvPr>
        </p:nvSpPr>
        <p:spPr/>
        <p:txBody>
          <a:bodyPr/>
          <a:lstStyle/>
          <a:p>
            <a:r>
              <a:rPr lang="en-US" altLang="zh-CN" dirty="0"/>
              <a:t> </a:t>
            </a:r>
            <a:endParaRPr lang="zh-CN" altLang="en-US" dirty="0"/>
          </a:p>
        </p:txBody>
      </p:sp>
      <p:sp>
        <p:nvSpPr>
          <p:cNvPr id="5" name="矩形 4">
            <a:extLst>
              <a:ext uri="{FF2B5EF4-FFF2-40B4-BE49-F238E27FC236}">
                <a16:creationId xmlns:a16="http://schemas.microsoft.com/office/drawing/2014/main" id="{BB9867E5-D84F-4B95-BEF6-E6ED975A3557}"/>
              </a:ext>
            </a:extLst>
          </p:cNvPr>
          <p:cNvSpPr/>
          <p:nvPr/>
        </p:nvSpPr>
        <p:spPr>
          <a:xfrm>
            <a:off x="6866584" y="659368"/>
            <a:ext cx="4782143" cy="369332"/>
          </a:xfrm>
          <a:prstGeom prst="rect">
            <a:avLst/>
          </a:prstGeom>
        </p:spPr>
        <p:txBody>
          <a:bodyPr wrap="none">
            <a:spAutoFit/>
          </a:bodyPr>
          <a:lstStyle/>
          <a:p>
            <a:r>
              <a:rPr lang="en-US" altLang="zh-CN" dirty="0" err="1"/>
              <a:t>HomePage</a:t>
            </a:r>
            <a:r>
              <a:rPr lang="en-US" altLang="zh-CN" dirty="0"/>
              <a:t>:  http://www.cs.cmu.edu/~epxing/</a:t>
            </a:r>
            <a:endParaRPr lang="zh-CN" altLang="en-US" dirty="0"/>
          </a:p>
        </p:txBody>
      </p:sp>
      <p:grpSp>
        <p:nvGrpSpPr>
          <p:cNvPr id="12" name="组合 11">
            <a:extLst>
              <a:ext uri="{FF2B5EF4-FFF2-40B4-BE49-F238E27FC236}">
                <a16:creationId xmlns:a16="http://schemas.microsoft.com/office/drawing/2014/main" id="{189BA2CC-99FC-4A37-AA3E-508C3B5EF3B7}"/>
              </a:ext>
            </a:extLst>
          </p:cNvPr>
          <p:cNvGrpSpPr/>
          <p:nvPr/>
        </p:nvGrpSpPr>
        <p:grpSpPr>
          <a:xfrm>
            <a:off x="2146903" y="1323291"/>
            <a:ext cx="7451244" cy="2841675"/>
            <a:chOff x="1903771" y="1139483"/>
            <a:chExt cx="7451244" cy="2841675"/>
          </a:xfrm>
        </p:grpSpPr>
        <p:pic>
          <p:nvPicPr>
            <p:cNvPr id="3" name="图片 2">
              <a:extLst>
                <a:ext uri="{FF2B5EF4-FFF2-40B4-BE49-F238E27FC236}">
                  <a16:creationId xmlns:a16="http://schemas.microsoft.com/office/drawing/2014/main" id="{1C849846-402F-4893-AB4C-E8FBAEB7B436}"/>
                </a:ext>
              </a:extLst>
            </p:cNvPr>
            <p:cNvPicPr>
              <a:picLocks noChangeAspect="1"/>
            </p:cNvPicPr>
            <p:nvPr/>
          </p:nvPicPr>
          <p:blipFill>
            <a:blip r:embed="rId3"/>
            <a:stretch>
              <a:fillRect/>
            </a:stretch>
          </p:blipFill>
          <p:spPr>
            <a:xfrm>
              <a:off x="4478158" y="1139483"/>
              <a:ext cx="4876857" cy="2841674"/>
            </a:xfrm>
            <a:prstGeom prst="rect">
              <a:avLst/>
            </a:prstGeom>
          </p:spPr>
        </p:pic>
        <p:pic>
          <p:nvPicPr>
            <p:cNvPr id="9" name="图片 8">
              <a:extLst>
                <a:ext uri="{FF2B5EF4-FFF2-40B4-BE49-F238E27FC236}">
                  <a16:creationId xmlns:a16="http://schemas.microsoft.com/office/drawing/2014/main" id="{93CB322E-DF67-4B73-8CB3-9A8549823186}"/>
                </a:ext>
              </a:extLst>
            </p:cNvPr>
            <p:cNvPicPr>
              <a:picLocks noChangeAspect="1"/>
            </p:cNvPicPr>
            <p:nvPr/>
          </p:nvPicPr>
          <p:blipFill>
            <a:blip r:embed="rId4"/>
            <a:stretch>
              <a:fillRect/>
            </a:stretch>
          </p:blipFill>
          <p:spPr>
            <a:xfrm>
              <a:off x="1903771" y="1139484"/>
              <a:ext cx="2574387" cy="2841674"/>
            </a:xfrm>
            <a:prstGeom prst="rect">
              <a:avLst/>
            </a:prstGeom>
          </p:spPr>
        </p:pic>
      </p:grpSp>
      <p:sp>
        <p:nvSpPr>
          <p:cNvPr id="13" name="矩形 12">
            <a:extLst>
              <a:ext uri="{FF2B5EF4-FFF2-40B4-BE49-F238E27FC236}">
                <a16:creationId xmlns:a16="http://schemas.microsoft.com/office/drawing/2014/main" id="{21A7F719-D148-4B43-A756-047385F0ABB1}"/>
              </a:ext>
            </a:extLst>
          </p:cNvPr>
          <p:cNvSpPr/>
          <p:nvPr/>
        </p:nvSpPr>
        <p:spPr>
          <a:xfrm>
            <a:off x="1077237" y="599091"/>
            <a:ext cx="2219582" cy="646331"/>
          </a:xfrm>
          <a:prstGeom prst="rect">
            <a:avLst/>
          </a:prstGeom>
        </p:spPr>
        <p:txBody>
          <a:bodyPr wrap="none">
            <a:spAutoFit/>
          </a:bodyPr>
          <a:lstStyle/>
          <a:p>
            <a:r>
              <a:rPr lang="zh-CN" altLang="en-US" b="1" u="sng" dirty="0">
                <a:hlinkClick r:id="rId5">
                  <a:extLst>
                    <a:ext uri="{A12FA001-AC4F-418D-AE19-62706E023703}">
                      <ahyp:hlinkClr xmlns:ahyp="http://schemas.microsoft.com/office/drawing/2018/hyperlinkcolor" val="tx"/>
                    </a:ext>
                  </a:extLst>
                </a:hlinkClick>
              </a:rPr>
              <a:t> 邢  波</a:t>
            </a:r>
            <a:r>
              <a:rPr lang="zh-CN" altLang="en-US" b="1" u="sng" dirty="0"/>
              <a:t>  </a:t>
            </a:r>
            <a:r>
              <a:rPr lang="en-US" altLang="zh-CN" b="1" dirty="0"/>
              <a:t>Eric P. Xing</a:t>
            </a:r>
          </a:p>
          <a:p>
            <a:endParaRPr lang="zh-CN" altLang="en-US" b="0" i="0" dirty="0">
              <a:solidFill>
                <a:srgbClr val="333333"/>
              </a:solidFill>
              <a:effectLst/>
              <a:latin typeface="arial" panose="020B0604020202020204" pitchFamily="34" charset="0"/>
            </a:endParaRPr>
          </a:p>
        </p:txBody>
      </p:sp>
      <p:sp>
        <p:nvSpPr>
          <p:cNvPr id="19" name="Rectangle 5">
            <a:extLst>
              <a:ext uri="{FF2B5EF4-FFF2-40B4-BE49-F238E27FC236}">
                <a16:creationId xmlns:a16="http://schemas.microsoft.com/office/drawing/2014/main" id="{9706C652-08E3-49DB-B7DA-A90D8308D959}"/>
              </a:ext>
            </a:extLst>
          </p:cNvPr>
          <p:cNvSpPr>
            <a:spLocks noChangeArrowheads="1"/>
          </p:cNvSpPr>
          <p:nvPr/>
        </p:nvSpPr>
        <p:spPr bwMode="auto">
          <a:xfrm rot="10800000" flipV="1">
            <a:off x="1077237" y="5240226"/>
            <a:ext cx="979644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2016, founded </a:t>
            </a:r>
            <a:r>
              <a:rPr kumimoji="0" lang="zh-CN" altLang="zh-CN" sz="2400" b="1" i="0" u="none" strike="noStrike" cap="none" normalizeH="0" baseline="0" dirty="0">
                <a:ln>
                  <a:noFill/>
                </a:ln>
                <a:solidFill>
                  <a:srgbClr val="CD5555"/>
                </a:solidFill>
                <a:effectLst/>
                <a:latin typeface="Times New Roman" panose="02020603050405020304" pitchFamily="18" charset="0"/>
                <a:cs typeface="Times New Roman" panose="02020603050405020304" pitchFamily="18" charset="0"/>
                <a:hlinkClick r:id="rId6"/>
              </a:rPr>
              <a:t>Petuum Inc.</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 pursue standardization and industrialization of general-purpose AI platform and building blocks.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0" name="矩形 19">
            <a:extLst>
              <a:ext uri="{FF2B5EF4-FFF2-40B4-BE49-F238E27FC236}">
                <a16:creationId xmlns:a16="http://schemas.microsoft.com/office/drawing/2014/main" id="{DAB1B7F3-96CA-4F0C-9880-B3029F37DFED}"/>
              </a:ext>
            </a:extLst>
          </p:cNvPr>
          <p:cNvSpPr/>
          <p:nvPr/>
        </p:nvSpPr>
        <p:spPr>
          <a:xfrm>
            <a:off x="7131936" y="4485967"/>
            <a:ext cx="1653017" cy="369332"/>
          </a:xfrm>
          <a:prstGeom prst="rect">
            <a:avLst/>
          </a:prstGeom>
        </p:spPr>
        <p:txBody>
          <a:bodyPr wrap="none">
            <a:spAutoFit/>
          </a:bodyPr>
          <a:lstStyle/>
          <a:p>
            <a:r>
              <a:rPr lang="en-US" altLang="zh-CN" dirty="0" err="1">
                <a:solidFill>
                  <a:srgbClr val="222222"/>
                </a:solidFill>
                <a:latin typeface="Helvetica Neue"/>
              </a:rPr>
              <a:t>Bio+ML</a:t>
            </a:r>
            <a:r>
              <a:rPr lang="zh-CN" altLang="en-US" dirty="0">
                <a:solidFill>
                  <a:srgbClr val="222222"/>
                </a:solidFill>
                <a:latin typeface="Helvetica Neue"/>
              </a:rPr>
              <a:t>双</a:t>
            </a:r>
            <a:r>
              <a:rPr lang="en-US" altLang="zh-CN" dirty="0">
                <a:solidFill>
                  <a:srgbClr val="222222"/>
                </a:solidFill>
                <a:latin typeface="Helvetica Neue"/>
              </a:rPr>
              <a:t>PhD</a:t>
            </a:r>
            <a:endParaRPr lang="zh-CN" altLang="en-US" dirty="0"/>
          </a:p>
        </p:txBody>
      </p:sp>
      <p:sp>
        <p:nvSpPr>
          <p:cNvPr id="21" name="矩形 20">
            <a:extLst>
              <a:ext uri="{FF2B5EF4-FFF2-40B4-BE49-F238E27FC236}">
                <a16:creationId xmlns:a16="http://schemas.microsoft.com/office/drawing/2014/main" id="{34F023D1-69D1-4362-B7F6-1B0F0012BA11}"/>
              </a:ext>
            </a:extLst>
          </p:cNvPr>
          <p:cNvSpPr/>
          <p:nvPr/>
        </p:nvSpPr>
        <p:spPr>
          <a:xfrm>
            <a:off x="2161317" y="4486472"/>
            <a:ext cx="2723823" cy="369332"/>
          </a:xfrm>
          <a:prstGeom prst="rect">
            <a:avLst/>
          </a:prstGeom>
        </p:spPr>
        <p:txBody>
          <a:bodyPr wrap="none">
            <a:spAutoFit/>
          </a:bodyPr>
          <a:lstStyle/>
          <a:p>
            <a:r>
              <a:rPr lang="zh-CN" altLang="en-US" dirty="0">
                <a:solidFill>
                  <a:srgbClr val="222222"/>
                </a:solidFill>
                <a:latin typeface="Microsoft YaHei" panose="020B0503020204020204" pitchFamily="34" charset="-122"/>
                <a:ea typeface="Microsoft YaHei" panose="020B0503020204020204" pitchFamily="34" charset="-122"/>
              </a:rPr>
              <a:t>清华大学毕业，物理出身</a:t>
            </a:r>
            <a:endParaRPr lang="zh-CN" altLang="en-US" dirty="0"/>
          </a:p>
        </p:txBody>
      </p:sp>
      <p:sp>
        <p:nvSpPr>
          <p:cNvPr id="22" name="矩形 21">
            <a:extLst>
              <a:ext uri="{FF2B5EF4-FFF2-40B4-BE49-F238E27FC236}">
                <a16:creationId xmlns:a16="http://schemas.microsoft.com/office/drawing/2014/main" id="{C41BFF69-BCF5-463D-84FA-98A72D2BD66A}"/>
              </a:ext>
            </a:extLst>
          </p:cNvPr>
          <p:cNvSpPr/>
          <p:nvPr/>
        </p:nvSpPr>
        <p:spPr>
          <a:xfrm>
            <a:off x="5316076" y="4473014"/>
            <a:ext cx="1338828" cy="369332"/>
          </a:xfrm>
          <a:prstGeom prst="rect">
            <a:avLst/>
          </a:prstGeom>
        </p:spPr>
        <p:txBody>
          <a:bodyPr wrap="none">
            <a:spAutoFit/>
          </a:bodyPr>
          <a:lstStyle/>
          <a:p>
            <a:r>
              <a:rPr lang="zh-CN" altLang="en-US" dirty="0">
                <a:solidFill>
                  <a:srgbClr val="222222"/>
                </a:solidFill>
                <a:latin typeface="Microsoft YaHei" panose="020B0503020204020204" pitchFamily="34" charset="-122"/>
                <a:ea typeface="Microsoft YaHei" panose="020B0503020204020204" pitchFamily="34" charset="-122"/>
              </a:rPr>
              <a:t>计算机硕士</a:t>
            </a:r>
            <a:endParaRPr lang="zh-CN" altLang="en-US" dirty="0"/>
          </a:p>
        </p:txBody>
      </p:sp>
      <p:sp>
        <p:nvSpPr>
          <p:cNvPr id="24" name="箭头: 右 23">
            <a:extLst>
              <a:ext uri="{FF2B5EF4-FFF2-40B4-BE49-F238E27FC236}">
                <a16:creationId xmlns:a16="http://schemas.microsoft.com/office/drawing/2014/main" id="{2943E33F-ADA5-4424-8CEE-123B00FFEAC2}"/>
              </a:ext>
            </a:extLst>
          </p:cNvPr>
          <p:cNvSpPr/>
          <p:nvPr/>
        </p:nvSpPr>
        <p:spPr>
          <a:xfrm>
            <a:off x="4821216" y="4549892"/>
            <a:ext cx="549619" cy="232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BDADEF7D-47AE-42AD-808A-2A1FBDBBC0E1}"/>
              </a:ext>
            </a:extLst>
          </p:cNvPr>
          <p:cNvSpPr/>
          <p:nvPr/>
        </p:nvSpPr>
        <p:spPr>
          <a:xfrm>
            <a:off x="6591774" y="4565691"/>
            <a:ext cx="549619" cy="2320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9358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DC6BCD76-05CF-417D-976F-680B3F8641FE}"/>
              </a:ext>
            </a:extLst>
          </p:cNvPr>
          <p:cNvPicPr>
            <a:picLocks noChangeAspect="1"/>
          </p:cNvPicPr>
          <p:nvPr/>
        </p:nvPicPr>
        <p:blipFill>
          <a:blip r:embed="rId3"/>
          <a:stretch>
            <a:fillRect/>
          </a:stretch>
        </p:blipFill>
        <p:spPr>
          <a:xfrm>
            <a:off x="1219200" y="0"/>
            <a:ext cx="9452217" cy="6689612"/>
          </a:xfrm>
          <a:prstGeom prst="rect">
            <a:avLst/>
          </a:prstGeom>
        </p:spPr>
      </p:pic>
      <p:sp>
        <p:nvSpPr>
          <p:cNvPr id="2" name="矩形 1">
            <a:extLst>
              <a:ext uri="{FF2B5EF4-FFF2-40B4-BE49-F238E27FC236}">
                <a16:creationId xmlns:a16="http://schemas.microsoft.com/office/drawing/2014/main" id="{F5941138-9A9E-4AD5-8D2C-C800CA1AE59D}"/>
              </a:ext>
            </a:extLst>
          </p:cNvPr>
          <p:cNvSpPr/>
          <p:nvPr/>
        </p:nvSpPr>
        <p:spPr>
          <a:xfrm>
            <a:off x="10591800" y="743635"/>
            <a:ext cx="1600200" cy="2031325"/>
          </a:xfrm>
          <a:prstGeom prst="rect">
            <a:avLst/>
          </a:prstGeom>
        </p:spPr>
        <p:txBody>
          <a:bodyPr wrap="square">
            <a:spAutoFit/>
          </a:bodyPr>
          <a:lstStyle/>
          <a:p>
            <a:r>
              <a:rPr lang="zh-CN" altLang="en-US" dirty="0">
                <a:solidFill>
                  <a:srgbClr val="4F4F4F"/>
                </a:solidFill>
                <a:latin typeface="Microsoft YaHei" panose="020B0503020204020204" pitchFamily="34" charset="-122"/>
                <a:ea typeface="Microsoft YaHei" panose="020B0503020204020204" pitchFamily="34" charset="-122"/>
              </a:rPr>
              <a:t>探索了如何利用局部卷积神经网络之外的各种人类知识来赋予网络一个全局的语义推理能力。</a:t>
            </a:r>
            <a:endParaRPr lang="zh-CN" altLang="en-US" dirty="0"/>
          </a:p>
        </p:txBody>
      </p:sp>
      <p:sp>
        <p:nvSpPr>
          <p:cNvPr id="3" name="矩形 2">
            <a:extLst>
              <a:ext uri="{FF2B5EF4-FFF2-40B4-BE49-F238E27FC236}">
                <a16:creationId xmlns:a16="http://schemas.microsoft.com/office/drawing/2014/main" id="{9254D024-41E4-4C87-8A2D-B79E5D637998}"/>
              </a:ext>
            </a:extLst>
          </p:cNvPr>
          <p:cNvSpPr/>
          <p:nvPr/>
        </p:nvSpPr>
        <p:spPr>
          <a:xfrm>
            <a:off x="0" y="2535376"/>
            <a:ext cx="1314450" cy="1200329"/>
          </a:xfrm>
          <a:prstGeom prst="rect">
            <a:avLst/>
          </a:prstGeom>
        </p:spPr>
        <p:txBody>
          <a:bodyPr wrap="square">
            <a:spAutoFit/>
          </a:bodyPr>
          <a:lstStyle/>
          <a:p>
            <a:r>
              <a:rPr lang="en-US" altLang="zh-CN" dirty="0"/>
              <a:t>a</a:t>
            </a:r>
            <a:r>
              <a:rPr lang="zh-CN" altLang="en-US" dirty="0"/>
              <a:t>）原始的本地到语义投票模块</a:t>
            </a:r>
          </a:p>
        </p:txBody>
      </p:sp>
      <p:sp>
        <p:nvSpPr>
          <p:cNvPr id="4" name="矩形 3">
            <a:extLst>
              <a:ext uri="{FF2B5EF4-FFF2-40B4-BE49-F238E27FC236}">
                <a16:creationId xmlns:a16="http://schemas.microsoft.com/office/drawing/2014/main" id="{117B928E-08E3-418F-8EF0-00293D4F38FC}"/>
              </a:ext>
            </a:extLst>
          </p:cNvPr>
          <p:cNvSpPr/>
          <p:nvPr/>
        </p:nvSpPr>
        <p:spPr>
          <a:xfrm>
            <a:off x="10708022" y="3089374"/>
            <a:ext cx="1125446" cy="646331"/>
          </a:xfrm>
          <a:prstGeom prst="rect">
            <a:avLst/>
          </a:prstGeom>
        </p:spPr>
        <p:txBody>
          <a:bodyPr wrap="square">
            <a:spAutoFit/>
          </a:bodyPr>
          <a:lstStyle/>
          <a:p>
            <a:r>
              <a:rPr lang="en-US" altLang="zh-CN" dirty="0"/>
              <a:t> b</a:t>
            </a:r>
            <a:r>
              <a:rPr lang="zh-CN" altLang="en-US" dirty="0"/>
              <a:t>）图形推理模块</a:t>
            </a:r>
          </a:p>
        </p:txBody>
      </p:sp>
      <p:sp>
        <p:nvSpPr>
          <p:cNvPr id="5" name="矩形 4">
            <a:extLst>
              <a:ext uri="{FF2B5EF4-FFF2-40B4-BE49-F238E27FC236}">
                <a16:creationId xmlns:a16="http://schemas.microsoft.com/office/drawing/2014/main" id="{DAD7BD54-22D1-4673-ABC9-B4A340DA03E8}"/>
              </a:ext>
            </a:extLst>
          </p:cNvPr>
          <p:cNvSpPr/>
          <p:nvPr/>
        </p:nvSpPr>
        <p:spPr>
          <a:xfrm>
            <a:off x="-47625" y="4076700"/>
            <a:ext cx="1409700" cy="923330"/>
          </a:xfrm>
          <a:prstGeom prst="rect">
            <a:avLst/>
          </a:prstGeom>
        </p:spPr>
        <p:txBody>
          <a:bodyPr wrap="square">
            <a:spAutoFit/>
          </a:bodyPr>
          <a:lstStyle/>
          <a:p>
            <a:r>
              <a:rPr lang="en-US" altLang="zh-CN" dirty="0"/>
              <a:t>c</a:t>
            </a:r>
            <a:r>
              <a:rPr lang="zh-CN" altLang="en-US" dirty="0"/>
              <a:t>）双语义到本地映射模块</a:t>
            </a:r>
          </a:p>
        </p:txBody>
      </p:sp>
      <p:sp>
        <p:nvSpPr>
          <p:cNvPr id="6" name="矩形 5">
            <a:extLst>
              <a:ext uri="{FF2B5EF4-FFF2-40B4-BE49-F238E27FC236}">
                <a16:creationId xmlns:a16="http://schemas.microsoft.com/office/drawing/2014/main" id="{E7424831-C0F9-430D-AF73-00BA4324F1BF}"/>
              </a:ext>
            </a:extLst>
          </p:cNvPr>
          <p:cNvSpPr/>
          <p:nvPr/>
        </p:nvSpPr>
        <p:spPr>
          <a:xfrm>
            <a:off x="10620375" y="4361765"/>
            <a:ext cx="1543050" cy="2308324"/>
          </a:xfrm>
          <a:prstGeom prst="rect">
            <a:avLst/>
          </a:prstGeom>
        </p:spPr>
        <p:txBody>
          <a:bodyPr wrap="square">
            <a:spAutoFit/>
          </a:bodyPr>
          <a:lstStyle/>
          <a:p>
            <a:r>
              <a:rPr lang="zh-CN" altLang="en-US" dirty="0"/>
              <a:t>可以在任何卷积层之间注入</a:t>
            </a:r>
            <a:r>
              <a:rPr lang="en-US" altLang="zh-CN" dirty="0"/>
              <a:t>SGR</a:t>
            </a:r>
            <a:r>
              <a:rPr lang="zh-CN" altLang="en-US" dirty="0"/>
              <a:t>层，并使用通用知识图来实例化，展示了其优越的泛化能力。 </a:t>
            </a:r>
          </a:p>
        </p:txBody>
      </p:sp>
    </p:spTree>
    <p:extLst>
      <p:ext uri="{BB962C8B-B14F-4D97-AF65-F5344CB8AC3E}">
        <p14:creationId xmlns:p14="http://schemas.microsoft.com/office/powerpoint/2010/main" val="182065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4D8D13-092B-493B-B8D3-3703CDF80A8D}"/>
              </a:ext>
            </a:extLst>
          </p:cNvPr>
          <p:cNvPicPr>
            <a:picLocks noChangeAspect="1"/>
          </p:cNvPicPr>
          <p:nvPr/>
        </p:nvPicPr>
        <p:blipFill>
          <a:blip r:embed="rId3"/>
          <a:stretch>
            <a:fillRect/>
          </a:stretch>
        </p:blipFill>
        <p:spPr>
          <a:xfrm>
            <a:off x="277898" y="457200"/>
            <a:ext cx="11636203" cy="5943600"/>
          </a:xfrm>
          <a:prstGeom prst="rect">
            <a:avLst/>
          </a:prstGeom>
        </p:spPr>
      </p:pic>
    </p:spTree>
    <p:extLst>
      <p:ext uri="{BB962C8B-B14F-4D97-AF65-F5344CB8AC3E}">
        <p14:creationId xmlns:p14="http://schemas.microsoft.com/office/powerpoint/2010/main" val="9622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07E0835-8589-4588-AF5E-4A3A34B5DE41}"/>
              </a:ext>
            </a:extLst>
          </p:cNvPr>
          <p:cNvPicPr>
            <a:picLocks noChangeAspect="1"/>
          </p:cNvPicPr>
          <p:nvPr/>
        </p:nvPicPr>
        <p:blipFill rotWithShape="1">
          <a:blip r:embed="rId3"/>
          <a:srcRect l="1484" r="422"/>
          <a:stretch/>
        </p:blipFill>
        <p:spPr>
          <a:xfrm>
            <a:off x="152399" y="914401"/>
            <a:ext cx="12039601" cy="3694836"/>
          </a:xfrm>
          <a:prstGeom prst="rect">
            <a:avLst/>
          </a:prstGeom>
        </p:spPr>
      </p:pic>
      <p:sp>
        <p:nvSpPr>
          <p:cNvPr id="7" name="矩形 6">
            <a:extLst>
              <a:ext uri="{FF2B5EF4-FFF2-40B4-BE49-F238E27FC236}">
                <a16:creationId xmlns:a16="http://schemas.microsoft.com/office/drawing/2014/main" id="{08C4D2A9-BAE9-4E58-BAA6-B7D6443F6629}"/>
              </a:ext>
            </a:extLst>
          </p:cNvPr>
          <p:cNvSpPr/>
          <p:nvPr/>
        </p:nvSpPr>
        <p:spPr>
          <a:xfrm>
            <a:off x="533399" y="4609237"/>
            <a:ext cx="11277600" cy="1569660"/>
          </a:xfrm>
          <a:prstGeom prst="rect">
            <a:avLst/>
          </a:prstGeom>
        </p:spPr>
        <p:txBody>
          <a:bodyPr wrap="square">
            <a:spAutoFit/>
          </a:bodyPr>
          <a:lstStyle/>
          <a:p>
            <a:r>
              <a:rPr lang="zh-CN" altLang="en-US" sz="2400" dirty="0">
                <a:latin typeface="+mj-ea"/>
                <a:ea typeface="+mj-ea"/>
              </a:rPr>
              <a:t>那么如何将推理过程整合到卷积网络中呢？</a:t>
            </a:r>
            <a:endParaRPr lang="en-US" altLang="zh-CN" sz="2400" dirty="0">
              <a:latin typeface="+mj-ea"/>
              <a:ea typeface="+mj-ea"/>
            </a:endParaRPr>
          </a:p>
          <a:p>
            <a:r>
              <a:rPr lang="zh-CN" altLang="en-US" sz="2400" dirty="0">
                <a:latin typeface="+mj-ea"/>
                <a:ea typeface="+mj-ea"/>
              </a:rPr>
              <a:t>首先从本地特征通过投票表征不同符号节点的表示</a:t>
            </a:r>
            <a:r>
              <a:rPr lang="en-US" altLang="zh-CN" sz="2400" dirty="0">
                <a:latin typeface="+mj-ea"/>
                <a:ea typeface="+mj-ea"/>
              </a:rPr>
              <a:t>; </a:t>
            </a:r>
          </a:p>
          <a:p>
            <a:r>
              <a:rPr lang="zh-CN" altLang="en-US" sz="2400" dirty="0">
                <a:latin typeface="+mj-ea"/>
                <a:ea typeface="+mj-ea"/>
              </a:rPr>
              <a:t>然后通过图形传播进行图形推理，增强这些符号节点的视觉证据，实现语义一致性</a:t>
            </a:r>
            <a:r>
              <a:rPr lang="en-US" altLang="zh-CN" sz="2400" dirty="0">
                <a:latin typeface="+mj-ea"/>
                <a:ea typeface="+mj-ea"/>
              </a:rPr>
              <a:t>; </a:t>
            </a:r>
          </a:p>
          <a:p>
            <a:r>
              <a:rPr lang="zh-CN" altLang="en-US" sz="2400" dirty="0">
                <a:latin typeface="+mj-ea"/>
                <a:ea typeface="+mj-ea"/>
              </a:rPr>
              <a:t>最终将符号节点的演化特征映射回网络中促进每个局部表示。</a:t>
            </a:r>
          </a:p>
        </p:txBody>
      </p:sp>
      <p:pic>
        <p:nvPicPr>
          <p:cNvPr id="8" name="图片 7">
            <a:extLst>
              <a:ext uri="{FF2B5EF4-FFF2-40B4-BE49-F238E27FC236}">
                <a16:creationId xmlns:a16="http://schemas.microsoft.com/office/drawing/2014/main" id="{7571E19A-A69E-4B87-8B32-6C3E6881000D}"/>
              </a:ext>
            </a:extLst>
          </p:cNvPr>
          <p:cNvPicPr>
            <a:picLocks noChangeAspect="1"/>
          </p:cNvPicPr>
          <p:nvPr/>
        </p:nvPicPr>
        <p:blipFill rotWithShape="1">
          <a:blip r:embed="rId4"/>
          <a:srcRect b="92308"/>
          <a:stretch/>
        </p:blipFill>
        <p:spPr>
          <a:xfrm>
            <a:off x="277898" y="457200"/>
            <a:ext cx="11636203" cy="457201"/>
          </a:xfrm>
          <a:prstGeom prst="rect">
            <a:avLst/>
          </a:prstGeom>
        </p:spPr>
      </p:pic>
    </p:spTree>
    <p:extLst>
      <p:ext uri="{BB962C8B-B14F-4D97-AF65-F5344CB8AC3E}">
        <p14:creationId xmlns:p14="http://schemas.microsoft.com/office/powerpoint/2010/main" val="398071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44705EF-71A0-45A4-A628-9528D5CEA56B}"/>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pic>
        <p:nvPicPr>
          <p:cNvPr id="2" name="图片 1">
            <a:extLst>
              <a:ext uri="{FF2B5EF4-FFF2-40B4-BE49-F238E27FC236}">
                <a16:creationId xmlns:a16="http://schemas.microsoft.com/office/drawing/2014/main" id="{2BCD6300-F7A4-4257-B234-DB0FE80C0DA9}"/>
              </a:ext>
            </a:extLst>
          </p:cNvPr>
          <p:cNvPicPr>
            <a:picLocks noChangeAspect="1"/>
          </p:cNvPicPr>
          <p:nvPr/>
        </p:nvPicPr>
        <p:blipFill rotWithShape="1">
          <a:blip r:embed="rId3"/>
          <a:srcRect l="5410" t="2350" r="5737" b="30308"/>
          <a:stretch/>
        </p:blipFill>
        <p:spPr>
          <a:xfrm>
            <a:off x="124857" y="914401"/>
            <a:ext cx="11942284" cy="4256094"/>
          </a:xfrm>
          <a:prstGeom prst="rect">
            <a:avLst/>
          </a:prstGeom>
        </p:spPr>
      </p:pic>
      <p:pic>
        <p:nvPicPr>
          <p:cNvPr id="5" name="图片 4">
            <a:extLst>
              <a:ext uri="{FF2B5EF4-FFF2-40B4-BE49-F238E27FC236}">
                <a16:creationId xmlns:a16="http://schemas.microsoft.com/office/drawing/2014/main" id="{CD97E592-99C1-4762-9F51-F4890661EF1C}"/>
              </a:ext>
            </a:extLst>
          </p:cNvPr>
          <p:cNvPicPr>
            <a:picLocks noChangeAspect="1"/>
          </p:cNvPicPr>
          <p:nvPr/>
        </p:nvPicPr>
        <p:blipFill rotWithShape="1">
          <a:blip r:embed="rId3"/>
          <a:srcRect t="69574"/>
          <a:stretch/>
        </p:blipFill>
        <p:spPr>
          <a:xfrm>
            <a:off x="446641" y="5170495"/>
            <a:ext cx="11620500" cy="1428750"/>
          </a:xfrm>
          <a:prstGeom prst="rect">
            <a:avLst/>
          </a:prstGeom>
        </p:spPr>
      </p:pic>
      <p:pic>
        <p:nvPicPr>
          <p:cNvPr id="6" name="图片 5">
            <a:extLst>
              <a:ext uri="{FF2B5EF4-FFF2-40B4-BE49-F238E27FC236}">
                <a16:creationId xmlns:a16="http://schemas.microsoft.com/office/drawing/2014/main" id="{22C5AC3D-9D38-47FF-A7B3-FF137DAF4447}"/>
              </a:ext>
            </a:extLst>
          </p:cNvPr>
          <p:cNvPicPr>
            <a:picLocks noChangeAspect="1"/>
          </p:cNvPicPr>
          <p:nvPr/>
        </p:nvPicPr>
        <p:blipFill rotWithShape="1">
          <a:blip r:embed="rId4"/>
          <a:srcRect b="92308"/>
          <a:stretch/>
        </p:blipFill>
        <p:spPr>
          <a:xfrm>
            <a:off x="277898" y="457200"/>
            <a:ext cx="11636203" cy="457201"/>
          </a:xfrm>
          <a:prstGeom prst="rect">
            <a:avLst/>
          </a:prstGeom>
        </p:spPr>
      </p:pic>
    </p:spTree>
    <p:extLst>
      <p:ext uri="{BB962C8B-B14F-4D97-AF65-F5344CB8AC3E}">
        <p14:creationId xmlns:p14="http://schemas.microsoft.com/office/powerpoint/2010/main" val="1034231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44705EF-71A0-45A4-A628-9528D5CEA56B}"/>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pic>
        <p:nvPicPr>
          <p:cNvPr id="3" name="图片 2">
            <a:extLst>
              <a:ext uri="{FF2B5EF4-FFF2-40B4-BE49-F238E27FC236}">
                <a16:creationId xmlns:a16="http://schemas.microsoft.com/office/drawing/2014/main" id="{AADE6C9C-A1E3-4341-B293-1B787DC2D875}"/>
              </a:ext>
            </a:extLst>
          </p:cNvPr>
          <p:cNvPicPr>
            <a:picLocks noChangeAspect="1"/>
          </p:cNvPicPr>
          <p:nvPr/>
        </p:nvPicPr>
        <p:blipFill>
          <a:blip r:embed="rId3"/>
          <a:stretch>
            <a:fillRect/>
          </a:stretch>
        </p:blipFill>
        <p:spPr>
          <a:xfrm>
            <a:off x="11633" y="792156"/>
            <a:ext cx="12180367" cy="4979994"/>
          </a:xfrm>
          <a:prstGeom prst="rect">
            <a:avLst/>
          </a:prstGeom>
        </p:spPr>
      </p:pic>
      <p:pic>
        <p:nvPicPr>
          <p:cNvPr id="7" name="图片 6">
            <a:extLst>
              <a:ext uri="{FF2B5EF4-FFF2-40B4-BE49-F238E27FC236}">
                <a16:creationId xmlns:a16="http://schemas.microsoft.com/office/drawing/2014/main" id="{4F039AC8-7FB7-400E-9650-AFE90C63B080}"/>
              </a:ext>
            </a:extLst>
          </p:cNvPr>
          <p:cNvPicPr>
            <a:picLocks noChangeAspect="1"/>
          </p:cNvPicPr>
          <p:nvPr/>
        </p:nvPicPr>
        <p:blipFill>
          <a:blip r:embed="rId4"/>
          <a:stretch>
            <a:fillRect/>
          </a:stretch>
        </p:blipFill>
        <p:spPr>
          <a:xfrm>
            <a:off x="252412" y="109530"/>
            <a:ext cx="4486275" cy="428625"/>
          </a:xfrm>
          <a:prstGeom prst="rect">
            <a:avLst/>
          </a:prstGeom>
        </p:spPr>
      </p:pic>
    </p:spTree>
    <p:extLst>
      <p:ext uri="{BB962C8B-B14F-4D97-AF65-F5344CB8AC3E}">
        <p14:creationId xmlns:p14="http://schemas.microsoft.com/office/powerpoint/2010/main" val="14504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44705EF-71A0-45A4-A628-9528D5CEA56B}"/>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2" name="矩形 1">
            <a:extLst>
              <a:ext uri="{FF2B5EF4-FFF2-40B4-BE49-F238E27FC236}">
                <a16:creationId xmlns:a16="http://schemas.microsoft.com/office/drawing/2014/main" id="{2F156F04-9C68-42D8-94C4-63A97A4E115B}"/>
              </a:ext>
            </a:extLst>
          </p:cNvPr>
          <p:cNvSpPr/>
          <p:nvPr/>
        </p:nvSpPr>
        <p:spPr>
          <a:xfrm>
            <a:off x="7429170" y="447972"/>
            <a:ext cx="4634987"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a) </a:t>
            </a:r>
            <a:r>
              <a:rPr lang="zh-CN" altLang="en-US" sz="2400" dirty="0">
                <a:latin typeface="Times New Roman" panose="02020603050405020304" pitchFamily="18" charset="0"/>
                <a:cs typeface="Times New Roman" panose="02020603050405020304" pitchFamily="18" charset="0"/>
              </a:rPr>
              <a:t>Local-to-SemanticVoting Module</a:t>
            </a:r>
          </a:p>
        </p:txBody>
      </p:sp>
      <p:pic>
        <p:nvPicPr>
          <p:cNvPr id="3" name="图片 2">
            <a:extLst>
              <a:ext uri="{FF2B5EF4-FFF2-40B4-BE49-F238E27FC236}">
                <a16:creationId xmlns:a16="http://schemas.microsoft.com/office/drawing/2014/main" id="{6093FEF7-0393-47B3-9476-0D55EE0B478D}"/>
              </a:ext>
            </a:extLst>
          </p:cNvPr>
          <p:cNvPicPr>
            <a:picLocks noChangeAspect="1"/>
          </p:cNvPicPr>
          <p:nvPr/>
        </p:nvPicPr>
        <p:blipFill>
          <a:blip r:embed="rId3"/>
          <a:stretch>
            <a:fillRect/>
          </a:stretch>
        </p:blipFill>
        <p:spPr>
          <a:xfrm>
            <a:off x="204787" y="423862"/>
            <a:ext cx="4429125" cy="485775"/>
          </a:xfrm>
          <a:prstGeom prst="rect">
            <a:avLst/>
          </a:prstGeom>
        </p:spPr>
      </p:pic>
      <p:pic>
        <p:nvPicPr>
          <p:cNvPr id="5" name="图片 4">
            <a:extLst>
              <a:ext uri="{FF2B5EF4-FFF2-40B4-BE49-F238E27FC236}">
                <a16:creationId xmlns:a16="http://schemas.microsoft.com/office/drawing/2014/main" id="{5A32780D-B258-41E2-A425-EDEA48597D80}"/>
              </a:ext>
            </a:extLst>
          </p:cNvPr>
          <p:cNvPicPr>
            <a:picLocks noChangeAspect="1"/>
          </p:cNvPicPr>
          <p:nvPr/>
        </p:nvPicPr>
        <p:blipFill>
          <a:blip r:embed="rId4"/>
          <a:stretch>
            <a:fillRect/>
          </a:stretch>
        </p:blipFill>
        <p:spPr>
          <a:xfrm>
            <a:off x="1042242" y="909637"/>
            <a:ext cx="10478245" cy="5908535"/>
          </a:xfrm>
          <a:prstGeom prst="rect">
            <a:avLst/>
          </a:prstGeom>
        </p:spPr>
      </p:pic>
    </p:spTree>
    <p:extLst>
      <p:ext uri="{BB962C8B-B14F-4D97-AF65-F5344CB8AC3E}">
        <p14:creationId xmlns:p14="http://schemas.microsoft.com/office/powerpoint/2010/main" val="89131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44705EF-71A0-45A4-A628-9528D5CEA56B}"/>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6" name="图片 5">
            <a:extLst>
              <a:ext uri="{FF2B5EF4-FFF2-40B4-BE49-F238E27FC236}">
                <a16:creationId xmlns:a16="http://schemas.microsoft.com/office/drawing/2014/main" id="{B5CCFFE6-521C-4D12-9A5C-D74DCA908654}"/>
              </a:ext>
            </a:extLst>
          </p:cNvPr>
          <p:cNvPicPr>
            <a:picLocks noChangeAspect="1"/>
          </p:cNvPicPr>
          <p:nvPr/>
        </p:nvPicPr>
        <p:blipFill>
          <a:blip r:embed="rId3"/>
          <a:stretch>
            <a:fillRect/>
          </a:stretch>
        </p:blipFill>
        <p:spPr>
          <a:xfrm>
            <a:off x="204787" y="423862"/>
            <a:ext cx="4429125" cy="485775"/>
          </a:xfrm>
          <a:prstGeom prst="rect">
            <a:avLst/>
          </a:prstGeom>
        </p:spPr>
      </p:pic>
      <p:sp>
        <p:nvSpPr>
          <p:cNvPr id="7" name="矩形 6">
            <a:extLst>
              <a:ext uri="{FF2B5EF4-FFF2-40B4-BE49-F238E27FC236}">
                <a16:creationId xmlns:a16="http://schemas.microsoft.com/office/drawing/2014/main" id="{E88F805E-4027-438F-A80B-FC0BB20737BD}"/>
              </a:ext>
            </a:extLst>
          </p:cNvPr>
          <p:cNvSpPr/>
          <p:nvPr/>
        </p:nvSpPr>
        <p:spPr>
          <a:xfrm>
            <a:off x="7429170" y="447972"/>
            <a:ext cx="3696846"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b) Graph Reasoning Module</a:t>
            </a:r>
            <a:endParaRPr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F9D81E43-70DB-4751-8FA5-AD1D24540119}"/>
              </a:ext>
            </a:extLst>
          </p:cNvPr>
          <p:cNvPicPr>
            <a:picLocks noChangeAspect="1"/>
          </p:cNvPicPr>
          <p:nvPr/>
        </p:nvPicPr>
        <p:blipFill>
          <a:blip r:embed="rId4"/>
          <a:stretch>
            <a:fillRect/>
          </a:stretch>
        </p:blipFill>
        <p:spPr>
          <a:xfrm>
            <a:off x="62014" y="1443334"/>
            <a:ext cx="12103926" cy="4043065"/>
          </a:xfrm>
          <a:prstGeom prst="rect">
            <a:avLst/>
          </a:prstGeom>
        </p:spPr>
      </p:pic>
    </p:spTree>
    <p:extLst>
      <p:ext uri="{BB962C8B-B14F-4D97-AF65-F5344CB8AC3E}">
        <p14:creationId xmlns:p14="http://schemas.microsoft.com/office/powerpoint/2010/main" val="137362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adb7b82f-fffe-4569-b84a-2f8768b349b1"/>
</p:tagLst>
</file>

<file path=ppt/theme/theme1.xml><?xml version="1.0" encoding="utf-8"?>
<a:theme xmlns:a="http://schemas.openxmlformats.org/drawingml/2006/main" name="主题5">
  <a:themeElements>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
    <a:dk1>
      <a:srgbClr val="000000"/>
    </a:dk1>
    <a:lt1>
      <a:srgbClr val="FFFFFF"/>
    </a:lt1>
    <a:dk2>
      <a:srgbClr val="768394"/>
    </a:dk2>
    <a:lt2>
      <a:srgbClr val="F0F0F0"/>
    </a:lt2>
    <a:accent1>
      <a:srgbClr val="768394"/>
    </a:accent1>
    <a:accent2>
      <a:srgbClr val="858585"/>
    </a:accent2>
    <a:accent3>
      <a:srgbClr val="767676"/>
    </a:accent3>
    <a:accent4>
      <a:srgbClr val="666666"/>
    </a:accent4>
    <a:accent5>
      <a:srgbClr val="797979"/>
    </a:accent5>
    <a:accent6>
      <a:srgbClr val="51515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2834</TotalTime>
  <Words>1012</Words>
  <Application>Microsoft Office PowerPoint</Application>
  <PresentationFormat>宽屏</PresentationFormat>
  <Paragraphs>73</Paragraphs>
  <Slides>15</Slides>
  <Notes>13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15</vt:i4>
      </vt:variant>
    </vt:vector>
  </HeadingPairs>
  <TitlesOfParts>
    <vt:vector size="26" baseType="lpstr">
      <vt:lpstr>Helvetica Neue</vt:lpstr>
      <vt:lpstr>宋体</vt:lpstr>
      <vt:lpstr>Microsoft YaHei</vt:lpstr>
      <vt:lpstr>Microsoft YaHei</vt:lpstr>
      <vt:lpstr>Arial</vt:lpstr>
      <vt:lpstr>Arial</vt:lpstr>
      <vt:lpstr>Calibri</vt:lpstr>
      <vt:lpstr>Segoe UI Light</vt:lpstr>
      <vt:lpstr>Times New Roman</vt:lpstr>
      <vt:lpstr>主题5</vt:lpstr>
      <vt:lpstr>OfficePLUS</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meng kang</cp:lastModifiedBy>
  <cp:revision>118</cp:revision>
  <cp:lastPrinted>2018-01-28T16:00:00Z</cp:lastPrinted>
  <dcterms:created xsi:type="dcterms:W3CDTF">2018-01-28T16:00:00Z</dcterms:created>
  <dcterms:modified xsi:type="dcterms:W3CDTF">2019-01-22T21:02:44Z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2018-10-31T09:09:59.6749058Z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