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82" d="100"/>
          <a:sy n="82" d="100"/>
        </p:scale>
        <p:origin x="-149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>
            <a:spLocks noChangeArrowheads="1"/>
          </p:cNvSpPr>
          <p:nvPr/>
        </p:nvSpPr>
        <p:spPr bwMode="auto">
          <a:xfrm>
            <a:off x="0" y="3475892"/>
            <a:ext cx="9142810" cy="3386137"/>
          </a:xfrm>
          <a:prstGeom prst="rect">
            <a:avLst/>
          </a:prstGeom>
          <a:solidFill>
            <a:srgbClr val="5767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7" name="Freeform 6"/>
          <p:cNvSpPr/>
          <p:nvPr/>
        </p:nvSpPr>
        <p:spPr bwMode="auto">
          <a:xfrm>
            <a:off x="2205" y="0"/>
            <a:ext cx="9142810" cy="5676900"/>
          </a:xfrm>
          <a:custGeom>
            <a:avLst/>
            <a:gdLst>
              <a:gd name="T0" fmla="*/ 0 w 9320"/>
              <a:gd name="T1" fmla="*/ 3364 h 4339"/>
              <a:gd name="T2" fmla="*/ 4817 w 9320"/>
              <a:gd name="T3" fmla="*/ 4339 h 4339"/>
              <a:gd name="T4" fmla="*/ 9320 w 9320"/>
              <a:gd name="T5" fmla="*/ 3364 h 4339"/>
              <a:gd name="T6" fmla="*/ 9320 w 9320"/>
              <a:gd name="T7" fmla="*/ 0 h 4339"/>
              <a:gd name="T8" fmla="*/ 0 w 9320"/>
              <a:gd name="T9" fmla="*/ 0 h 4339"/>
              <a:gd name="T10" fmla="*/ 0 w 9320"/>
              <a:gd name="T11" fmla="*/ 336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0" h="4339">
                <a:moveTo>
                  <a:pt x="0" y="3364"/>
                </a:moveTo>
                <a:cubicBezTo>
                  <a:pt x="0" y="3364"/>
                  <a:pt x="1551" y="4339"/>
                  <a:pt x="4817" y="4339"/>
                </a:cubicBezTo>
                <a:cubicBezTo>
                  <a:pt x="8083" y="4339"/>
                  <a:pt x="9320" y="3364"/>
                  <a:pt x="9320" y="3364"/>
                </a:cubicBezTo>
                <a:cubicBezTo>
                  <a:pt x="9320" y="0"/>
                  <a:pt x="9320" y="0"/>
                  <a:pt x="9320" y="0"/>
                </a:cubicBezTo>
                <a:cubicBezTo>
                  <a:pt x="0" y="0"/>
                  <a:pt x="0" y="0"/>
                  <a:pt x="0" y="0"/>
                </a:cubicBezTo>
                <a:lnTo>
                  <a:pt x="0" y="3364"/>
                </a:lnTo>
                <a:close/>
              </a:path>
            </a:pathLst>
          </a:custGeom>
          <a:solidFill>
            <a:srgbClr val="00A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1352432" y="1961900"/>
            <a:ext cx="6171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图片异常检测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矩形 8"/>
          <p:cNvSpPr>
            <a:spLocks noChangeArrowheads="1"/>
          </p:cNvSpPr>
          <p:nvPr/>
        </p:nvSpPr>
        <p:spPr bwMode="auto">
          <a:xfrm>
            <a:off x="5725174" y="4438483"/>
            <a:ext cx="179915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高铭阳</a:t>
            </a:r>
          </a:p>
        </p:txBody>
      </p:sp>
      <p:sp>
        <p:nvSpPr>
          <p:cNvPr id="1048590" name="KSO_Shape"/>
          <p:cNvSpPr/>
          <p:nvPr/>
        </p:nvSpPr>
        <p:spPr bwMode="auto">
          <a:xfrm>
            <a:off x="5214637" y="4443537"/>
            <a:ext cx="278836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57676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47474"/>
              </a:solidFill>
            </a:endParaRPr>
          </a:p>
        </p:txBody>
      </p:sp>
      <p:cxnSp>
        <p:nvCxnSpPr>
          <p:cNvPr id="3145728" name="直接连接符 32"/>
          <p:cNvCxnSpPr>
            <a:cxnSpLocks/>
          </p:cNvCxnSpPr>
          <p:nvPr/>
        </p:nvCxnSpPr>
        <p:spPr>
          <a:xfrm>
            <a:off x="5603934" y="4882802"/>
            <a:ext cx="2041634" cy="6046"/>
          </a:xfrm>
          <a:prstGeom prst="line">
            <a:avLst/>
          </a:prstGeom>
          <a:ln>
            <a:solidFill>
              <a:srgbClr val="576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40152" y="5168960"/>
            <a:ext cx="21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2019.03.13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20688"/>
            <a:ext cx="3816424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一、两步法</a:t>
            </a:r>
          </a:p>
          <a:p>
            <a:pPr marL="0" indent="0">
              <a:buNone/>
            </a:pPr>
            <a:r>
              <a:rPr lang="zh-CN" altLang="en-US" dirty="0" smtClean="0"/>
              <a:t>         现有</a:t>
            </a:r>
            <a:r>
              <a:rPr lang="zh-CN" altLang="en-US" dirty="0"/>
              <a:t>的基于图像的异常检测方法大多采用两步法，第一步对图像进行预处理；第二步对处理后的图像进行异常检测。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332656"/>
            <a:ext cx="3330083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35292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、图像预处理算法</a:t>
            </a:r>
          </a:p>
          <a:p>
            <a:pPr marL="0" indent="0">
              <a:buNone/>
            </a:pPr>
            <a:r>
              <a:rPr lang="zh-CN" altLang="en-US" sz="2000" dirty="0" smtClean="0"/>
              <a:t>       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通常</a:t>
            </a:r>
            <a:r>
              <a:rPr lang="zh-CN" altLang="en-US" sz="2000" dirty="0"/>
              <a:t>情况下，采集到的图像会杂物、油污、光线等因素的影响，导致识别难度的增大，所以，我们需要对图像进行增强和去噪处理，以此来达到削弱或消除这些因素的影响的目的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采集的是</a:t>
            </a:r>
            <a:r>
              <a:rPr lang="en-US" altLang="zh-CN" sz="2000" dirty="0"/>
              <a:t>RGB</a:t>
            </a:r>
            <a:r>
              <a:rPr lang="zh-CN" altLang="en-US" sz="2000" dirty="0"/>
              <a:t>图片的话首先要进行灰度处理</a:t>
            </a:r>
            <a:r>
              <a:rPr lang="zh-CN" altLang="en-US" sz="2000" dirty="0" smtClean="0"/>
              <a:t>，把图片</a:t>
            </a:r>
            <a:r>
              <a:rPr lang="zh-CN" altLang="en-US" sz="2000" dirty="0"/>
              <a:t>变成灰度图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 smtClean="0"/>
              <a:t>         常见</a:t>
            </a:r>
            <a:r>
              <a:rPr lang="zh-CN" altLang="en-US" sz="2000" dirty="0"/>
              <a:t>的图像增强方法有直方图均衡化法、维纳滤波法、差影法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去</a:t>
            </a:r>
            <a:r>
              <a:rPr lang="zh-CN" altLang="en-US" sz="2000" dirty="0"/>
              <a:t>噪方法有数学形态法、模糊理论法、小波变换法、多级去噪模型法、多特征融合法。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zh-CN" sz="2000" dirty="0"/>
              <a:t>、异常检测算法</a:t>
            </a:r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一般</a:t>
            </a:r>
            <a:r>
              <a:rPr lang="zh-CN" altLang="zh-CN" sz="2000" dirty="0"/>
              <a:t>将当前适用于图像的异常检测方法分为三类</a:t>
            </a:r>
            <a:r>
              <a:rPr lang="en-US" altLang="zh-CN" sz="2000" dirty="0"/>
              <a:t>:</a:t>
            </a:r>
            <a:r>
              <a:rPr lang="zh-CN" altLang="zh-CN" sz="2000" dirty="0"/>
              <a:t>基于边缘的异常检测方法、基于阈值的异常检测方法和基于区域的异常检测方法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(1)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边缘的方法侧重于定位图像中的尖锐不连续点。传统的边缘检测方法大多基于梯度估计，即图像强度函数的一阶或二阶导数的估计。例如，</a:t>
            </a:r>
            <a:r>
              <a:rPr lang="en-US" altLang="zh-CN" sz="2000" dirty="0" err="1"/>
              <a:t>Sobel</a:t>
            </a:r>
            <a:r>
              <a:rPr lang="zh-CN" altLang="en-US" sz="2000" dirty="0" smtClean="0"/>
              <a:t>算子、</a:t>
            </a:r>
            <a:r>
              <a:rPr lang="en-US" altLang="zh-CN" sz="2000" dirty="0" smtClean="0"/>
              <a:t>Prewitt </a:t>
            </a:r>
            <a:r>
              <a:rPr lang="zh-CN" altLang="en-US" sz="2000" dirty="0" smtClean="0"/>
              <a:t>算子、拉普拉斯算子。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与</a:t>
            </a:r>
            <a:r>
              <a:rPr lang="zh-CN" altLang="en-US" sz="2000" dirty="0"/>
              <a:t>基于边缘的方法不同，基于阈值的方法利用异常与背景的强度差直接寻找封闭边界区域。阈值算法又可分为全局阈值</a:t>
            </a:r>
            <a:r>
              <a:rPr lang="zh-CN" altLang="en-US" sz="2000" dirty="0" smtClean="0"/>
              <a:t>和局部</a:t>
            </a:r>
            <a:r>
              <a:rPr lang="zh-CN" altLang="en-US" sz="2000" dirty="0"/>
              <a:t>阈值两大类</a:t>
            </a:r>
            <a:r>
              <a:rPr lang="zh-CN" altLang="en-US" sz="2000" dirty="0" smtClean="0"/>
              <a:t>。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(3)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区域的方法给出了封闭边界区域。例如，播种区域生长</a:t>
            </a:r>
            <a:r>
              <a:rPr lang="zh-CN" altLang="en-US" sz="2000" dirty="0" smtClean="0"/>
              <a:t>方法。从</a:t>
            </a:r>
            <a:r>
              <a:rPr lang="zh-CN" altLang="en-US" sz="2000" dirty="0"/>
              <a:t>一个小的初始区域</a:t>
            </a:r>
            <a:r>
              <a:rPr lang="en-US" altLang="zh-CN" sz="2000" dirty="0"/>
              <a:t>(</a:t>
            </a:r>
            <a:r>
              <a:rPr lang="zh-CN" altLang="en-US" sz="2000" dirty="0"/>
              <a:t>像素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开始，通过</a:t>
            </a:r>
            <a:r>
              <a:rPr lang="zh-CN" altLang="en-US" sz="2000" dirty="0"/>
              <a:t>探索邻近像素并添加与初始像素相似的像素来生长。然而，基于区域的算法通常需要一小组初始异常像素，从这些异常像素可以生长区域。</a:t>
            </a:r>
          </a:p>
        </p:txBody>
      </p:sp>
    </p:spTree>
    <p:extLst>
      <p:ext uri="{BB962C8B-B14F-4D97-AF65-F5344CB8AC3E}">
        <p14:creationId xmlns:p14="http://schemas.microsoft.com/office/powerpoint/2010/main" val="36126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b="1" dirty="0"/>
              <a:t>二、一步法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1800" dirty="0" smtClean="0"/>
              <a:t>          </a:t>
            </a:r>
            <a:r>
              <a:rPr lang="en-US" altLang="zh-CN" sz="1800" dirty="0" err="1" smtClean="0"/>
              <a:t>Hao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Yan, Kamran </a:t>
            </a:r>
            <a:r>
              <a:rPr lang="en-US" altLang="zh-CN" sz="1800" dirty="0" err="1"/>
              <a:t>Paynabar</a:t>
            </a:r>
            <a:r>
              <a:rPr lang="en-US" altLang="zh-CN" sz="1800" dirty="0"/>
              <a:t>, and </a:t>
            </a:r>
            <a:r>
              <a:rPr lang="en-US" altLang="zh-CN" sz="1800" dirty="0" err="1"/>
              <a:t>Jianjun</a:t>
            </a:r>
            <a:r>
              <a:rPr lang="en-US" altLang="zh-CN" sz="1800" dirty="0"/>
              <a:t> Shi</a:t>
            </a:r>
            <a:r>
              <a:rPr lang="zh-CN" altLang="zh-CN" sz="1800" dirty="0"/>
              <a:t>他们提出了一种准确、快速的基于图像的异常检测方法——平滑稀疏分解法（</a:t>
            </a:r>
            <a:r>
              <a:rPr lang="en-US" altLang="zh-CN" sz="1800" dirty="0"/>
              <a:t>SSD</a:t>
            </a:r>
            <a:r>
              <a:rPr lang="zh-CN" altLang="zh-CN" sz="1800" dirty="0"/>
              <a:t>），克服了现有两步检测方法的不足</a:t>
            </a:r>
            <a:r>
              <a:rPr lang="zh-CN" altLang="zh-CN" sz="1800" dirty="0" smtClean="0"/>
              <a:t>。</a:t>
            </a:r>
            <a:r>
              <a:rPr lang="en-US" altLang="zh-CN" sz="1800" dirty="0" smtClean="0"/>
              <a:t>SSD</a:t>
            </a:r>
            <a:r>
              <a:rPr lang="zh-CN" altLang="zh-CN" sz="1800" dirty="0" smtClean="0"/>
              <a:t>将</a:t>
            </a:r>
            <a:r>
              <a:rPr lang="zh-CN" altLang="zh-CN" sz="1800" dirty="0"/>
              <a:t>平滑和异常检测任务集成到一个步骤中。</a:t>
            </a:r>
            <a:r>
              <a:rPr lang="en-US" altLang="zh-CN" sz="1800" dirty="0"/>
              <a:t>SSD</a:t>
            </a:r>
            <a:r>
              <a:rPr lang="zh-CN" altLang="zh-CN" sz="1800" dirty="0"/>
              <a:t>将图像分解为三部分</a:t>
            </a:r>
            <a:r>
              <a:rPr lang="en-US" altLang="zh-CN" sz="1800" dirty="0"/>
              <a:t>:</a:t>
            </a:r>
            <a:r>
              <a:rPr lang="zh-CN" altLang="zh-CN" sz="1800" dirty="0"/>
              <a:t>平滑图像背景、稀疏异常区域和随机噪声。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3392"/>
            <a:ext cx="6311546" cy="361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537321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具体</a:t>
            </a:r>
            <a:r>
              <a:rPr lang="zh-CN" altLang="en-US" dirty="0"/>
              <a:t>来说</a:t>
            </a:r>
            <a:r>
              <a:rPr lang="en-US" altLang="zh-CN" dirty="0"/>
              <a:t>,</a:t>
            </a:r>
            <a:r>
              <a:rPr lang="zh-CN" altLang="en-US" dirty="0"/>
              <a:t>信号分解为</a:t>
            </a:r>
            <a:r>
              <a:rPr lang="en-US" altLang="zh-CN" dirty="0"/>
              <a:t>y =</a:t>
            </a:r>
            <a:r>
              <a:rPr lang="en-US" altLang="zh-CN" dirty="0" smtClean="0"/>
              <a:t>μ  + </a:t>
            </a:r>
            <a:r>
              <a:rPr lang="en-US" altLang="zh-CN" dirty="0"/>
              <a:t>a + 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。我们</a:t>
            </a:r>
            <a:r>
              <a:rPr lang="zh-CN" altLang="en-US" dirty="0"/>
              <a:t>使用平滑基</a:t>
            </a:r>
            <a:r>
              <a:rPr lang="en-US" altLang="zh-CN" dirty="0"/>
              <a:t>(</a:t>
            </a:r>
            <a:r>
              <a:rPr lang="zh-CN" altLang="en-US" dirty="0"/>
              <a:t>例如样条基</a:t>
            </a:r>
            <a:r>
              <a:rPr lang="en-US" altLang="zh-CN" dirty="0"/>
              <a:t>)</a:t>
            </a:r>
            <a:r>
              <a:rPr lang="zh-CN" altLang="en-US" dirty="0"/>
              <a:t>进一步扩展平均值和异常，平滑基分别用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Ba</a:t>
            </a:r>
            <a:r>
              <a:rPr lang="zh-CN" altLang="en-US" dirty="0"/>
              <a:t>表示。因此</a:t>
            </a:r>
            <a:r>
              <a:rPr lang="en-US" altLang="zh-CN" dirty="0"/>
              <a:t>,</a:t>
            </a:r>
            <a:r>
              <a:rPr lang="zh-CN" altLang="en-US" dirty="0"/>
              <a:t>信号分解模型可以写成</a:t>
            </a:r>
            <a:r>
              <a:rPr lang="en-US" altLang="zh-CN" dirty="0"/>
              <a:t>y = </a:t>
            </a:r>
            <a:r>
              <a:rPr lang="en-US" altLang="zh-CN" dirty="0" err="1"/>
              <a:t>Bθ</a:t>
            </a:r>
            <a:r>
              <a:rPr lang="en-US" altLang="zh-CN" dirty="0"/>
              <a:t>+ </a:t>
            </a:r>
            <a:r>
              <a:rPr lang="en-US" altLang="zh-CN" dirty="0" err="1"/>
              <a:t>Baθa</a:t>
            </a:r>
            <a:r>
              <a:rPr lang="en-US" altLang="zh-CN" dirty="0"/>
              <a:t> + 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5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5246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5331" y="1700808"/>
            <a:ext cx="483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Ba</a:t>
            </a:r>
            <a:r>
              <a:rPr lang="zh-CN" altLang="en-US" dirty="0" smtClean="0"/>
              <a:t>是正交的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66" y="548680"/>
            <a:ext cx="40005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200150"/>
            <a:ext cx="64674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8263" y="476672"/>
            <a:ext cx="517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8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501</Words>
  <Application>Microsoft Office PowerPoint</Application>
  <PresentationFormat>全屏显示(4:3)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20</cp:revision>
  <dcterms:created xsi:type="dcterms:W3CDTF">2019-01-07T15:21:41Z</dcterms:created>
  <dcterms:modified xsi:type="dcterms:W3CDTF">2019-03-13T01:33:40Z</dcterms:modified>
</cp:coreProperties>
</file>