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0"/>
  </p:notesMasterIdLst>
  <p:handoutMasterIdLst>
    <p:handoutMasterId r:id="rId11"/>
  </p:handoutMasterIdLst>
  <p:sldIdLst>
    <p:sldId id="303" r:id="rId2"/>
    <p:sldId id="375" r:id="rId3"/>
    <p:sldId id="363" r:id="rId4"/>
    <p:sldId id="371" r:id="rId5"/>
    <p:sldId id="373" r:id="rId6"/>
    <p:sldId id="374" r:id="rId7"/>
    <p:sldId id="367" r:id="rId8"/>
    <p:sldId id="353" r:id="rId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88CC33"/>
    <a:srgbClr val="3333CC"/>
    <a:srgbClr val="0000CC"/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38" autoAdjust="0"/>
    <p:restoredTop sz="94410" autoAdjust="0"/>
  </p:normalViewPr>
  <p:slideViewPr>
    <p:cSldViewPr snapToGrid="0" snapToObjects="1">
      <p:cViewPr varScale="1">
        <p:scale>
          <a:sx n="86" d="100"/>
          <a:sy n="86" d="100"/>
        </p:scale>
        <p:origin x="336" y="90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3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08C6-A8D6-4426-B0F6-8365D5E90C3D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5310C-31F2-4F7E-95AC-1A51EFB8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A7BF-183C-46C8-9282-AFD276260CB2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F600-D6BF-48F3-BE94-005CF5FB9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-4813"/>
            <a:ext cx="4452788" cy="68628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4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79" r:id="rId4"/>
    <p:sldLayoutId id="2147483680" r:id="rId5"/>
    <p:sldLayoutId id="2147483681" r:id="rId6"/>
    <p:sldLayoutId id="214748368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1105" y="1502887"/>
            <a:ext cx="5708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B050"/>
                </a:solidFill>
                <a:latin typeface="Rockwell" panose="02060603020205020403" pitchFamily="18" charset="0"/>
              </a:rPr>
              <a:t>进度汇报</a:t>
            </a:r>
            <a:endParaRPr lang="en-US" altLang="zh-CN" sz="5400" b="1" dirty="0">
              <a:solidFill>
                <a:srgbClr val="00B05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3000" y="4972786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胡敬玉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2019.3.13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019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6822" y="888520"/>
            <a:ext cx="808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为什么 </a:t>
            </a:r>
            <a:r>
              <a:rPr lang="en-US" altLang="zh-CN" sz="2400" dirty="0" smtClean="0">
                <a:latin typeface="+mn-ea"/>
              </a:rPr>
              <a:t>U-Net </a:t>
            </a:r>
            <a:r>
              <a:rPr lang="zh-CN" altLang="en-US" sz="2400" dirty="0" smtClean="0">
                <a:latin typeface="+mn-ea"/>
              </a:rPr>
              <a:t>和 </a:t>
            </a:r>
            <a:r>
              <a:rPr lang="en-US" altLang="zh-CN" sz="2400" dirty="0" err="1" smtClean="0">
                <a:latin typeface="+mn-ea"/>
              </a:rPr>
              <a:t>ResNet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能够取得出色的结果？</a:t>
            </a:r>
            <a:endParaRPr lang="zh-CN" altLang="en-US" sz="24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3864" y="1707737"/>
            <a:ext cx="3985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Feature re-use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Skip connection</a:t>
            </a:r>
            <a:endParaRPr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638355" y="5718686"/>
            <a:ext cx="10731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Drozdzal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M,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Vorontsov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E, Chartrand G, et al. The importance of skip connections in biomedical image segmentation[M]//Deep Learning and Data Labeling for Medical Applications. Springer, Cham, 2016: 179-187.</a:t>
            </a:r>
            <a:endParaRPr lang="zh-CN" altLang="en-US" dirty="0"/>
          </a:p>
        </p:txBody>
      </p:sp>
      <p:pic>
        <p:nvPicPr>
          <p:cNvPr id="2050" name="Picture 2" descr="img/u-net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68" y="2785274"/>
            <a:ext cx="3827372" cy="254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96" y="3134123"/>
            <a:ext cx="3691476" cy="185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95425" y="375761"/>
            <a:ext cx="9353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Chen L, Wu Y,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DSouza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A M, et al. MRI tumor segmentation with densely connected 3D CNN[C]//Medical Imaging 2018: Image Processing. International Society for Optics and Photonics, 2018, 10574: 105741F.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509712"/>
            <a:ext cx="119157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162621"/>
              </p:ext>
            </p:extLst>
          </p:nvPr>
        </p:nvGraphicFramePr>
        <p:xfrm>
          <a:off x="106160" y="1495426"/>
          <a:ext cx="12019165" cy="408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Visio" r:id="rId3" imgW="17344957" imgH="5895885" progId="Visio.Drawing.15">
                  <p:embed/>
                </p:oleObj>
              </mc:Choice>
              <mc:Fallback>
                <p:oleObj name="Visio" r:id="rId3" imgW="17344957" imgH="589588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160" y="1495426"/>
                        <a:ext cx="12019165" cy="408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64234" y="94890"/>
            <a:ext cx="5193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Label 1:  necrosis and </a:t>
            </a:r>
            <a:r>
              <a:rPr lang="en-US" altLang="zh-CN" dirty="0"/>
              <a:t>non-enhancing tumor</a:t>
            </a:r>
            <a:endParaRPr lang="en-US" altLang="zh-CN" dirty="0" smtClean="0"/>
          </a:p>
          <a:p>
            <a:r>
              <a:rPr lang="en-US" altLang="zh-CN" dirty="0" smtClean="0"/>
              <a:t>Label 2:  edema</a:t>
            </a:r>
            <a:endParaRPr lang="en-US" altLang="zh-CN" dirty="0"/>
          </a:p>
          <a:p>
            <a:r>
              <a:rPr lang="en-US" altLang="zh-CN" dirty="0"/>
              <a:t>L</a:t>
            </a:r>
            <a:r>
              <a:rPr lang="en-US" altLang="zh-CN" dirty="0" smtClean="0"/>
              <a:t>abel 4:  enhancing tumor</a:t>
            </a:r>
          </a:p>
          <a:p>
            <a:r>
              <a:rPr lang="en-US" altLang="zh-CN" dirty="0"/>
              <a:t>Label 0:  </a:t>
            </a:r>
            <a:r>
              <a:rPr lang="en-US" altLang="zh-CN" dirty="0" smtClean="0"/>
              <a:t>everything else  </a:t>
            </a:r>
          </a:p>
        </p:txBody>
      </p:sp>
    </p:spTree>
    <p:extLst>
      <p:ext uri="{BB962C8B-B14F-4D97-AF65-F5344CB8AC3E}">
        <p14:creationId xmlns:p14="http://schemas.microsoft.com/office/powerpoint/2010/main" val="38603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82" y="3594904"/>
            <a:ext cx="2063971" cy="1540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590" y="3689201"/>
            <a:ext cx="2383701" cy="14005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172" y="3678455"/>
            <a:ext cx="2142499" cy="13841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760" y="1716094"/>
            <a:ext cx="2119493" cy="14807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3821" y="1625112"/>
            <a:ext cx="2290780" cy="15976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9154" y="1634696"/>
            <a:ext cx="2203746" cy="149130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4784" y="307409"/>
            <a:ext cx="205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解决的问题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83977" y="1119952"/>
            <a:ext cx="10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横断面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056979" y="1119952"/>
            <a:ext cx="126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矢状面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587369" y="1119952"/>
            <a:ext cx="133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冠状面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45846" y="2349543"/>
            <a:ext cx="102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修改前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56988" y="4114678"/>
            <a:ext cx="100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修改后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9261053" y="2622551"/>
            <a:ext cx="3515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3333CC"/>
                </a:solidFill>
                <a:latin typeface="+mn-ea"/>
              </a:rPr>
              <a:t>深蓝色：囊肿</a:t>
            </a:r>
            <a:endParaRPr lang="en-US" altLang="zh-CN" sz="2400" dirty="0" smtClean="0">
              <a:solidFill>
                <a:srgbClr val="3333CC"/>
              </a:solidFill>
              <a:latin typeface="+mn-ea"/>
            </a:endParaRPr>
          </a:p>
          <a:p>
            <a:r>
              <a:rPr lang="zh-CN" altLang="en-US" sz="2400" dirty="0" smtClean="0">
                <a:solidFill>
                  <a:srgbClr val="88CC33"/>
                </a:solidFill>
                <a:latin typeface="+mn-ea"/>
              </a:rPr>
              <a:t>浅绿色：增强结构</a:t>
            </a:r>
            <a:endParaRPr lang="en-US" altLang="zh-CN" sz="2400" dirty="0" smtClean="0">
              <a:solidFill>
                <a:srgbClr val="88CC33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33CCCC"/>
                </a:solidFill>
                <a:latin typeface="+mn-ea"/>
              </a:rPr>
              <a:t>浅蓝</a:t>
            </a:r>
            <a:r>
              <a:rPr lang="zh-CN" altLang="en-US" sz="2400" dirty="0" smtClean="0">
                <a:solidFill>
                  <a:srgbClr val="33CCCC"/>
                </a:solidFill>
                <a:latin typeface="+mn-ea"/>
              </a:rPr>
              <a:t>色：坏死部分</a:t>
            </a:r>
            <a:endParaRPr lang="zh-CN" altLang="en-US" sz="2400" dirty="0">
              <a:solidFill>
                <a:srgbClr val="33CCCC"/>
              </a:solidFill>
              <a:latin typeface="+mn-ea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58000"/>
              </p:ext>
            </p:extLst>
          </p:nvPr>
        </p:nvGraphicFramePr>
        <p:xfrm>
          <a:off x="1006598" y="5231618"/>
          <a:ext cx="9080376" cy="1493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70094">
                  <a:extLst>
                    <a:ext uri="{9D8B030D-6E8A-4147-A177-3AD203B41FA5}">
                      <a16:colId xmlns:a16="http://schemas.microsoft.com/office/drawing/2014/main" val="2838733282"/>
                    </a:ext>
                  </a:extLst>
                </a:gridCol>
                <a:gridCol w="2270094">
                  <a:extLst>
                    <a:ext uri="{9D8B030D-6E8A-4147-A177-3AD203B41FA5}">
                      <a16:colId xmlns:a16="http://schemas.microsoft.com/office/drawing/2014/main" val="395069905"/>
                    </a:ext>
                  </a:extLst>
                </a:gridCol>
                <a:gridCol w="2270094">
                  <a:extLst>
                    <a:ext uri="{9D8B030D-6E8A-4147-A177-3AD203B41FA5}">
                      <a16:colId xmlns:a16="http://schemas.microsoft.com/office/drawing/2014/main" val="1838807603"/>
                    </a:ext>
                  </a:extLst>
                </a:gridCol>
                <a:gridCol w="2270094">
                  <a:extLst>
                    <a:ext uri="{9D8B030D-6E8A-4147-A177-3AD203B41FA5}">
                      <a16:colId xmlns:a16="http://schemas.microsoft.com/office/drawing/2014/main" val="508464222"/>
                    </a:ext>
                  </a:extLst>
                </a:gridCol>
              </a:tblGrid>
              <a:tr h="599594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rgbClr val="3333CC"/>
                          </a:solidFill>
                          <a:latin typeface="+mn-ea"/>
                          <a:ea typeface="+mn-ea"/>
                          <a:cs typeface="+mn-cs"/>
                        </a:rPr>
                        <a:t>Wh</a:t>
                      </a:r>
                      <a:r>
                        <a:rPr lang="en-US" altLang="zh-CN" sz="2000" b="1" kern="1200" dirty="0" smtClean="0">
                          <a:solidFill>
                            <a:srgbClr val="33CCCC"/>
                          </a:solidFill>
                          <a:latin typeface="+mn-ea"/>
                          <a:ea typeface="+mn-ea"/>
                          <a:cs typeface="+mn-cs"/>
                        </a:rPr>
                        <a:t>ole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000" b="1" kern="1200" dirty="0" smtClean="0">
                          <a:solidFill>
                            <a:srgbClr val="88CC33"/>
                          </a:solidFill>
                          <a:latin typeface="+mn-ea"/>
                          <a:ea typeface="+mn-ea"/>
                          <a:cs typeface="+mn-cs"/>
                        </a:rPr>
                        <a:t>Dice</a:t>
                      </a:r>
                      <a:endParaRPr lang="zh-CN" altLang="en-US" sz="2000" b="1" kern="1200" dirty="0">
                        <a:solidFill>
                          <a:srgbClr val="88CC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rgbClr val="33CCCC"/>
                          </a:solidFill>
                          <a:latin typeface="+mn-ea"/>
                          <a:ea typeface="+mn-ea"/>
                          <a:cs typeface="+mn-cs"/>
                        </a:rPr>
                        <a:t>Core </a:t>
                      </a:r>
                      <a:r>
                        <a:rPr lang="en-US" altLang="zh-CN" sz="2000" b="1" kern="1200" dirty="0" smtClean="0">
                          <a:solidFill>
                            <a:srgbClr val="88CC33"/>
                          </a:solidFill>
                          <a:latin typeface="+mn-ea"/>
                          <a:ea typeface="+mn-ea"/>
                          <a:cs typeface="+mn-cs"/>
                        </a:rPr>
                        <a:t>Dice</a:t>
                      </a:r>
                      <a:endParaRPr lang="zh-CN" altLang="en-US" sz="2000" b="1" kern="1200" dirty="0">
                        <a:solidFill>
                          <a:srgbClr val="88CC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rgbClr val="88CC33"/>
                          </a:solidFill>
                          <a:latin typeface="+mn-ea"/>
                          <a:ea typeface="+mn-ea"/>
                          <a:cs typeface="+mn-cs"/>
                        </a:rPr>
                        <a:t>Enhance Dice</a:t>
                      </a:r>
                      <a:endParaRPr lang="zh-CN" altLang="en-US" sz="2000" kern="1200" dirty="0" smtClean="0">
                        <a:solidFill>
                          <a:srgbClr val="88CC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3659"/>
                  </a:ext>
                </a:extLst>
              </a:tr>
              <a:tr h="3426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修改前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0.79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0.75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0.75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90044"/>
                  </a:ext>
                </a:extLst>
              </a:tr>
              <a:tr h="3426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修改后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0.88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0.83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0.82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05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5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54684"/>
              </p:ext>
            </p:extLst>
          </p:nvPr>
        </p:nvGraphicFramePr>
        <p:xfrm>
          <a:off x="1064940" y="193345"/>
          <a:ext cx="10671719" cy="3749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59791">
                  <a:extLst>
                    <a:ext uri="{9D8B030D-6E8A-4147-A177-3AD203B41FA5}">
                      <a16:colId xmlns:a16="http://schemas.microsoft.com/office/drawing/2014/main" val="2838733282"/>
                    </a:ext>
                  </a:extLst>
                </a:gridCol>
                <a:gridCol w="2079896">
                  <a:extLst>
                    <a:ext uri="{9D8B030D-6E8A-4147-A177-3AD203B41FA5}">
                      <a16:colId xmlns:a16="http://schemas.microsoft.com/office/drawing/2014/main" val="395069905"/>
                    </a:ext>
                  </a:extLst>
                </a:gridCol>
                <a:gridCol w="1981891">
                  <a:extLst>
                    <a:ext uri="{9D8B030D-6E8A-4147-A177-3AD203B41FA5}">
                      <a16:colId xmlns:a16="http://schemas.microsoft.com/office/drawing/2014/main" val="1838807603"/>
                    </a:ext>
                  </a:extLst>
                </a:gridCol>
                <a:gridCol w="2450141">
                  <a:extLst>
                    <a:ext uri="{9D8B030D-6E8A-4147-A177-3AD203B41FA5}">
                      <a16:colId xmlns:a16="http://schemas.microsoft.com/office/drawing/2014/main" val="508464222"/>
                    </a:ext>
                  </a:extLst>
                </a:gridCol>
              </a:tblGrid>
              <a:tr h="803641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3333CC"/>
                          </a:solidFill>
                          <a:latin typeface="+mn-ea"/>
                          <a:ea typeface="+mn-ea"/>
                          <a:cs typeface="+mn-cs"/>
                        </a:rPr>
                        <a:t>Wh</a:t>
                      </a:r>
                      <a:r>
                        <a:rPr lang="en-US" altLang="zh-CN" sz="2400" b="1" kern="1200" dirty="0" smtClean="0">
                          <a:solidFill>
                            <a:srgbClr val="33CCCC"/>
                          </a:solidFill>
                          <a:latin typeface="+mn-ea"/>
                          <a:ea typeface="+mn-ea"/>
                          <a:cs typeface="+mn-cs"/>
                        </a:rPr>
                        <a:t>ole</a:t>
                      </a:r>
                      <a:r>
                        <a:rPr lang="en-US" altLang="zh-CN" sz="2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400" b="1" kern="1200" dirty="0" smtClean="0">
                          <a:solidFill>
                            <a:srgbClr val="88CC33"/>
                          </a:solidFill>
                          <a:latin typeface="+mn-ea"/>
                          <a:ea typeface="+mn-ea"/>
                          <a:cs typeface="+mn-cs"/>
                        </a:rPr>
                        <a:t>Dice</a:t>
                      </a:r>
                      <a:endParaRPr lang="zh-CN" altLang="en-US" sz="2400" b="1" kern="1200" dirty="0">
                        <a:solidFill>
                          <a:srgbClr val="88CC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33CCCC"/>
                          </a:solidFill>
                          <a:latin typeface="+mn-ea"/>
                          <a:ea typeface="+mn-ea"/>
                          <a:cs typeface="+mn-cs"/>
                        </a:rPr>
                        <a:t>Core </a:t>
                      </a:r>
                      <a:r>
                        <a:rPr lang="en-US" altLang="zh-CN" sz="2400" b="1" kern="1200" dirty="0" smtClean="0">
                          <a:solidFill>
                            <a:srgbClr val="88CC33"/>
                          </a:solidFill>
                          <a:latin typeface="+mn-ea"/>
                          <a:ea typeface="+mn-ea"/>
                          <a:cs typeface="+mn-cs"/>
                        </a:rPr>
                        <a:t>Dice</a:t>
                      </a:r>
                      <a:endParaRPr lang="zh-CN" altLang="en-US" sz="2400" b="1" kern="1200" dirty="0">
                        <a:solidFill>
                          <a:srgbClr val="88CC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88CC33"/>
                          </a:solidFill>
                          <a:latin typeface="+mn-ea"/>
                          <a:ea typeface="+mn-ea"/>
                          <a:cs typeface="+mn-cs"/>
                        </a:rPr>
                        <a:t>Enhance Dice</a:t>
                      </a:r>
                      <a:endParaRPr lang="zh-CN" altLang="en-US" sz="2400" kern="1200" dirty="0" smtClean="0">
                        <a:solidFill>
                          <a:srgbClr val="88CC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43659"/>
                  </a:ext>
                </a:extLst>
              </a:tr>
              <a:tr h="803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1. </a:t>
                      </a:r>
                      <a:r>
                        <a:rPr lang="en-US" altLang="zh-CN" sz="2400" dirty="0" err="1" smtClean="0"/>
                        <a:t>DenseCNN</a:t>
                      </a:r>
                      <a:r>
                        <a:rPr lang="en-US" altLang="zh-CN" sz="2400" dirty="0" smtClean="0"/>
                        <a:t> (Brats 2017 HGG)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0.72(0.80)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(0.75)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0.81(0.75)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072054"/>
                  </a:ext>
                </a:extLst>
              </a:tr>
              <a:tr h="803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2. Cascade 2PGCNN (Brats 2015)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0.892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0.7918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0.751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490044"/>
                  </a:ext>
                </a:extLst>
              </a:tr>
              <a:tr h="446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3. </a:t>
                      </a:r>
                      <a:r>
                        <a:rPr lang="en-US" altLang="zh-CN" sz="2400" dirty="0" err="1" smtClean="0"/>
                        <a:t>DRINet</a:t>
                      </a:r>
                      <a:r>
                        <a:rPr lang="en-US" altLang="zh-CN" sz="2400" dirty="0" smtClean="0"/>
                        <a:t>(Brats</a:t>
                      </a:r>
                      <a:r>
                        <a:rPr lang="en-US" altLang="zh-CN" sz="2400" baseline="0" dirty="0" smtClean="0"/>
                        <a:t> 2017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/>
                        <a:t>0.8347</a:t>
                      </a:r>
                      <a:endParaRPr lang="zh-CN" alt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/>
                        <a:t>0.7143</a:t>
                      </a:r>
                      <a:endParaRPr lang="zh-CN" alt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/>
                        <a:t>0.6393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5382"/>
                  </a:ext>
                </a:extLst>
              </a:tr>
              <a:tr h="803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Hybrid_fusion</a:t>
                      </a:r>
                      <a:r>
                        <a:rPr lang="en-US" altLang="zh-CN" sz="2400" dirty="0" smtClean="0"/>
                        <a:t>(My proposed)(Brats</a:t>
                      </a:r>
                      <a:r>
                        <a:rPr lang="en-US" altLang="zh-CN" sz="2400" baseline="0" dirty="0" smtClean="0"/>
                        <a:t> 2017 HGG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0.8775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0.8271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0.8238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9430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9276" y="79744"/>
            <a:ext cx="3901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比较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3068" y="4152247"/>
            <a:ext cx="110954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latin typeface="+mn-ea"/>
              </a:rPr>
              <a:t>Chen </a:t>
            </a:r>
            <a:r>
              <a:rPr lang="en-US" altLang="zh-CN" sz="2000" dirty="0">
                <a:latin typeface="+mn-ea"/>
              </a:rPr>
              <a:t>L, Wu Y, </a:t>
            </a:r>
            <a:r>
              <a:rPr lang="en-US" altLang="zh-CN" sz="2000" dirty="0" err="1">
                <a:latin typeface="+mn-ea"/>
              </a:rPr>
              <a:t>DSouza</a:t>
            </a:r>
            <a:r>
              <a:rPr lang="en-US" altLang="zh-CN" sz="2000" dirty="0">
                <a:latin typeface="+mn-ea"/>
              </a:rPr>
              <a:t> A M, et al. MRI tumor segmentation with densely connected 3D </a:t>
            </a:r>
            <a:r>
              <a:rPr lang="en-US" altLang="zh-CN" sz="2000" dirty="0" smtClean="0">
                <a:latin typeface="+mn-ea"/>
              </a:rPr>
              <a:t>CNN[C</a:t>
            </a:r>
            <a:r>
              <a:rPr lang="en-US" altLang="zh-CN" sz="2000" dirty="0">
                <a:latin typeface="+mn-ea"/>
              </a:rPr>
              <a:t>]//Medical Imaging 2018: Image Processing. International Society for </a:t>
            </a:r>
            <a:r>
              <a:rPr lang="en-US" altLang="zh-CN" sz="2000" dirty="0" smtClean="0">
                <a:latin typeface="+mn-ea"/>
              </a:rPr>
              <a:t>Optics </a:t>
            </a:r>
            <a:r>
              <a:rPr lang="en-US" altLang="zh-CN" sz="2000" dirty="0">
                <a:latin typeface="+mn-ea"/>
              </a:rPr>
              <a:t>and Photonics, 2018, 10574: 105741F.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 smtClean="0">
                <a:latin typeface="+mn-ea"/>
              </a:rPr>
              <a:t>Razzak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I, Imran M, Xu G. Efficient brain tumor segmentation with multiscale </a:t>
            </a:r>
            <a:r>
              <a:rPr lang="en-US" altLang="zh-CN" sz="2000" dirty="0" smtClean="0">
                <a:latin typeface="+mn-ea"/>
              </a:rPr>
              <a:t>two-pathway-group </a:t>
            </a:r>
            <a:r>
              <a:rPr lang="en-US" altLang="zh-CN" sz="2000" dirty="0">
                <a:latin typeface="+mn-ea"/>
              </a:rPr>
              <a:t>conventional neural networks[J</a:t>
            </a:r>
            <a:r>
              <a:rPr lang="en-US" altLang="zh-CN" sz="2000" dirty="0" smtClean="0">
                <a:latin typeface="+mn-ea"/>
              </a:rPr>
              <a:t>]. 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</a:rPr>
              <a:t>IEEE journal of biomedical and health informatics</a:t>
            </a:r>
            <a:r>
              <a:rPr lang="en-US" altLang="zh-CN" sz="2000" dirty="0" smtClean="0">
                <a:latin typeface="+mn-ea"/>
              </a:rPr>
              <a:t>, </a:t>
            </a:r>
            <a:r>
              <a:rPr lang="en-US" altLang="zh-CN" sz="2000" dirty="0">
                <a:latin typeface="+mn-ea"/>
              </a:rPr>
              <a:t>2018</a:t>
            </a:r>
            <a:r>
              <a:rPr lang="en-US" altLang="zh-CN" sz="2000" dirty="0" smtClean="0">
                <a:latin typeface="+mn-ea"/>
              </a:rPr>
              <a:t>.</a:t>
            </a:r>
            <a:endParaRPr lang="en-US" altLang="zh-CN" sz="2000" dirty="0" smtClean="0">
              <a:solidFill>
                <a:srgbClr val="222222"/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222222"/>
                </a:solidFill>
                <a:latin typeface="+mn-ea"/>
              </a:rPr>
              <a:t>Chen </a:t>
            </a:r>
            <a:r>
              <a:rPr lang="en-US" altLang="zh-CN" sz="2000" dirty="0">
                <a:solidFill>
                  <a:srgbClr val="222222"/>
                </a:solidFill>
                <a:latin typeface="+mn-ea"/>
              </a:rPr>
              <a:t>L, Bentley P, Mori K, et al. </a:t>
            </a:r>
            <a:r>
              <a:rPr lang="en-US" altLang="zh-CN" sz="2000" dirty="0" err="1">
                <a:solidFill>
                  <a:srgbClr val="222222"/>
                </a:solidFill>
                <a:latin typeface="+mn-ea"/>
              </a:rPr>
              <a:t>DRINet</a:t>
            </a:r>
            <a:r>
              <a:rPr lang="en-US" altLang="zh-CN" sz="2000" dirty="0">
                <a:solidFill>
                  <a:srgbClr val="222222"/>
                </a:solidFill>
                <a:latin typeface="+mn-ea"/>
              </a:rPr>
              <a:t> for medical image segmentation[J</a:t>
            </a:r>
            <a:r>
              <a:rPr lang="en-US" altLang="zh-CN" sz="2000" dirty="0">
                <a:latin typeface="+mn-ea"/>
              </a:rPr>
              <a:t>].</a:t>
            </a:r>
            <a:r>
              <a:rPr lang="en-US" altLang="zh-CN" sz="2000" dirty="0">
                <a:solidFill>
                  <a:srgbClr val="C00000"/>
                </a:solidFill>
                <a:latin typeface="+mn-ea"/>
              </a:rPr>
              <a:t> IEEE transactions on medical imaging</a:t>
            </a:r>
            <a:r>
              <a:rPr lang="en-US" altLang="zh-CN" sz="2000" dirty="0">
                <a:solidFill>
                  <a:srgbClr val="222222"/>
                </a:solidFill>
                <a:latin typeface="+mn-ea"/>
              </a:rPr>
              <a:t>, 2018, 37(11): 2453-2462.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098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ieeexplore.ieee.org/mediastore_new/IEEE/content/media/8359997/8363198/8363717/8363717-fig-2-source-larg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430" y="1204568"/>
            <a:ext cx="7457610" cy="381187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69859" y="281238"/>
            <a:ext cx="8548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Dolz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J,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Gopinath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K, Yuan J, 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et 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al.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HyperDense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-Net: A hyper-densely connected CNN for multi-modal 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image segmentation[J].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arXiv:1804.02967, 2018.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9276" y="79744"/>
            <a:ext cx="3901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后续工作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69859" y="5542156"/>
            <a:ext cx="5289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Brats 2015 </a:t>
            </a:r>
            <a:r>
              <a:rPr lang="zh-CN" altLang="en-US" sz="2800" dirty="0" smtClean="0"/>
              <a:t>上进行试验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25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109" y="2570521"/>
            <a:ext cx="380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2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15020</TotalTime>
  <Words>359</Words>
  <Application>Microsoft Office PowerPoint</Application>
  <PresentationFormat>宽屏</PresentationFormat>
  <Paragraphs>59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微软雅黑</vt:lpstr>
      <vt:lpstr>Arial</vt:lpstr>
      <vt:lpstr>Rockwell</vt:lpstr>
      <vt:lpstr>Segoe UI</vt:lpstr>
      <vt:lpstr>Wingdings</vt:lpstr>
      <vt:lpstr>Office 主题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CA</cp:lastModifiedBy>
  <cp:revision>835</cp:revision>
  <dcterms:created xsi:type="dcterms:W3CDTF">2015-08-18T02:51:41Z</dcterms:created>
  <dcterms:modified xsi:type="dcterms:W3CDTF">2019-03-13T06:36:50Z</dcterms:modified>
  <cp:category/>
</cp:coreProperties>
</file>